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8.xml" ContentType="application/vnd.openxmlformats-officedocument.presentationml.notesSlide+xml"/>
  <Override PartName="/ppt/tags/tag4.xml" ContentType="application/vnd.openxmlformats-officedocument.presentationml.tags+xml"/>
  <Override PartName="/ppt/notesSlides/notesSlide29.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08" r:id="rId1"/>
  </p:sldMasterIdLst>
  <p:notesMasterIdLst>
    <p:notesMasterId r:id="rId151"/>
  </p:notesMasterIdLst>
  <p:handoutMasterIdLst>
    <p:handoutMasterId r:id="rId152"/>
  </p:handoutMasterIdLst>
  <p:sldIdLst>
    <p:sldId id="367" r:id="rId2"/>
    <p:sldId id="370" r:id="rId3"/>
    <p:sldId id="372" r:id="rId4"/>
    <p:sldId id="373" r:id="rId5"/>
    <p:sldId id="374" r:id="rId6"/>
    <p:sldId id="375" r:id="rId7"/>
    <p:sldId id="376" r:id="rId8"/>
    <p:sldId id="378" r:id="rId9"/>
    <p:sldId id="379" r:id="rId10"/>
    <p:sldId id="380" r:id="rId11"/>
    <p:sldId id="381" r:id="rId12"/>
    <p:sldId id="382" r:id="rId13"/>
    <p:sldId id="383" r:id="rId14"/>
    <p:sldId id="384" r:id="rId15"/>
    <p:sldId id="385" r:id="rId16"/>
    <p:sldId id="386" r:id="rId17"/>
    <p:sldId id="387" r:id="rId18"/>
    <p:sldId id="566" r:id="rId19"/>
    <p:sldId id="567" r:id="rId20"/>
    <p:sldId id="568" r:id="rId21"/>
    <p:sldId id="569" r:id="rId22"/>
    <p:sldId id="570" r:id="rId23"/>
    <p:sldId id="571" r:id="rId24"/>
    <p:sldId id="572" r:id="rId25"/>
    <p:sldId id="388" r:id="rId26"/>
    <p:sldId id="389" r:id="rId27"/>
    <p:sldId id="390" r:id="rId28"/>
    <p:sldId id="391" r:id="rId29"/>
    <p:sldId id="392" r:id="rId30"/>
    <p:sldId id="393" r:id="rId31"/>
    <p:sldId id="394" r:id="rId32"/>
    <p:sldId id="395" r:id="rId33"/>
    <p:sldId id="396" r:id="rId34"/>
    <p:sldId id="397" r:id="rId35"/>
    <p:sldId id="398" r:id="rId36"/>
    <p:sldId id="399" r:id="rId37"/>
    <p:sldId id="400" r:id="rId38"/>
    <p:sldId id="401" r:id="rId39"/>
    <p:sldId id="402" r:id="rId40"/>
    <p:sldId id="403" r:id="rId41"/>
    <p:sldId id="404" r:id="rId42"/>
    <p:sldId id="405" r:id="rId43"/>
    <p:sldId id="406" r:id="rId44"/>
    <p:sldId id="407" r:id="rId45"/>
    <p:sldId id="409" r:id="rId46"/>
    <p:sldId id="411" r:id="rId47"/>
    <p:sldId id="412" r:id="rId48"/>
    <p:sldId id="413" r:id="rId49"/>
    <p:sldId id="414" r:id="rId50"/>
    <p:sldId id="415" r:id="rId51"/>
    <p:sldId id="416" r:id="rId52"/>
    <p:sldId id="417" r:id="rId53"/>
    <p:sldId id="418" r:id="rId54"/>
    <p:sldId id="419" r:id="rId55"/>
    <p:sldId id="420" r:id="rId56"/>
    <p:sldId id="421" r:id="rId57"/>
    <p:sldId id="422" r:id="rId58"/>
    <p:sldId id="424" r:id="rId59"/>
    <p:sldId id="425" r:id="rId60"/>
    <p:sldId id="423" r:id="rId61"/>
    <p:sldId id="426" r:id="rId62"/>
    <p:sldId id="427" r:id="rId63"/>
    <p:sldId id="428" r:id="rId64"/>
    <p:sldId id="429" r:id="rId65"/>
    <p:sldId id="430" r:id="rId66"/>
    <p:sldId id="431" r:id="rId67"/>
    <p:sldId id="432" r:id="rId68"/>
    <p:sldId id="433" r:id="rId69"/>
    <p:sldId id="435" r:id="rId70"/>
    <p:sldId id="439" r:id="rId71"/>
    <p:sldId id="440" r:id="rId72"/>
    <p:sldId id="441" r:id="rId73"/>
    <p:sldId id="442" r:id="rId74"/>
    <p:sldId id="443" r:id="rId75"/>
    <p:sldId id="444" r:id="rId76"/>
    <p:sldId id="445" r:id="rId77"/>
    <p:sldId id="446" r:id="rId78"/>
    <p:sldId id="447" r:id="rId79"/>
    <p:sldId id="448" r:id="rId80"/>
    <p:sldId id="449" r:id="rId81"/>
    <p:sldId id="450" r:id="rId82"/>
    <p:sldId id="451" r:id="rId83"/>
    <p:sldId id="556" r:id="rId84"/>
    <p:sldId id="454" r:id="rId85"/>
    <p:sldId id="459" r:id="rId86"/>
    <p:sldId id="460" r:id="rId87"/>
    <p:sldId id="461" r:id="rId88"/>
    <p:sldId id="462" r:id="rId89"/>
    <p:sldId id="467" r:id="rId90"/>
    <p:sldId id="469" r:id="rId91"/>
    <p:sldId id="479" r:id="rId92"/>
    <p:sldId id="480" r:id="rId93"/>
    <p:sldId id="481" r:id="rId94"/>
    <p:sldId id="482" r:id="rId95"/>
    <p:sldId id="483" r:id="rId96"/>
    <p:sldId id="484" r:id="rId97"/>
    <p:sldId id="485" r:id="rId98"/>
    <p:sldId id="486" r:id="rId99"/>
    <p:sldId id="558" r:id="rId100"/>
    <p:sldId id="560" r:id="rId101"/>
    <p:sldId id="492" r:id="rId102"/>
    <p:sldId id="559" r:id="rId103"/>
    <p:sldId id="496" r:id="rId104"/>
    <p:sldId id="497" r:id="rId105"/>
    <p:sldId id="498" r:id="rId106"/>
    <p:sldId id="499" r:id="rId107"/>
    <p:sldId id="500" r:id="rId108"/>
    <p:sldId id="501" r:id="rId109"/>
    <p:sldId id="502" r:id="rId110"/>
    <p:sldId id="503" r:id="rId111"/>
    <p:sldId id="504" r:id="rId112"/>
    <p:sldId id="505" r:id="rId113"/>
    <p:sldId id="506" r:id="rId114"/>
    <p:sldId id="507" r:id="rId115"/>
    <p:sldId id="508" r:id="rId116"/>
    <p:sldId id="509" r:id="rId117"/>
    <p:sldId id="510" r:id="rId118"/>
    <p:sldId id="511" r:id="rId119"/>
    <p:sldId id="512" r:id="rId120"/>
    <p:sldId id="513" r:id="rId121"/>
    <p:sldId id="514" r:id="rId122"/>
    <p:sldId id="515" r:id="rId123"/>
    <p:sldId id="516" r:id="rId124"/>
    <p:sldId id="517" r:id="rId125"/>
    <p:sldId id="518" r:id="rId126"/>
    <p:sldId id="519" r:id="rId127"/>
    <p:sldId id="520" r:id="rId128"/>
    <p:sldId id="521" r:id="rId129"/>
    <p:sldId id="522" r:id="rId130"/>
    <p:sldId id="561" r:id="rId131"/>
    <p:sldId id="562" r:id="rId132"/>
    <p:sldId id="563" r:id="rId133"/>
    <p:sldId id="564" r:id="rId134"/>
    <p:sldId id="565" r:id="rId135"/>
    <p:sldId id="523" r:id="rId136"/>
    <p:sldId id="524" r:id="rId137"/>
    <p:sldId id="525" r:id="rId138"/>
    <p:sldId id="526" r:id="rId139"/>
    <p:sldId id="527" r:id="rId140"/>
    <p:sldId id="528" r:id="rId141"/>
    <p:sldId id="529" r:id="rId142"/>
    <p:sldId id="530" r:id="rId143"/>
    <p:sldId id="531" r:id="rId144"/>
    <p:sldId id="532" r:id="rId145"/>
    <p:sldId id="533" r:id="rId146"/>
    <p:sldId id="534" r:id="rId147"/>
    <p:sldId id="535" r:id="rId148"/>
    <p:sldId id="555" r:id="rId149"/>
    <p:sldId id="286" r:id="rId150"/>
  </p:sldIdLst>
  <p:sldSz cx="9144000" cy="6858000" type="screen4x3"/>
  <p:notesSz cx="6411913" cy="9263063"/>
  <p:defaultTextStyle>
    <a:defPPr>
      <a:defRPr lang="zh-CN"/>
    </a:defPPr>
    <a:lvl1pPr algn="l" rtl="0" fontAlgn="base">
      <a:spcBef>
        <a:spcPct val="0"/>
      </a:spcBef>
      <a:spcAft>
        <a:spcPct val="0"/>
      </a:spcAft>
      <a:defRPr kern="1200">
        <a:solidFill>
          <a:schemeClr val="tx1"/>
        </a:solidFill>
        <a:latin typeface="Arial" charset="0"/>
        <a:ea typeface="宋体" pitchFamily="-65" charset="-122"/>
        <a:cs typeface="+mn-cs"/>
      </a:defRPr>
    </a:lvl1pPr>
    <a:lvl2pPr marL="457200" algn="l" rtl="0" fontAlgn="base">
      <a:spcBef>
        <a:spcPct val="0"/>
      </a:spcBef>
      <a:spcAft>
        <a:spcPct val="0"/>
      </a:spcAft>
      <a:defRPr kern="1200">
        <a:solidFill>
          <a:schemeClr val="tx1"/>
        </a:solidFill>
        <a:latin typeface="Arial" charset="0"/>
        <a:ea typeface="宋体" pitchFamily="-65" charset="-122"/>
        <a:cs typeface="+mn-cs"/>
      </a:defRPr>
    </a:lvl2pPr>
    <a:lvl3pPr marL="914400" algn="l" rtl="0" fontAlgn="base">
      <a:spcBef>
        <a:spcPct val="0"/>
      </a:spcBef>
      <a:spcAft>
        <a:spcPct val="0"/>
      </a:spcAft>
      <a:defRPr kern="1200">
        <a:solidFill>
          <a:schemeClr val="tx1"/>
        </a:solidFill>
        <a:latin typeface="Arial" charset="0"/>
        <a:ea typeface="宋体" pitchFamily="-65" charset="-122"/>
        <a:cs typeface="+mn-cs"/>
      </a:defRPr>
    </a:lvl3pPr>
    <a:lvl4pPr marL="1371600" algn="l" rtl="0" fontAlgn="base">
      <a:spcBef>
        <a:spcPct val="0"/>
      </a:spcBef>
      <a:spcAft>
        <a:spcPct val="0"/>
      </a:spcAft>
      <a:defRPr kern="1200">
        <a:solidFill>
          <a:schemeClr val="tx1"/>
        </a:solidFill>
        <a:latin typeface="Arial" charset="0"/>
        <a:ea typeface="宋体" pitchFamily="-65" charset="-122"/>
        <a:cs typeface="+mn-cs"/>
      </a:defRPr>
    </a:lvl4pPr>
    <a:lvl5pPr marL="1828800" algn="l" rtl="0" fontAlgn="base">
      <a:spcBef>
        <a:spcPct val="0"/>
      </a:spcBef>
      <a:spcAft>
        <a:spcPct val="0"/>
      </a:spcAft>
      <a:defRPr kern="1200">
        <a:solidFill>
          <a:schemeClr val="tx1"/>
        </a:solidFill>
        <a:latin typeface="Arial" charset="0"/>
        <a:ea typeface="宋体" pitchFamily="-65" charset="-122"/>
        <a:cs typeface="+mn-cs"/>
      </a:defRPr>
    </a:lvl5pPr>
    <a:lvl6pPr marL="2286000" algn="l" defTabSz="914400" rtl="0" eaLnBrk="1" latinLnBrk="0" hangingPunct="1">
      <a:defRPr kern="1200">
        <a:solidFill>
          <a:schemeClr val="tx1"/>
        </a:solidFill>
        <a:latin typeface="Arial" charset="0"/>
        <a:ea typeface="宋体" pitchFamily="-65" charset="-122"/>
        <a:cs typeface="+mn-cs"/>
      </a:defRPr>
    </a:lvl6pPr>
    <a:lvl7pPr marL="2743200" algn="l" defTabSz="914400" rtl="0" eaLnBrk="1" latinLnBrk="0" hangingPunct="1">
      <a:defRPr kern="1200">
        <a:solidFill>
          <a:schemeClr val="tx1"/>
        </a:solidFill>
        <a:latin typeface="Arial" charset="0"/>
        <a:ea typeface="宋体" pitchFamily="-65" charset="-122"/>
        <a:cs typeface="+mn-cs"/>
      </a:defRPr>
    </a:lvl7pPr>
    <a:lvl8pPr marL="3200400" algn="l" defTabSz="914400" rtl="0" eaLnBrk="1" latinLnBrk="0" hangingPunct="1">
      <a:defRPr kern="1200">
        <a:solidFill>
          <a:schemeClr val="tx1"/>
        </a:solidFill>
        <a:latin typeface="Arial" charset="0"/>
        <a:ea typeface="宋体" pitchFamily="-65" charset="-122"/>
        <a:cs typeface="+mn-cs"/>
      </a:defRPr>
    </a:lvl8pPr>
    <a:lvl9pPr marL="3657600" algn="l" defTabSz="914400" rtl="0" eaLnBrk="1" latinLnBrk="0" hangingPunct="1">
      <a:defRPr kern="1200">
        <a:solidFill>
          <a:schemeClr val="tx1"/>
        </a:solidFill>
        <a:latin typeface="Arial" charset="0"/>
        <a:ea typeface="宋体" pitchFamily="-65" charset="-122"/>
        <a:cs typeface="+mn-cs"/>
      </a:defRPr>
    </a:lvl9pPr>
  </p:defaultTextStyle>
  <p:extLst>
    <p:ext uri="{521415D9-36F7-43E2-AB2F-B90AF26B5E84}">
      <p14:sectionLst xmlns:p14="http://schemas.microsoft.com/office/powerpoint/2010/main">
        <p14:section name="Default Section" id="{E87ECDFD-3436-4409-A893-AF9B005F4D2A}">
          <p14:sldIdLst>
            <p14:sldId id="367"/>
            <p14:sldId id="370"/>
            <p14:sldId id="372"/>
            <p14:sldId id="373"/>
            <p14:sldId id="374"/>
            <p14:sldId id="375"/>
            <p14:sldId id="376"/>
            <p14:sldId id="378"/>
            <p14:sldId id="379"/>
            <p14:sldId id="380"/>
            <p14:sldId id="381"/>
            <p14:sldId id="382"/>
            <p14:sldId id="383"/>
            <p14:sldId id="384"/>
            <p14:sldId id="385"/>
            <p14:sldId id="386"/>
            <p14:sldId id="387"/>
            <p14:sldId id="566"/>
            <p14:sldId id="567"/>
            <p14:sldId id="568"/>
            <p14:sldId id="569"/>
            <p14:sldId id="570"/>
            <p14:sldId id="571"/>
            <p14:sldId id="572"/>
            <p14:sldId id="388"/>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407"/>
            <p14:sldId id="409"/>
            <p14:sldId id="411"/>
            <p14:sldId id="412"/>
            <p14:sldId id="413"/>
            <p14:sldId id="414"/>
            <p14:sldId id="415"/>
            <p14:sldId id="416"/>
            <p14:sldId id="417"/>
            <p14:sldId id="418"/>
            <p14:sldId id="419"/>
            <p14:sldId id="420"/>
            <p14:sldId id="421"/>
            <p14:sldId id="422"/>
            <p14:sldId id="424"/>
            <p14:sldId id="425"/>
            <p14:sldId id="423"/>
            <p14:sldId id="426"/>
            <p14:sldId id="427"/>
            <p14:sldId id="428"/>
            <p14:sldId id="429"/>
            <p14:sldId id="430"/>
            <p14:sldId id="431"/>
            <p14:sldId id="432"/>
            <p14:sldId id="433"/>
            <p14:sldId id="435"/>
            <p14:sldId id="439"/>
            <p14:sldId id="440"/>
            <p14:sldId id="441"/>
            <p14:sldId id="442"/>
            <p14:sldId id="443"/>
            <p14:sldId id="444"/>
            <p14:sldId id="445"/>
            <p14:sldId id="446"/>
            <p14:sldId id="447"/>
            <p14:sldId id="448"/>
            <p14:sldId id="449"/>
            <p14:sldId id="450"/>
            <p14:sldId id="451"/>
            <p14:sldId id="556"/>
            <p14:sldId id="454"/>
            <p14:sldId id="459"/>
            <p14:sldId id="460"/>
            <p14:sldId id="461"/>
            <p14:sldId id="462"/>
            <p14:sldId id="467"/>
            <p14:sldId id="469"/>
            <p14:sldId id="479"/>
            <p14:sldId id="480"/>
            <p14:sldId id="481"/>
            <p14:sldId id="482"/>
            <p14:sldId id="483"/>
            <p14:sldId id="484"/>
            <p14:sldId id="485"/>
            <p14:sldId id="486"/>
            <p14:sldId id="558"/>
            <p14:sldId id="560"/>
            <p14:sldId id="492"/>
            <p14:sldId id="559"/>
            <p14:sldId id="496"/>
            <p14:sldId id="497"/>
            <p14:sldId id="498"/>
            <p14:sldId id="499"/>
            <p14:sldId id="500"/>
            <p14:sldId id="501"/>
            <p14:sldId id="502"/>
            <p14:sldId id="503"/>
            <p14:sldId id="504"/>
            <p14:sldId id="505"/>
            <p14:sldId id="506"/>
            <p14:sldId id="507"/>
            <p14:sldId id="508"/>
            <p14:sldId id="509"/>
            <p14:sldId id="510"/>
            <p14:sldId id="511"/>
            <p14:sldId id="512"/>
            <p14:sldId id="513"/>
            <p14:sldId id="514"/>
            <p14:sldId id="515"/>
            <p14:sldId id="516"/>
            <p14:sldId id="517"/>
            <p14:sldId id="518"/>
            <p14:sldId id="519"/>
            <p14:sldId id="520"/>
            <p14:sldId id="521"/>
            <p14:sldId id="522"/>
            <p14:sldId id="561"/>
            <p14:sldId id="562"/>
            <p14:sldId id="563"/>
            <p14:sldId id="564"/>
            <p14:sldId id="565"/>
            <p14:sldId id="523"/>
            <p14:sldId id="524"/>
            <p14:sldId id="525"/>
            <p14:sldId id="526"/>
            <p14:sldId id="527"/>
            <p14:sldId id="528"/>
            <p14:sldId id="529"/>
            <p14:sldId id="530"/>
            <p14:sldId id="531"/>
            <p14:sldId id="532"/>
            <p14:sldId id="533"/>
            <p14:sldId id="534"/>
            <p14:sldId id="535"/>
            <p14:sldId id="555"/>
            <p14:sldId id="28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ei Ji" initials="WJ"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00"/>
    <a:srgbClr val="0DDF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83721" autoAdjust="0"/>
  </p:normalViewPr>
  <p:slideViewPr>
    <p:cSldViewPr>
      <p:cViewPr varScale="1">
        <p:scale>
          <a:sx n="90" d="100"/>
          <a:sy n="90" d="100"/>
        </p:scale>
        <p:origin x="1392"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9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notesMaster" Target="notesMasters/notesMaster1.xml"/><Relationship Id="rId15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Wei%20Ji\Desktop\analyze%20(1).txt"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'analyze (1)'!$B$1</c:f>
              <c:strCache>
                <c:ptCount val="1"/>
                <c:pt idx="0">
                  <c:v>Record Count</c:v>
                </c:pt>
              </c:strCache>
            </c:strRef>
          </c:tx>
          <c:invertIfNegative val="0"/>
          <c:val>
            <c:numRef>
              <c:f>'analyze (1)'!$B$2:$B$24</c:f>
              <c:numCache>
                <c:formatCode>General</c:formatCode>
                <c:ptCount val="23"/>
                <c:pt idx="0">
                  <c:v>5</c:v>
                </c:pt>
                <c:pt idx="1">
                  <c:v>17</c:v>
                </c:pt>
                <c:pt idx="2">
                  <c:v>51</c:v>
                </c:pt>
                <c:pt idx="3">
                  <c:v>74</c:v>
                </c:pt>
                <c:pt idx="4">
                  <c:v>464</c:v>
                </c:pt>
                <c:pt idx="5">
                  <c:v>613</c:v>
                </c:pt>
                <c:pt idx="6">
                  <c:v>793</c:v>
                </c:pt>
                <c:pt idx="7">
                  <c:v>1148</c:v>
                </c:pt>
                <c:pt idx="8">
                  <c:v>1558</c:v>
                </c:pt>
                <c:pt idx="9">
                  <c:v>1751</c:v>
                </c:pt>
                <c:pt idx="10">
                  <c:v>2055</c:v>
                </c:pt>
                <c:pt idx="11">
                  <c:v>2464</c:v>
                </c:pt>
                <c:pt idx="12">
                  <c:v>2850</c:v>
                </c:pt>
                <c:pt idx="13">
                  <c:v>3206</c:v>
                </c:pt>
                <c:pt idx="14">
                  <c:v>3906</c:v>
                </c:pt>
                <c:pt idx="15">
                  <c:v>4425</c:v>
                </c:pt>
                <c:pt idx="16">
                  <c:v>5410</c:v>
                </c:pt>
                <c:pt idx="17">
                  <c:v>5942</c:v>
                </c:pt>
                <c:pt idx="18">
                  <c:v>6642</c:v>
                </c:pt>
                <c:pt idx="19">
                  <c:v>7358</c:v>
                </c:pt>
                <c:pt idx="20">
                  <c:v>8470</c:v>
                </c:pt>
                <c:pt idx="21">
                  <c:v>8291</c:v>
                </c:pt>
                <c:pt idx="22">
                  <c:v>379</c:v>
                </c:pt>
              </c:numCache>
            </c:numRef>
          </c:val>
        </c:ser>
        <c:dLbls>
          <c:showLegendKey val="0"/>
          <c:showVal val="0"/>
          <c:showCatName val="0"/>
          <c:showSerName val="0"/>
          <c:showPercent val="0"/>
          <c:showBubbleSize val="0"/>
        </c:dLbls>
        <c:gapWidth val="150"/>
        <c:shape val="box"/>
        <c:axId val="234568112"/>
        <c:axId val="234565368"/>
        <c:axId val="0"/>
      </c:bar3DChart>
      <c:catAx>
        <c:axId val="234568112"/>
        <c:scaling>
          <c:orientation val="minMax"/>
        </c:scaling>
        <c:delete val="0"/>
        <c:axPos val="b"/>
        <c:majorTickMark val="out"/>
        <c:minorTickMark val="none"/>
        <c:tickLblPos val="nextTo"/>
        <c:crossAx val="234565368"/>
        <c:crosses val="autoZero"/>
        <c:auto val="0"/>
        <c:lblAlgn val="ctr"/>
        <c:lblOffset val="100"/>
        <c:tickMarkSkip val="1"/>
        <c:noMultiLvlLbl val="0"/>
      </c:catAx>
      <c:valAx>
        <c:axId val="234565368"/>
        <c:scaling>
          <c:orientation val="minMax"/>
        </c:scaling>
        <c:delete val="0"/>
        <c:axPos val="l"/>
        <c:majorGridlines/>
        <c:numFmt formatCode="General" sourceLinked="1"/>
        <c:majorTickMark val="out"/>
        <c:minorTickMark val="none"/>
        <c:tickLblPos val="nextTo"/>
        <c:crossAx val="234568112"/>
        <c:crosses val="autoZero"/>
        <c:crossBetween val="between"/>
      </c:valAx>
      <c:spPr>
        <a:noFill/>
        <a:ln w="25400">
          <a:noFill/>
        </a:ln>
      </c:spPr>
    </c:plotArea>
    <c:legend>
      <c:legendPos val="r"/>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 Id="rId5" Type="http://schemas.openxmlformats.org/officeDocument/2006/relationships/image" Target="../media/image69.wmf"/><Relationship Id="rId4" Type="http://schemas.openxmlformats.org/officeDocument/2006/relationships/image" Target="../media/image68.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image" Target="../media/image70.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wmf"/><Relationship Id="rId1" Type="http://schemas.openxmlformats.org/officeDocument/2006/relationships/image" Target="../media/image72.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image" Target="../media/image76.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wmf"/><Relationship Id="rId1" Type="http://schemas.openxmlformats.org/officeDocument/2006/relationships/image" Target="../media/image78.wmf"/><Relationship Id="rId6" Type="http://schemas.openxmlformats.org/officeDocument/2006/relationships/image" Target="../media/image83.wmf"/><Relationship Id="rId5" Type="http://schemas.openxmlformats.org/officeDocument/2006/relationships/image" Target="../media/image82.wmf"/><Relationship Id="rId4" Type="http://schemas.openxmlformats.org/officeDocument/2006/relationships/image" Target="../media/image81.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image" Target="../media/image84.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image" Target="../media/image86.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wmf"/><Relationship Id="rId1" Type="http://schemas.openxmlformats.org/officeDocument/2006/relationships/image" Target="../media/image91.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95.wmf"/><Relationship Id="rId1" Type="http://schemas.openxmlformats.org/officeDocument/2006/relationships/image" Target="../media/image94.wmf"/><Relationship Id="rId5" Type="http://schemas.openxmlformats.org/officeDocument/2006/relationships/image" Target="../media/image97.wmf"/><Relationship Id="rId4" Type="http://schemas.openxmlformats.org/officeDocument/2006/relationships/image" Target="../media/image96.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image" Target="../media/image99.wmf"/><Relationship Id="rId1" Type="http://schemas.openxmlformats.org/officeDocument/2006/relationships/image" Target="../media/image98.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01.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image" Target="../media/image102.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05.wmf"/><Relationship Id="rId1" Type="http://schemas.openxmlformats.org/officeDocument/2006/relationships/image" Target="../media/image104.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07.wmf"/><Relationship Id="rId1" Type="http://schemas.openxmlformats.org/officeDocument/2006/relationships/image" Target="../media/image106.wmf"/><Relationship Id="rId5" Type="http://schemas.openxmlformats.org/officeDocument/2006/relationships/image" Target="../media/image110.wmf"/><Relationship Id="rId4" Type="http://schemas.openxmlformats.org/officeDocument/2006/relationships/image" Target="../media/image109.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11.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image" Target="../media/image115.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18.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image" Target="../media/image24.wmf"/><Relationship Id="rId7" Type="http://schemas.openxmlformats.org/officeDocument/2006/relationships/image" Target="../media/image28.wmf"/><Relationship Id="rId2" Type="http://schemas.openxmlformats.org/officeDocument/2006/relationships/image" Target="../media/image23.wmf"/><Relationship Id="rId1" Type="http://schemas.openxmlformats.org/officeDocument/2006/relationships/image" Target="../media/image22.wmf"/><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5.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76.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84.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85.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image" Target="../media/image244.png"/></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304.wmf"/><Relationship Id="rId1" Type="http://schemas.openxmlformats.org/officeDocument/2006/relationships/image" Target="../media/image303.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305.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310.wmf"/><Relationship Id="rId1" Type="http://schemas.openxmlformats.org/officeDocument/2006/relationships/image" Target="../media/image309.w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312.wmf"/><Relationship Id="rId1" Type="http://schemas.openxmlformats.org/officeDocument/2006/relationships/image" Target="../media/image311.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314.wmf"/><Relationship Id="rId1" Type="http://schemas.openxmlformats.org/officeDocument/2006/relationships/image" Target="../media/image313.w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31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321.wmf"/><Relationship Id="rId1" Type="http://schemas.openxmlformats.org/officeDocument/2006/relationships/image" Target="../media/image32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3.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3"/>
            <a:ext cx="2778493" cy="463152"/>
          </a:xfrm>
          <a:prstGeom prst="rect">
            <a:avLst/>
          </a:prstGeom>
        </p:spPr>
        <p:txBody>
          <a:bodyPr vert="horz" lIns="89502" tIns="44753" rIns="89502" bIns="44753" rtlCol="0"/>
          <a:lstStyle>
            <a:lvl1pPr algn="l">
              <a:defRPr sz="1000"/>
            </a:lvl1pPr>
          </a:lstStyle>
          <a:p>
            <a:endParaRPr lang="zh-CN" altLang="en-US"/>
          </a:p>
        </p:txBody>
      </p:sp>
      <p:sp>
        <p:nvSpPr>
          <p:cNvPr id="3" name="Date Placeholder 2"/>
          <p:cNvSpPr>
            <a:spLocks noGrp="1"/>
          </p:cNvSpPr>
          <p:nvPr>
            <p:ph type="dt" sz="quarter" idx="1"/>
          </p:nvPr>
        </p:nvSpPr>
        <p:spPr>
          <a:xfrm>
            <a:off x="3631941" y="3"/>
            <a:ext cx="2778493" cy="463152"/>
          </a:xfrm>
          <a:prstGeom prst="rect">
            <a:avLst/>
          </a:prstGeom>
        </p:spPr>
        <p:txBody>
          <a:bodyPr vert="horz" lIns="89502" tIns="44753" rIns="89502" bIns="44753" rtlCol="0"/>
          <a:lstStyle>
            <a:lvl1pPr algn="r">
              <a:defRPr sz="1000"/>
            </a:lvl1pPr>
          </a:lstStyle>
          <a:p>
            <a:fld id="{24E2BF15-F703-483B-920E-8D1D0F629504}" type="datetimeFigureOut">
              <a:rPr lang="zh-CN" altLang="en-US" smtClean="0"/>
              <a:t>2013/10/29</a:t>
            </a:fld>
            <a:endParaRPr lang="zh-CN" altLang="en-US"/>
          </a:p>
        </p:txBody>
      </p:sp>
      <p:sp>
        <p:nvSpPr>
          <p:cNvPr id="4" name="Footer Placeholder 3"/>
          <p:cNvSpPr>
            <a:spLocks noGrp="1"/>
          </p:cNvSpPr>
          <p:nvPr>
            <p:ph type="ftr" sz="quarter" idx="2"/>
          </p:nvPr>
        </p:nvSpPr>
        <p:spPr>
          <a:xfrm>
            <a:off x="6" y="8798307"/>
            <a:ext cx="2778493" cy="463152"/>
          </a:xfrm>
          <a:prstGeom prst="rect">
            <a:avLst/>
          </a:prstGeom>
        </p:spPr>
        <p:txBody>
          <a:bodyPr vert="horz" lIns="89502" tIns="44753" rIns="89502" bIns="44753" rtlCol="0" anchor="b"/>
          <a:lstStyle>
            <a:lvl1pPr algn="l">
              <a:defRPr sz="1000"/>
            </a:lvl1pPr>
          </a:lstStyle>
          <a:p>
            <a:endParaRPr lang="zh-CN" altLang="en-US"/>
          </a:p>
        </p:txBody>
      </p:sp>
      <p:sp>
        <p:nvSpPr>
          <p:cNvPr id="5" name="Slide Number Placeholder 4"/>
          <p:cNvSpPr>
            <a:spLocks noGrp="1"/>
          </p:cNvSpPr>
          <p:nvPr>
            <p:ph type="sldNum" sz="quarter" idx="3"/>
          </p:nvPr>
        </p:nvSpPr>
        <p:spPr>
          <a:xfrm>
            <a:off x="3631941" y="8798307"/>
            <a:ext cx="2778493" cy="463152"/>
          </a:xfrm>
          <a:prstGeom prst="rect">
            <a:avLst/>
          </a:prstGeom>
        </p:spPr>
        <p:txBody>
          <a:bodyPr vert="horz" lIns="89502" tIns="44753" rIns="89502" bIns="44753" rtlCol="0" anchor="b"/>
          <a:lstStyle>
            <a:lvl1pPr algn="r">
              <a:defRPr sz="1000"/>
            </a:lvl1pPr>
          </a:lstStyle>
          <a:p>
            <a:fld id="{AB724B6D-E655-4144-AABD-1B374147E124}" type="slidenum">
              <a:rPr lang="zh-CN" altLang="en-US" smtClean="0"/>
              <a:t>‹#›</a:t>
            </a:fld>
            <a:endParaRPr lang="zh-CN" altLang="en-US"/>
          </a:p>
        </p:txBody>
      </p:sp>
    </p:spTree>
    <p:extLst>
      <p:ext uri="{BB962C8B-B14F-4D97-AF65-F5344CB8AC3E}">
        <p14:creationId xmlns:p14="http://schemas.microsoft.com/office/powerpoint/2010/main" val="40923071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3"/>
            <a:ext cx="2778493" cy="463152"/>
          </a:xfrm>
          <a:prstGeom prst="rect">
            <a:avLst/>
          </a:prstGeom>
        </p:spPr>
        <p:txBody>
          <a:bodyPr vert="horz" wrap="square" lIns="89502" tIns="44753" rIns="89502" bIns="44753" numCol="1" anchor="t" anchorCtr="0" compatLnSpc="1">
            <a:prstTxWarp prst="textNoShape">
              <a:avLst/>
            </a:prstTxWarp>
          </a:bodyPr>
          <a:lstStyle>
            <a:lvl1pPr>
              <a:defRPr sz="1000">
                <a:latin typeface="Calibri" pitchFamily="-65" charset="0"/>
              </a:defRPr>
            </a:lvl1pPr>
          </a:lstStyle>
          <a:p>
            <a:endParaRPr lang="zh-CN" altLang="en-US"/>
          </a:p>
        </p:txBody>
      </p:sp>
      <p:sp>
        <p:nvSpPr>
          <p:cNvPr id="3" name="Date Placeholder 2"/>
          <p:cNvSpPr>
            <a:spLocks noGrp="1"/>
          </p:cNvSpPr>
          <p:nvPr>
            <p:ph type="dt" idx="1"/>
          </p:nvPr>
        </p:nvSpPr>
        <p:spPr>
          <a:xfrm>
            <a:off x="3631941" y="3"/>
            <a:ext cx="2778493" cy="463152"/>
          </a:xfrm>
          <a:prstGeom prst="rect">
            <a:avLst/>
          </a:prstGeom>
        </p:spPr>
        <p:txBody>
          <a:bodyPr vert="horz" wrap="square" lIns="89502" tIns="44753" rIns="89502" bIns="44753" numCol="1" anchor="t" anchorCtr="0" compatLnSpc="1">
            <a:prstTxWarp prst="textNoShape">
              <a:avLst/>
            </a:prstTxWarp>
          </a:bodyPr>
          <a:lstStyle>
            <a:lvl1pPr algn="r">
              <a:defRPr sz="1000">
                <a:latin typeface="Calibri" pitchFamily="-65" charset="0"/>
              </a:defRPr>
            </a:lvl1pPr>
          </a:lstStyle>
          <a:p>
            <a:fld id="{88706BCC-DBEA-44D5-B784-6A5B316440B4}" type="datetime1">
              <a:rPr lang="zh-CN" altLang="en-US"/>
              <a:pPr/>
              <a:t>2013/10/29</a:t>
            </a:fld>
            <a:endParaRPr lang="zh-CN" altLang="en-US"/>
          </a:p>
        </p:txBody>
      </p:sp>
      <p:sp>
        <p:nvSpPr>
          <p:cNvPr id="4" name="Slide Image Placeholder 3"/>
          <p:cNvSpPr>
            <a:spLocks noGrp="1" noRot="1" noChangeAspect="1"/>
          </p:cNvSpPr>
          <p:nvPr>
            <p:ph type="sldImg" idx="2"/>
          </p:nvPr>
        </p:nvSpPr>
        <p:spPr>
          <a:xfrm>
            <a:off x="892175" y="698500"/>
            <a:ext cx="4627563" cy="3471863"/>
          </a:xfrm>
          <a:prstGeom prst="rect">
            <a:avLst/>
          </a:prstGeom>
          <a:noFill/>
          <a:ln w="12700">
            <a:solidFill>
              <a:prstClr val="black"/>
            </a:solidFill>
          </a:ln>
        </p:spPr>
        <p:txBody>
          <a:bodyPr vert="horz" wrap="square" lIns="89502" tIns="44753" rIns="89502" bIns="44753" numCol="1" anchor="ctr" anchorCtr="0" compatLnSpc="1">
            <a:prstTxWarp prst="textNoShape">
              <a:avLst/>
            </a:prstTxWarp>
          </a:bodyPr>
          <a:lstStyle/>
          <a:p>
            <a:pPr lvl="0"/>
            <a:endParaRPr lang="zh-CN" altLang="en-US" smtClean="0"/>
          </a:p>
        </p:txBody>
      </p:sp>
      <p:sp>
        <p:nvSpPr>
          <p:cNvPr id="5" name="Notes Placeholder 4"/>
          <p:cNvSpPr>
            <a:spLocks noGrp="1"/>
          </p:cNvSpPr>
          <p:nvPr>
            <p:ph type="body" sz="quarter" idx="3"/>
          </p:nvPr>
        </p:nvSpPr>
        <p:spPr>
          <a:xfrm>
            <a:off x="641192" y="4399958"/>
            <a:ext cx="5129530" cy="4168380"/>
          </a:xfrm>
          <a:prstGeom prst="rect">
            <a:avLst/>
          </a:prstGeom>
        </p:spPr>
        <p:txBody>
          <a:bodyPr vert="horz" wrap="square" lIns="89502" tIns="44753" rIns="89502" bIns="44753" numCol="1" anchor="t" anchorCtr="0" compatLnSpc="1">
            <a:prstTxWarp prst="textNoShape">
              <a:avLst/>
            </a:prstTxWarp>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smtClean="0"/>
          </a:p>
        </p:txBody>
      </p:sp>
      <p:sp>
        <p:nvSpPr>
          <p:cNvPr id="6" name="Footer Placeholder 5"/>
          <p:cNvSpPr>
            <a:spLocks noGrp="1"/>
          </p:cNvSpPr>
          <p:nvPr>
            <p:ph type="ftr" sz="quarter" idx="4"/>
          </p:nvPr>
        </p:nvSpPr>
        <p:spPr>
          <a:xfrm>
            <a:off x="6" y="8798307"/>
            <a:ext cx="2778493" cy="463152"/>
          </a:xfrm>
          <a:prstGeom prst="rect">
            <a:avLst/>
          </a:prstGeom>
        </p:spPr>
        <p:txBody>
          <a:bodyPr vert="horz" wrap="square" lIns="89502" tIns="44753" rIns="89502" bIns="44753" numCol="1" anchor="b" anchorCtr="0" compatLnSpc="1">
            <a:prstTxWarp prst="textNoShape">
              <a:avLst/>
            </a:prstTxWarp>
          </a:bodyPr>
          <a:lstStyle>
            <a:lvl1pPr>
              <a:defRPr sz="1000">
                <a:latin typeface="Calibri" pitchFamily="-65" charset="0"/>
              </a:defRPr>
            </a:lvl1pPr>
          </a:lstStyle>
          <a:p>
            <a:endParaRPr lang="zh-CN" altLang="en-US"/>
          </a:p>
        </p:txBody>
      </p:sp>
      <p:sp>
        <p:nvSpPr>
          <p:cNvPr id="7" name="Slide Number Placeholder 6"/>
          <p:cNvSpPr>
            <a:spLocks noGrp="1"/>
          </p:cNvSpPr>
          <p:nvPr>
            <p:ph type="sldNum" sz="quarter" idx="5"/>
          </p:nvPr>
        </p:nvSpPr>
        <p:spPr>
          <a:xfrm>
            <a:off x="3631941" y="8798307"/>
            <a:ext cx="2778493" cy="463152"/>
          </a:xfrm>
          <a:prstGeom prst="rect">
            <a:avLst/>
          </a:prstGeom>
        </p:spPr>
        <p:txBody>
          <a:bodyPr vert="horz" wrap="square" lIns="89502" tIns="44753" rIns="89502" bIns="44753" numCol="1" anchor="b" anchorCtr="0" compatLnSpc="1">
            <a:prstTxWarp prst="textNoShape">
              <a:avLst/>
            </a:prstTxWarp>
          </a:bodyPr>
          <a:lstStyle>
            <a:lvl1pPr algn="r">
              <a:defRPr sz="1000">
                <a:latin typeface="Calibri" pitchFamily="-65" charset="0"/>
              </a:defRPr>
            </a:lvl1pPr>
          </a:lstStyle>
          <a:p>
            <a:fld id="{8E122DD6-8873-4AD7-A0BB-DECF04632B58}" type="slidenum">
              <a:rPr lang="zh-CN" altLang="en-US"/>
              <a:pPr/>
              <a:t>‹#›</a:t>
            </a:fld>
            <a:endParaRPr lang="zh-CN" altLang="en-US"/>
          </a:p>
        </p:txBody>
      </p:sp>
    </p:spTree>
    <p:extLst>
      <p:ext uri="{BB962C8B-B14F-4D97-AF65-F5344CB8AC3E}">
        <p14:creationId xmlns:p14="http://schemas.microsoft.com/office/powerpoint/2010/main" val="383238554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宋体" charset="-122"/>
      </a:defRPr>
    </a:lvl1pPr>
    <a:lvl2pPr marL="457200" algn="l" rtl="0" eaLnBrk="0" fontAlgn="base" hangingPunct="0">
      <a:spcBef>
        <a:spcPct val="30000"/>
      </a:spcBef>
      <a:spcAft>
        <a:spcPct val="0"/>
      </a:spcAft>
      <a:defRPr sz="1200" kern="1200">
        <a:solidFill>
          <a:schemeClr val="tx1"/>
        </a:solidFill>
        <a:latin typeface="+mn-lt"/>
        <a:ea typeface="+mn-ea"/>
        <a:cs typeface="宋体" charset="-122"/>
      </a:defRPr>
    </a:lvl2pPr>
    <a:lvl3pPr marL="914400" algn="l" rtl="0" eaLnBrk="0" fontAlgn="base" hangingPunct="0">
      <a:spcBef>
        <a:spcPct val="30000"/>
      </a:spcBef>
      <a:spcAft>
        <a:spcPct val="0"/>
      </a:spcAft>
      <a:defRPr sz="1200" kern="1200">
        <a:solidFill>
          <a:schemeClr val="tx1"/>
        </a:solidFill>
        <a:latin typeface="+mn-lt"/>
        <a:ea typeface="+mn-ea"/>
        <a:cs typeface="宋体" charset="-122"/>
      </a:defRPr>
    </a:lvl3pPr>
    <a:lvl4pPr marL="1371600" algn="l" rtl="0" eaLnBrk="0" fontAlgn="base" hangingPunct="0">
      <a:spcBef>
        <a:spcPct val="30000"/>
      </a:spcBef>
      <a:spcAft>
        <a:spcPct val="0"/>
      </a:spcAft>
      <a:defRPr sz="1200" kern="1200">
        <a:solidFill>
          <a:schemeClr val="tx1"/>
        </a:solidFill>
        <a:latin typeface="+mn-lt"/>
        <a:ea typeface="+mn-ea"/>
        <a:cs typeface="宋体" charset="-122"/>
      </a:defRPr>
    </a:lvl4pPr>
    <a:lvl5pPr marL="1828800" algn="l" rtl="0" eaLnBrk="0" fontAlgn="base" hangingPunct="0">
      <a:spcBef>
        <a:spcPct val="30000"/>
      </a:spcBef>
      <a:spcAft>
        <a:spcPct val="0"/>
      </a:spcAft>
      <a:defRPr sz="1200" kern="1200">
        <a:solidFill>
          <a:schemeClr val="tx1"/>
        </a:solidFill>
        <a:latin typeface="+mn-lt"/>
        <a:ea typeface="+mn-ea"/>
        <a:cs typeface="宋体"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宋体" pitchFamily="-65" charset="-122"/>
              </a:defRPr>
            </a:lvl1pPr>
            <a:lvl2pPr marL="22556419" indent="-22556419" eaLnBrk="0" hangingPunct="0">
              <a:defRPr sz="2500">
                <a:solidFill>
                  <a:schemeClr val="tx1"/>
                </a:solidFill>
                <a:latin typeface="Arial" charset="0"/>
                <a:ea typeface="宋体" pitchFamily="-65" charset="-122"/>
              </a:defRPr>
            </a:lvl2pPr>
            <a:lvl3pPr eaLnBrk="0" hangingPunct="0">
              <a:defRPr sz="2500">
                <a:solidFill>
                  <a:schemeClr val="tx1"/>
                </a:solidFill>
                <a:latin typeface="Arial" charset="0"/>
                <a:ea typeface="宋体" pitchFamily="-65" charset="-122"/>
              </a:defRPr>
            </a:lvl3pPr>
            <a:lvl4pPr eaLnBrk="0" hangingPunct="0">
              <a:defRPr sz="2500">
                <a:solidFill>
                  <a:schemeClr val="tx1"/>
                </a:solidFill>
                <a:latin typeface="Arial" charset="0"/>
                <a:ea typeface="宋体" pitchFamily="-65" charset="-122"/>
              </a:defRPr>
            </a:lvl4pPr>
            <a:lvl5pPr eaLnBrk="0" hangingPunct="0">
              <a:defRPr sz="2500">
                <a:solidFill>
                  <a:schemeClr val="tx1"/>
                </a:solidFill>
                <a:latin typeface="Arial" charset="0"/>
                <a:ea typeface="宋体" pitchFamily="-65" charset="-122"/>
              </a:defRPr>
            </a:lvl5pPr>
            <a:lvl6pPr marL="447508" eaLnBrk="0" fontAlgn="base" hangingPunct="0">
              <a:spcBef>
                <a:spcPct val="0"/>
              </a:spcBef>
              <a:spcAft>
                <a:spcPct val="0"/>
              </a:spcAft>
              <a:defRPr sz="2500">
                <a:solidFill>
                  <a:schemeClr val="tx1"/>
                </a:solidFill>
                <a:latin typeface="Arial" charset="0"/>
                <a:ea typeface="宋体" pitchFamily="-65" charset="-122"/>
              </a:defRPr>
            </a:lvl6pPr>
            <a:lvl7pPr marL="895013" eaLnBrk="0" fontAlgn="base" hangingPunct="0">
              <a:spcBef>
                <a:spcPct val="0"/>
              </a:spcBef>
              <a:spcAft>
                <a:spcPct val="0"/>
              </a:spcAft>
              <a:defRPr sz="2500">
                <a:solidFill>
                  <a:schemeClr val="tx1"/>
                </a:solidFill>
                <a:latin typeface="Arial" charset="0"/>
                <a:ea typeface="宋体" pitchFamily="-65" charset="-122"/>
              </a:defRPr>
            </a:lvl7pPr>
            <a:lvl8pPr marL="1342518" eaLnBrk="0" fontAlgn="base" hangingPunct="0">
              <a:spcBef>
                <a:spcPct val="0"/>
              </a:spcBef>
              <a:spcAft>
                <a:spcPct val="0"/>
              </a:spcAft>
              <a:defRPr sz="2500">
                <a:solidFill>
                  <a:schemeClr val="tx1"/>
                </a:solidFill>
                <a:latin typeface="Arial" charset="0"/>
                <a:ea typeface="宋体" pitchFamily="-65" charset="-122"/>
              </a:defRPr>
            </a:lvl8pPr>
            <a:lvl9pPr marL="1790025" eaLnBrk="0" fontAlgn="base" hangingPunct="0">
              <a:spcBef>
                <a:spcPct val="0"/>
              </a:spcBef>
              <a:spcAft>
                <a:spcPct val="0"/>
              </a:spcAft>
              <a:defRPr sz="2500">
                <a:solidFill>
                  <a:schemeClr val="tx1"/>
                </a:solidFill>
                <a:latin typeface="Arial" charset="0"/>
                <a:ea typeface="宋体" pitchFamily="-65" charset="-122"/>
              </a:defRPr>
            </a:lvl9pPr>
          </a:lstStyle>
          <a:p>
            <a:pPr eaLnBrk="1" hangingPunct="1"/>
            <a:fld id="{287723B9-922C-4184-840B-DA0394AE33C0}" type="slidenum">
              <a:rPr lang="zh-CN" altLang="en-US" sz="1000">
                <a:latin typeface="Calibri" pitchFamily="-65" charset="0"/>
              </a:rPr>
              <a:pPr eaLnBrk="1" hangingPunct="1"/>
              <a:t>1</a:t>
            </a:fld>
            <a:endParaRPr lang="zh-CN" altLang="en-US" sz="1000">
              <a:latin typeface="Calibri" pitchFamily="-65" charset="0"/>
            </a:endParaRPr>
          </a:p>
        </p:txBody>
      </p:sp>
    </p:spTree>
    <p:extLst>
      <p:ext uri="{BB962C8B-B14F-4D97-AF65-F5344CB8AC3E}">
        <p14:creationId xmlns:p14="http://schemas.microsoft.com/office/powerpoint/2010/main" val="1616917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B9D63C-312D-40DB-994A-7E143BAE691A}" type="slidenum">
              <a:rPr lang="zh-CN" altLang="en-US"/>
              <a:pPr/>
              <a:t>14</a:t>
            </a:fld>
            <a:endParaRPr lang="en-US" altLang="zh-CN"/>
          </a:p>
        </p:txBody>
      </p:sp>
      <p:sp>
        <p:nvSpPr>
          <p:cNvPr id="632834" name="Rectangle 2"/>
          <p:cNvSpPr>
            <a:spLocks noGrp="1" noRot="1" noChangeAspect="1" noChangeArrowheads="1" noTextEdit="1"/>
          </p:cNvSpPr>
          <p:nvPr>
            <p:ph type="sldImg"/>
          </p:nvPr>
        </p:nvSpPr>
        <p:spPr>
          <a:ln/>
        </p:spPr>
      </p:sp>
      <p:sp>
        <p:nvSpPr>
          <p:cNvPr id="632835" name="Rectangle 3"/>
          <p:cNvSpPr>
            <a:spLocks noGrp="1" noChangeArrowheads="1"/>
          </p:cNvSpPr>
          <p:nvPr>
            <p:ph type="body" idx="1"/>
          </p:nvPr>
        </p:nvSpPr>
        <p:spPr/>
        <p:txBody>
          <a:bodyPr/>
          <a:lstStyle/>
          <a:p>
            <a:r>
              <a:rPr lang="en-US" altLang="zh-CN" dirty="0"/>
              <a:t>10</a:t>
            </a:r>
            <a:r>
              <a:rPr lang="en-US" altLang="zh-CN" baseline="30000" dirty="0"/>
              <a:t>-12</a:t>
            </a:r>
            <a:r>
              <a:rPr lang="en-US" altLang="zh-CN" dirty="0"/>
              <a:t> </a:t>
            </a:r>
            <a:r>
              <a:rPr lang="zh-CN" altLang="en-US" dirty="0"/>
              <a:t>皮秒</a:t>
            </a:r>
            <a:r>
              <a:rPr lang="en-US" altLang="zh-CN" dirty="0"/>
              <a:t>;10</a:t>
            </a:r>
            <a:r>
              <a:rPr lang="en-US" altLang="zh-CN" baseline="30000" dirty="0"/>
              <a:t>-15</a:t>
            </a:r>
            <a:r>
              <a:rPr lang="zh-CN" altLang="en-US" dirty="0"/>
              <a:t>飞秒</a:t>
            </a:r>
            <a:r>
              <a:rPr lang="en-US" altLang="zh-CN" dirty="0"/>
              <a:t>; 10</a:t>
            </a:r>
            <a:r>
              <a:rPr lang="en-US" altLang="zh-CN" baseline="30000" dirty="0"/>
              <a:t>-18</a:t>
            </a:r>
            <a:r>
              <a:rPr lang="zh-CN" altLang="en-US" dirty="0"/>
              <a:t>阿秒</a:t>
            </a:r>
            <a:r>
              <a:rPr lang="en-US" altLang="zh-CN" dirty="0"/>
              <a:t>; </a:t>
            </a:r>
            <a:r>
              <a:rPr lang="zh-CN" altLang="en-US" dirty="0"/>
              <a:t>材料的寿命</a:t>
            </a:r>
            <a:r>
              <a:rPr lang="en-US" altLang="zh-CN" dirty="0"/>
              <a:t>100</a:t>
            </a:r>
            <a:r>
              <a:rPr lang="zh-CN" altLang="en-US" dirty="0"/>
              <a:t>年共</a:t>
            </a:r>
            <a:r>
              <a:rPr lang="en-US" altLang="zh-CN" dirty="0"/>
              <a:t>10</a:t>
            </a:r>
            <a:r>
              <a:rPr lang="en-US" altLang="zh-CN" baseline="30000" dirty="0"/>
              <a:t>9</a:t>
            </a:r>
            <a:r>
              <a:rPr lang="zh-CN" altLang="en-US" dirty="0"/>
              <a:t>秒</a:t>
            </a:r>
            <a:r>
              <a:rPr lang="en-US" altLang="zh-CN" dirty="0" smtClean="0"/>
              <a:t>.</a:t>
            </a:r>
          </a:p>
          <a:p>
            <a:endParaRPr lang="en-US" altLang="zh-CN" dirty="0" smtClean="0"/>
          </a:p>
          <a:p>
            <a:r>
              <a:rPr lang="en-US" altLang="zh-CN" dirty="0" smtClean="0"/>
              <a:t>10E24</a:t>
            </a:r>
            <a:r>
              <a:rPr lang="zh-CN" altLang="en-US" dirty="0" smtClean="0"/>
              <a:t>倍。。。</a:t>
            </a:r>
            <a:endParaRPr lang="en-US" altLang="zh-CN" dirty="0"/>
          </a:p>
        </p:txBody>
      </p:sp>
    </p:spTree>
    <p:extLst>
      <p:ext uri="{BB962C8B-B14F-4D97-AF65-F5344CB8AC3E}">
        <p14:creationId xmlns:p14="http://schemas.microsoft.com/office/powerpoint/2010/main" val="2052916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准确的能量？描述运动？各种性质？</a:t>
            </a:r>
            <a:endParaRPr lang="en-US" altLang="zh-CN" dirty="0" smtClean="0"/>
          </a:p>
          <a:p>
            <a:r>
              <a:rPr lang="zh-CN" altLang="en-US" dirty="0" smtClean="0"/>
              <a:t>此外还有量子特性</a:t>
            </a:r>
            <a:endParaRPr lang="en-US" altLang="zh-CN" dirty="0" smtClean="0"/>
          </a:p>
        </p:txBody>
      </p:sp>
      <p:sp>
        <p:nvSpPr>
          <p:cNvPr id="4" name="灯片编号占位符 3"/>
          <p:cNvSpPr>
            <a:spLocks noGrp="1"/>
          </p:cNvSpPr>
          <p:nvPr>
            <p:ph type="sldNum" sz="quarter" idx="10"/>
          </p:nvPr>
        </p:nvSpPr>
        <p:spPr/>
        <p:txBody>
          <a:bodyPr/>
          <a:lstStyle/>
          <a:p>
            <a:fld id="{8E122DD6-8873-4AD7-A0BB-DECF04632B58}" type="slidenum">
              <a:rPr lang="zh-CN" altLang="en-US" smtClean="0"/>
              <a:pPr/>
              <a:t>15</a:t>
            </a:fld>
            <a:endParaRPr lang="zh-CN" altLang="en-US"/>
          </a:p>
        </p:txBody>
      </p:sp>
    </p:spTree>
    <p:extLst>
      <p:ext uri="{BB962C8B-B14F-4D97-AF65-F5344CB8AC3E}">
        <p14:creationId xmlns:p14="http://schemas.microsoft.com/office/powerpoint/2010/main" val="772779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这么多的</a:t>
            </a:r>
            <a:r>
              <a:rPr lang="en-US" altLang="zh-CN" dirty="0" smtClean="0"/>
              <a:t>challenge</a:t>
            </a:r>
            <a:r>
              <a:rPr lang="zh-CN" altLang="en-US" dirty="0" smtClean="0"/>
              <a:t>，</a:t>
            </a:r>
            <a:r>
              <a:rPr lang="en-US" altLang="zh-CN" dirty="0" err="1" smtClean="0"/>
              <a:t>dft</a:t>
            </a:r>
            <a:r>
              <a:rPr lang="zh-CN" altLang="en-US" dirty="0" smtClean="0"/>
              <a:t>好用么？</a:t>
            </a:r>
            <a:endParaRPr lang="en-US" altLang="zh-CN" dirty="0" smtClean="0"/>
          </a:p>
          <a:p>
            <a:r>
              <a:rPr lang="zh-CN" altLang="en-US" dirty="0" smtClean="0"/>
              <a:t>举个例子</a:t>
            </a:r>
            <a:endParaRPr lang="zh-CN" altLang="en-US" dirty="0"/>
          </a:p>
        </p:txBody>
      </p:sp>
      <p:sp>
        <p:nvSpPr>
          <p:cNvPr id="4" name="灯片编号占位符 3"/>
          <p:cNvSpPr>
            <a:spLocks noGrp="1"/>
          </p:cNvSpPr>
          <p:nvPr>
            <p:ph type="sldNum" sz="quarter" idx="10"/>
          </p:nvPr>
        </p:nvSpPr>
        <p:spPr/>
        <p:txBody>
          <a:bodyPr/>
          <a:lstStyle/>
          <a:p>
            <a:fld id="{8E122DD6-8873-4AD7-A0BB-DECF04632B58}" type="slidenum">
              <a:rPr lang="zh-CN" altLang="en-US" smtClean="0"/>
              <a:pPr/>
              <a:t>17</a:t>
            </a:fld>
            <a:endParaRPr lang="zh-CN" altLang="en-US"/>
          </a:p>
        </p:txBody>
      </p:sp>
    </p:spTree>
    <p:extLst>
      <p:ext uri="{BB962C8B-B14F-4D97-AF65-F5344CB8AC3E}">
        <p14:creationId xmlns:p14="http://schemas.microsoft.com/office/powerpoint/2010/main" val="4052263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看来还是很好用的，那我们就好好学学吧！</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8E122DD6-8873-4AD7-A0BB-DECF04632B58}" type="slidenum">
              <a:rPr lang="zh-CN" altLang="en-US" smtClean="0"/>
              <a:pPr/>
              <a:t>24</a:t>
            </a:fld>
            <a:endParaRPr lang="zh-CN" altLang="en-US"/>
          </a:p>
        </p:txBody>
      </p:sp>
    </p:spTree>
    <p:extLst>
      <p:ext uri="{BB962C8B-B14F-4D97-AF65-F5344CB8AC3E}">
        <p14:creationId xmlns:p14="http://schemas.microsoft.com/office/powerpoint/2010/main" val="2687169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Dirac</a:t>
            </a:r>
            <a:r>
              <a:rPr lang="zh-CN" altLang="en-US" dirty="0" smtClean="0"/>
              <a:t>很敏锐的注意到了这点</a:t>
            </a:r>
            <a:endParaRPr lang="zh-CN" altLang="en-US" dirty="0"/>
          </a:p>
        </p:txBody>
      </p:sp>
      <p:sp>
        <p:nvSpPr>
          <p:cNvPr id="4" name="灯片编号占位符 3"/>
          <p:cNvSpPr>
            <a:spLocks noGrp="1"/>
          </p:cNvSpPr>
          <p:nvPr>
            <p:ph type="sldNum" sz="quarter" idx="10"/>
          </p:nvPr>
        </p:nvSpPr>
        <p:spPr/>
        <p:txBody>
          <a:bodyPr/>
          <a:lstStyle/>
          <a:p>
            <a:fld id="{8E122DD6-8873-4AD7-A0BB-DECF04632B58}" type="slidenum">
              <a:rPr lang="zh-CN" altLang="en-US" smtClean="0"/>
              <a:pPr/>
              <a:t>25</a:t>
            </a:fld>
            <a:endParaRPr lang="zh-CN" altLang="en-US"/>
          </a:p>
        </p:txBody>
      </p:sp>
    </p:spTree>
    <p:extLst>
      <p:ext uri="{BB962C8B-B14F-4D97-AF65-F5344CB8AC3E}">
        <p14:creationId xmlns:p14="http://schemas.microsoft.com/office/powerpoint/2010/main" val="2376901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未考虑自旋极化</a:t>
            </a:r>
            <a:endParaRPr lang="zh-CN" altLang="en-US" dirty="0"/>
          </a:p>
        </p:txBody>
      </p:sp>
      <p:sp>
        <p:nvSpPr>
          <p:cNvPr id="4" name="Slide Number Placeholder 3"/>
          <p:cNvSpPr>
            <a:spLocks noGrp="1"/>
          </p:cNvSpPr>
          <p:nvPr>
            <p:ph type="sldNum" sz="quarter" idx="10"/>
          </p:nvPr>
        </p:nvSpPr>
        <p:spPr/>
        <p:txBody>
          <a:bodyPr/>
          <a:lstStyle/>
          <a:p>
            <a:fld id="{8E122DD6-8873-4AD7-A0BB-DECF04632B58}" type="slidenum">
              <a:rPr lang="zh-CN" altLang="en-US" smtClean="0"/>
              <a:pPr/>
              <a:t>38</a:t>
            </a:fld>
            <a:endParaRPr lang="zh-CN" altLang="en-US"/>
          </a:p>
        </p:txBody>
      </p:sp>
    </p:spTree>
    <p:extLst>
      <p:ext uri="{BB962C8B-B14F-4D97-AF65-F5344CB8AC3E}">
        <p14:creationId xmlns:p14="http://schemas.microsoft.com/office/powerpoint/2010/main" val="3374281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5B59E7-C376-40A8-BEB0-E96514445B33}" type="slidenum">
              <a:rPr lang="zh-CN" altLang="en-US"/>
              <a:pPr/>
              <a:t>43</a:t>
            </a:fld>
            <a:endParaRPr lang="en-US" altLang="zh-CN"/>
          </a:p>
        </p:txBody>
      </p:sp>
      <p:sp>
        <p:nvSpPr>
          <p:cNvPr id="646146" name="Rectangle 2"/>
          <p:cNvSpPr>
            <a:spLocks noGrp="1" noRot="1" noChangeAspect="1" noChangeArrowheads="1" noTextEdit="1"/>
          </p:cNvSpPr>
          <p:nvPr>
            <p:ph type="sldImg"/>
          </p:nvPr>
        </p:nvSpPr>
        <p:spPr>
          <a:ln/>
        </p:spPr>
      </p:sp>
      <p:sp>
        <p:nvSpPr>
          <p:cNvPr id="646147" name="Rectangle 3"/>
          <p:cNvSpPr>
            <a:spLocks noGrp="1" noChangeArrowheads="1"/>
          </p:cNvSpPr>
          <p:nvPr>
            <p:ph type="body" idx="1"/>
          </p:nvPr>
        </p:nvSpPr>
        <p:spPr/>
        <p:txBody>
          <a:bodyPr/>
          <a:lstStyle/>
          <a:p>
            <a:r>
              <a:rPr lang="en-US" altLang="zh-CN"/>
              <a:t>Cohesive energy </a:t>
            </a:r>
            <a:r>
              <a:rPr lang="zh-CN" altLang="en-US"/>
              <a:t>结合能</a:t>
            </a:r>
          </a:p>
        </p:txBody>
      </p:sp>
    </p:spTree>
    <p:extLst>
      <p:ext uri="{BB962C8B-B14F-4D97-AF65-F5344CB8AC3E}">
        <p14:creationId xmlns:p14="http://schemas.microsoft.com/office/powerpoint/2010/main" val="2572961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182895-B646-4902-9F6D-7D14AE7E96B6}" type="slidenum">
              <a:rPr lang="zh-CN" altLang="en-US"/>
              <a:pPr/>
              <a:t>44</a:t>
            </a:fld>
            <a:endParaRPr lang="en-US" altLang="zh-CN"/>
          </a:p>
        </p:txBody>
      </p:sp>
      <p:sp>
        <p:nvSpPr>
          <p:cNvPr id="648194" name="Rectangle 2"/>
          <p:cNvSpPr>
            <a:spLocks noGrp="1" noRot="1" noChangeAspect="1" noChangeArrowheads="1" noTextEdit="1"/>
          </p:cNvSpPr>
          <p:nvPr>
            <p:ph type="sldImg"/>
          </p:nvPr>
        </p:nvSpPr>
        <p:spPr>
          <a:ln/>
        </p:spPr>
      </p:sp>
      <p:sp>
        <p:nvSpPr>
          <p:cNvPr id="648195" name="Rectangle 3"/>
          <p:cNvSpPr>
            <a:spLocks noGrp="1" noChangeArrowheads="1"/>
          </p:cNvSpPr>
          <p:nvPr>
            <p:ph type="body" idx="1"/>
          </p:nvPr>
        </p:nvSpPr>
        <p:spPr/>
        <p:txBody>
          <a:bodyPr/>
          <a:lstStyle/>
          <a:p>
            <a:r>
              <a:rPr lang="zh-CN" altLang="en-US"/>
              <a:t>一下子又过了</a:t>
            </a:r>
            <a:r>
              <a:rPr lang="en-US" altLang="zh-CN"/>
              <a:t>25</a:t>
            </a:r>
            <a:r>
              <a:rPr lang="zh-CN" altLang="en-US"/>
              <a:t>年</a:t>
            </a:r>
            <a:r>
              <a:rPr lang="en-US" altLang="zh-CN"/>
              <a:t>, </a:t>
            </a:r>
            <a:r>
              <a:rPr lang="zh-CN" altLang="en-US"/>
              <a:t>提出了</a:t>
            </a:r>
            <a:r>
              <a:rPr lang="en-US" altLang="zh-CN"/>
              <a:t>DFT!</a:t>
            </a:r>
          </a:p>
        </p:txBody>
      </p:sp>
    </p:spTree>
    <p:extLst>
      <p:ext uri="{BB962C8B-B14F-4D97-AF65-F5344CB8AC3E}">
        <p14:creationId xmlns:p14="http://schemas.microsoft.com/office/powerpoint/2010/main" val="545721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C46FD6-1EE9-4C81-BE5B-35E78FC89391}" type="slidenum">
              <a:rPr lang="zh-CN" altLang="en-US"/>
              <a:pPr/>
              <a:t>66</a:t>
            </a:fld>
            <a:endParaRPr lang="en-US" altLang="zh-CN"/>
          </a:p>
        </p:txBody>
      </p:sp>
      <p:sp>
        <p:nvSpPr>
          <p:cNvPr id="657410" name="Rectangle 2"/>
          <p:cNvSpPr>
            <a:spLocks noGrp="1" noRot="1" noChangeAspect="1" noChangeArrowheads="1" noTextEdit="1"/>
          </p:cNvSpPr>
          <p:nvPr>
            <p:ph type="sldImg"/>
          </p:nvPr>
        </p:nvSpPr>
        <p:spPr>
          <a:xfrm>
            <a:off x="900113" y="701675"/>
            <a:ext cx="4611687" cy="3460750"/>
          </a:xfrm>
          <a:ln w="12700" cap="flat">
            <a:solidFill>
              <a:schemeClr val="tx1"/>
            </a:solidFill>
          </a:ln>
          <a:extLst>
            <a:ext uri="{909E8E84-426E-40DD-AFC4-6F175D3DCCD1}">
              <a14:hiddenFill xmlns:a14="http://schemas.microsoft.com/office/drawing/2010/main">
                <a:noFill/>
              </a14:hiddenFill>
            </a:ext>
          </a:extLst>
        </p:spPr>
      </p:sp>
      <p:sp>
        <p:nvSpPr>
          <p:cNvPr id="657411" name="Rectangle 3"/>
          <p:cNvSpPr>
            <a:spLocks noGrp="1" noChangeArrowheads="1"/>
          </p:cNvSpPr>
          <p:nvPr>
            <p:ph type="body" idx="1"/>
          </p:nvPr>
        </p:nvSpPr>
        <p:spPr>
          <a:noFill/>
          <a:ln/>
        </p:spPr>
        <p:txBody>
          <a:bodyPr lIns="92075" tIns="46038" rIns="92075" bIns="46038"/>
          <a:lstStyle/>
          <a:p>
            <a:r>
              <a:rPr lang="zh-CN" altLang="en-US"/>
              <a:t>前面将了很多</a:t>
            </a:r>
            <a:r>
              <a:rPr lang="en-US" altLang="zh-CN"/>
              <a:t>,</a:t>
            </a:r>
            <a:r>
              <a:rPr lang="zh-CN" altLang="en-US"/>
              <a:t>多数同学不一定记住</a:t>
            </a:r>
            <a:r>
              <a:rPr lang="en-US" altLang="zh-CN"/>
              <a:t>,</a:t>
            </a:r>
            <a:r>
              <a:rPr lang="zh-CN" altLang="en-US"/>
              <a:t>因此可能就没有用了</a:t>
            </a:r>
            <a:r>
              <a:rPr lang="en-US" altLang="zh-CN"/>
              <a:t>. </a:t>
            </a:r>
            <a:r>
              <a:rPr lang="zh-CN" altLang="en-US"/>
              <a:t>好</a:t>
            </a:r>
            <a:r>
              <a:rPr lang="en-US" altLang="zh-CN"/>
              <a:t>,</a:t>
            </a:r>
            <a:r>
              <a:rPr lang="zh-CN" altLang="en-US"/>
              <a:t>下面这张表我建议大家学一下</a:t>
            </a:r>
            <a:r>
              <a:rPr lang="en-US" altLang="zh-CN"/>
              <a:t>,</a:t>
            </a:r>
            <a:r>
              <a:rPr lang="zh-CN" altLang="en-US"/>
              <a:t>特别是对做实验的同学</a:t>
            </a:r>
            <a:r>
              <a:rPr lang="en-US" altLang="zh-CN"/>
              <a:t>.</a:t>
            </a:r>
            <a:r>
              <a:rPr lang="zh-CN" altLang="en-US"/>
              <a:t>你们在读文章时可能会碰到</a:t>
            </a:r>
            <a:r>
              <a:rPr lang="en-US" altLang="zh-CN"/>
              <a:t>.</a:t>
            </a:r>
            <a:r>
              <a:rPr lang="zh-CN" altLang="en-US"/>
              <a:t>首先你们要知道</a:t>
            </a:r>
            <a:r>
              <a:rPr lang="en-US" altLang="zh-CN"/>
              <a:t>DFT</a:t>
            </a:r>
            <a:r>
              <a:rPr lang="zh-CN" altLang="en-US"/>
              <a:t>是基态性质，是在单电子近似下进行的。</a:t>
            </a:r>
            <a:endParaRPr lang="en-US" altLang="zh-CN"/>
          </a:p>
          <a:p>
            <a:r>
              <a:rPr lang="zh-CN" altLang="en-US"/>
              <a:t>非</a:t>
            </a:r>
            <a:r>
              <a:rPr lang="en-US" altLang="zh-CN"/>
              <a:t>,</a:t>
            </a:r>
            <a:r>
              <a:rPr lang="zh-CN" altLang="en-US"/>
              <a:t>半</a:t>
            </a:r>
            <a:r>
              <a:rPr lang="en-US" altLang="zh-CN"/>
              <a:t>,</a:t>
            </a:r>
            <a:r>
              <a:rPr lang="zh-CN" altLang="en-US"/>
              <a:t>全相对论近似是动能部分</a:t>
            </a:r>
            <a:r>
              <a:rPr lang="en-US" altLang="zh-CN"/>
              <a:t>,</a:t>
            </a:r>
            <a:r>
              <a:rPr lang="zh-CN" altLang="en-US"/>
              <a:t>核运动的快慢</a:t>
            </a:r>
            <a:r>
              <a:rPr lang="en-US" altLang="zh-CN"/>
              <a:t>,</a:t>
            </a:r>
            <a:r>
              <a:rPr lang="zh-CN" altLang="en-US"/>
              <a:t>和对你要研究的问题重要性进行取舍</a:t>
            </a:r>
            <a:r>
              <a:rPr lang="en-US" altLang="zh-CN"/>
              <a:t>.</a:t>
            </a:r>
          </a:p>
          <a:p>
            <a:r>
              <a:rPr lang="zh-CN" altLang="en-US"/>
              <a:t>非周期是对非晶系统</a:t>
            </a:r>
            <a:r>
              <a:rPr lang="en-US" altLang="zh-CN"/>
              <a:t>, </a:t>
            </a:r>
            <a:r>
              <a:rPr lang="zh-CN" altLang="en-US"/>
              <a:t>周期是晶体</a:t>
            </a:r>
            <a:r>
              <a:rPr lang="en-US" altLang="zh-CN"/>
              <a:t>,</a:t>
            </a:r>
            <a:r>
              <a:rPr lang="zh-CN" altLang="en-US"/>
              <a:t>对称性是原子</a:t>
            </a:r>
            <a:r>
              <a:rPr lang="en-US" altLang="zh-CN"/>
              <a:t>,</a:t>
            </a:r>
            <a:r>
              <a:rPr lang="zh-CN" altLang="en-US"/>
              <a:t>分子</a:t>
            </a:r>
            <a:r>
              <a:rPr lang="en-US" altLang="zh-CN"/>
              <a:t>.</a:t>
            </a:r>
          </a:p>
          <a:p>
            <a:r>
              <a:rPr lang="zh-CN" altLang="en-US"/>
              <a:t>电子态密度是空间分布的涵数</a:t>
            </a:r>
            <a:r>
              <a:rPr lang="en-US" altLang="zh-CN"/>
              <a:t>. LDA</a:t>
            </a:r>
            <a:r>
              <a:rPr lang="zh-CN" altLang="en-US"/>
              <a:t>是</a:t>
            </a:r>
            <a:r>
              <a:rPr lang="el-GR" altLang="zh-CN">
                <a:latin typeface="MS UI Gothic" pitchFamily="34" charset="-128"/>
                <a:ea typeface="MS UI Gothic" pitchFamily="34" charset="-128"/>
              </a:rPr>
              <a:t>ρ</a:t>
            </a:r>
            <a:r>
              <a:rPr lang="zh-CN" altLang="en-US"/>
              <a:t>对</a:t>
            </a:r>
            <a:r>
              <a:rPr lang="en-US" altLang="zh-CN"/>
              <a:t>r</a:t>
            </a:r>
            <a:r>
              <a:rPr lang="zh-CN" altLang="en-US"/>
              <a:t>做梯度展开的一阶近似</a:t>
            </a:r>
            <a:r>
              <a:rPr lang="en-US" altLang="zh-CN"/>
              <a:t>; GGA</a:t>
            </a:r>
            <a:r>
              <a:rPr lang="zh-CN" altLang="en-US"/>
              <a:t>是二阶近似</a:t>
            </a:r>
            <a:r>
              <a:rPr lang="en-US" altLang="zh-CN"/>
              <a:t>.</a:t>
            </a:r>
          </a:p>
        </p:txBody>
      </p:sp>
    </p:spTree>
    <p:extLst>
      <p:ext uri="{BB962C8B-B14F-4D97-AF65-F5344CB8AC3E}">
        <p14:creationId xmlns:p14="http://schemas.microsoft.com/office/powerpoint/2010/main" val="1731592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2F6064-9067-423A-9107-63810FEA902C}" type="slidenum">
              <a:rPr lang="zh-CN" altLang="en-US"/>
              <a:pPr/>
              <a:t>85</a:t>
            </a:fld>
            <a:endParaRPr lang="en-US" altLang="zh-CN"/>
          </a:p>
        </p:txBody>
      </p:sp>
      <p:sp>
        <p:nvSpPr>
          <p:cNvPr id="722946" name="Rectangle 2"/>
          <p:cNvSpPr>
            <a:spLocks noGrp="1" noRot="1" noChangeAspect="1" noChangeArrowheads="1" noTextEdit="1"/>
          </p:cNvSpPr>
          <p:nvPr>
            <p:ph type="sldImg"/>
          </p:nvPr>
        </p:nvSpPr>
        <p:spPr>
          <a:ln/>
        </p:spPr>
      </p:sp>
      <p:sp>
        <p:nvSpPr>
          <p:cNvPr id="722947" name="Rectangle 3"/>
          <p:cNvSpPr>
            <a:spLocks noGrp="1" noChangeArrowheads="1"/>
          </p:cNvSpPr>
          <p:nvPr>
            <p:ph type="body" idx="1"/>
          </p:nvPr>
        </p:nvSpPr>
        <p:spPr/>
        <p:txBody>
          <a:bodyPr/>
          <a:lstStyle/>
          <a:p>
            <a:endParaRPr lang="ja-JP" altLang="en-US"/>
          </a:p>
        </p:txBody>
      </p:sp>
    </p:spTree>
    <p:extLst>
      <p:ext uri="{BB962C8B-B14F-4D97-AF65-F5344CB8AC3E}">
        <p14:creationId xmlns:p14="http://schemas.microsoft.com/office/powerpoint/2010/main" val="717239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模拟所针对的问题和应用的手段</a:t>
            </a:r>
            <a:endParaRPr lang="zh-CN" altLang="en-US" dirty="0"/>
          </a:p>
        </p:txBody>
      </p:sp>
      <p:sp>
        <p:nvSpPr>
          <p:cNvPr id="4" name="灯片编号占位符 3"/>
          <p:cNvSpPr>
            <a:spLocks noGrp="1"/>
          </p:cNvSpPr>
          <p:nvPr>
            <p:ph type="sldNum" sz="quarter" idx="10"/>
          </p:nvPr>
        </p:nvSpPr>
        <p:spPr/>
        <p:txBody>
          <a:bodyPr/>
          <a:lstStyle/>
          <a:p>
            <a:fld id="{8E122DD6-8873-4AD7-A0BB-DECF04632B58}" type="slidenum">
              <a:rPr lang="zh-CN" altLang="en-US" smtClean="0"/>
              <a:pPr/>
              <a:t>2</a:t>
            </a:fld>
            <a:endParaRPr lang="zh-CN" altLang="en-US"/>
          </a:p>
        </p:txBody>
      </p:sp>
    </p:spTree>
    <p:extLst>
      <p:ext uri="{BB962C8B-B14F-4D97-AF65-F5344CB8AC3E}">
        <p14:creationId xmlns:p14="http://schemas.microsoft.com/office/powerpoint/2010/main" val="1018942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E122DD6-8873-4AD7-A0BB-DECF04632B58}" type="slidenum">
              <a:rPr lang="zh-CN" altLang="en-US" smtClean="0"/>
              <a:pPr/>
              <a:t>86</a:t>
            </a:fld>
            <a:endParaRPr lang="zh-CN" altLang="en-US"/>
          </a:p>
        </p:txBody>
      </p:sp>
    </p:spTree>
    <p:extLst>
      <p:ext uri="{BB962C8B-B14F-4D97-AF65-F5344CB8AC3E}">
        <p14:creationId xmlns:p14="http://schemas.microsoft.com/office/powerpoint/2010/main" val="24492045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85000" lnSpcReduction="10000"/>
          </a:bodyPr>
          <a:lstStyle/>
          <a:p>
            <a:r>
              <a:rPr lang="zh-CN" altLang="en-US" sz="2800" dirty="0" smtClean="0"/>
              <a:t>如何模拟一个表面呢？</a:t>
            </a:r>
            <a:endParaRPr lang="en-US" altLang="zh-CN" sz="2800" dirty="0" smtClean="0"/>
          </a:p>
          <a:p>
            <a:r>
              <a:rPr lang="zh-CN" altLang="en-US" sz="2800" dirty="0" smtClean="0"/>
              <a:t>严格的说，应该采用一个半无限的原子模型来模拟表面，可行么？</a:t>
            </a:r>
            <a:endParaRPr lang="en-US" altLang="zh-CN" sz="28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2800" dirty="0" smtClean="0"/>
              <a:t>半无限模型中原子数无法估量，远远超出</a:t>
            </a:r>
            <a:r>
              <a:rPr lang="en-US" altLang="zh-CN" sz="2800" dirty="0" smtClean="0"/>
              <a:t>DFT</a:t>
            </a:r>
            <a:r>
              <a:rPr lang="zh-CN" altLang="en-US" sz="2800" dirty="0" smtClean="0"/>
              <a:t>的适用范围，不靠谱！</a:t>
            </a:r>
            <a:endParaRPr lang="en-US" altLang="zh-CN" sz="2800" dirty="0" smtClean="0"/>
          </a:p>
          <a:p>
            <a:endParaRPr lang="en-US" altLang="zh-CN" sz="2800" dirty="0" smtClean="0"/>
          </a:p>
          <a:p>
            <a:r>
              <a:rPr lang="zh-CN" altLang="en-US" sz="2800" dirty="0" smtClean="0"/>
              <a:t>有限多个原子、能模拟表面上的几何和电子行为</a:t>
            </a:r>
            <a:endParaRPr lang="en-US" altLang="zh-CN" sz="2800" dirty="0" smtClean="0"/>
          </a:p>
          <a:p>
            <a:r>
              <a:rPr lang="zh-CN" altLang="en-US" sz="2800" dirty="0" smtClean="0">
                <a:sym typeface="Wingdings" pitchFamily="2" charset="2"/>
              </a:rPr>
              <a:t>保证计算准确性的前提下，尽量减少计算量</a:t>
            </a:r>
            <a:endParaRPr lang="en-US" altLang="zh-CN" sz="2800" dirty="0" smtClean="0"/>
          </a:p>
          <a:p>
            <a:endParaRPr lang="zh-CN" altLang="en-US" dirty="0"/>
          </a:p>
        </p:txBody>
      </p:sp>
      <p:sp>
        <p:nvSpPr>
          <p:cNvPr id="4" name="灯片编号占位符 3"/>
          <p:cNvSpPr>
            <a:spLocks noGrp="1"/>
          </p:cNvSpPr>
          <p:nvPr>
            <p:ph type="sldNum" sz="quarter" idx="10"/>
          </p:nvPr>
        </p:nvSpPr>
        <p:spPr/>
        <p:txBody>
          <a:bodyPr/>
          <a:lstStyle/>
          <a:p>
            <a:fld id="{8E122DD6-8873-4AD7-A0BB-DECF04632B58}" type="slidenum">
              <a:rPr lang="zh-CN" altLang="en-US" smtClean="0"/>
              <a:pPr/>
              <a:t>89</a:t>
            </a:fld>
            <a:endParaRPr lang="zh-CN" altLang="en-US"/>
          </a:p>
        </p:txBody>
      </p:sp>
    </p:spTree>
    <p:extLst>
      <p:ext uri="{BB962C8B-B14F-4D97-AF65-F5344CB8AC3E}">
        <p14:creationId xmlns:p14="http://schemas.microsoft.com/office/powerpoint/2010/main" val="929380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smtClean="0">
                <a:solidFill>
                  <a:schemeClr val="tx2"/>
                </a:solidFill>
                <a:latin typeface="+mn-lt"/>
                <a:ea typeface="+mn-ea"/>
                <a:cs typeface="Tahoma" pitchFamily="34" charset="0"/>
              </a:rPr>
              <a:t>大小如何选取？要多大有多大？</a:t>
            </a:r>
            <a:endParaRPr lang="en-US" altLang="zh-CN" sz="1200" dirty="0" smtClean="0">
              <a:solidFill>
                <a:schemeClr val="tx2"/>
              </a:solidFill>
              <a:latin typeface="+mn-lt"/>
              <a:ea typeface="+mn-ea"/>
              <a:cs typeface="Tahoma" pitchFamily="34" charset="0"/>
            </a:endParaRPr>
          </a:p>
          <a:p>
            <a:r>
              <a:rPr lang="zh-CN" altLang="en-US" sz="1200" dirty="0" smtClean="0">
                <a:solidFill>
                  <a:schemeClr val="tx2"/>
                </a:solidFill>
                <a:latin typeface="+mn-lt"/>
                <a:ea typeface="+mn-ea"/>
                <a:cs typeface="Tahoma" pitchFamily="34" charset="0"/>
              </a:rPr>
              <a:t>保证在</a:t>
            </a:r>
            <a:r>
              <a:rPr lang="en-US" altLang="zh-CN" sz="1200" dirty="0" smtClean="0">
                <a:solidFill>
                  <a:schemeClr val="tx2"/>
                </a:solidFill>
                <a:latin typeface="+mn-lt"/>
                <a:ea typeface="+mn-ea"/>
                <a:cs typeface="Tahoma" pitchFamily="34" charset="0"/>
              </a:rPr>
              <a:t>z</a:t>
            </a:r>
            <a:r>
              <a:rPr lang="zh-CN" altLang="en-US" sz="1200" dirty="0" smtClean="0">
                <a:solidFill>
                  <a:schemeClr val="tx2"/>
                </a:solidFill>
                <a:latin typeface="+mn-lt"/>
                <a:ea typeface="+mn-ea"/>
                <a:cs typeface="Tahoma" pitchFamily="34" charset="0"/>
              </a:rPr>
              <a:t>方向上，超晶胞中的原子底（表）层和镜像超晶胞中的表（底）层没有显著的相互作用</a:t>
            </a:r>
            <a:endParaRPr lang="en-US" altLang="zh-CN" sz="1200" dirty="0" smtClean="0">
              <a:solidFill>
                <a:schemeClr val="tx2"/>
              </a:solidFill>
              <a:latin typeface="+mn-lt"/>
              <a:ea typeface="+mn-ea"/>
              <a:cs typeface="Tahoma" pitchFamily="34" charset="0"/>
            </a:endParaRPr>
          </a:p>
          <a:p>
            <a:r>
              <a:rPr lang="zh-CN" altLang="en-US" sz="1200" dirty="0" smtClean="0">
                <a:solidFill>
                  <a:schemeClr val="tx2"/>
                </a:solidFill>
                <a:latin typeface="+mn-lt"/>
                <a:ea typeface="+mn-ea"/>
                <a:cs typeface="Tahoma" pitchFamily="34" charset="0"/>
              </a:rPr>
              <a:t>真空层中具有电荷密度为零处。</a:t>
            </a:r>
            <a:endParaRPr lang="en-US" altLang="zh-CN" sz="1200" dirty="0" smtClean="0">
              <a:solidFill>
                <a:schemeClr val="tx2"/>
              </a:solidFill>
              <a:latin typeface="+mn-lt"/>
              <a:ea typeface="+mn-ea"/>
              <a:cs typeface="Tahoma" pitchFamily="34" charset="0"/>
            </a:endParaRPr>
          </a:p>
          <a:p>
            <a:endParaRPr lang="en-US" altLang="zh-CN" sz="1200" dirty="0" smtClean="0"/>
          </a:p>
          <a:p>
            <a:r>
              <a:rPr lang="zh-CN" altLang="en-US" sz="1200" dirty="0" smtClean="0"/>
              <a:t>如何确定足够的真空层</a:t>
            </a:r>
            <a:r>
              <a:rPr lang="en-US" altLang="zh-CN" sz="1200" dirty="0" smtClean="0"/>
              <a:t>?</a:t>
            </a:r>
          </a:p>
          <a:p>
            <a:r>
              <a:rPr lang="zh-CN" altLang="en-US" sz="1200" dirty="0" smtClean="0"/>
              <a:t>取的足够大！</a:t>
            </a:r>
            <a:r>
              <a:rPr lang="en-US" altLang="zh-CN" sz="1200" dirty="0" smtClean="0">
                <a:sym typeface="Wingdings" pitchFamily="2" charset="2"/>
              </a:rPr>
              <a:t></a:t>
            </a:r>
            <a:r>
              <a:rPr lang="zh-CN" altLang="en-US" sz="1200" dirty="0" smtClean="0">
                <a:sym typeface="Wingdings" pitchFamily="2" charset="2"/>
              </a:rPr>
              <a:t>有保证、但是算的太辛苦</a:t>
            </a:r>
            <a:endParaRPr lang="en-US" altLang="zh-CN" sz="1200" dirty="0" smtClean="0">
              <a:sym typeface="Wingdings" pitchFamily="2" charset="2"/>
            </a:endParaRPr>
          </a:p>
          <a:p>
            <a:r>
              <a:rPr lang="zh-CN" altLang="en-US" sz="1200" dirty="0" smtClean="0">
                <a:sym typeface="Wingdings" pitchFamily="2" charset="2"/>
              </a:rPr>
              <a:t>检查电荷密度是否在真空层中变为</a:t>
            </a:r>
            <a:r>
              <a:rPr lang="en-US" altLang="zh-CN" sz="1200" dirty="0" smtClean="0">
                <a:sym typeface="Wingdings" pitchFamily="2" charset="2"/>
              </a:rPr>
              <a:t>0  </a:t>
            </a:r>
            <a:r>
              <a:rPr lang="zh-CN" altLang="en-US" sz="1200" dirty="0" smtClean="0">
                <a:sym typeface="Wingdings" pitchFamily="2" charset="2"/>
              </a:rPr>
              <a:t>复杂</a:t>
            </a:r>
            <a:endParaRPr lang="en-US" altLang="zh-CN" sz="1200" dirty="0" smtClean="0">
              <a:sym typeface="Wingdings" pitchFamily="2" charset="2"/>
            </a:endParaRPr>
          </a:p>
          <a:p>
            <a:r>
              <a:rPr lang="zh-CN" altLang="en-US" sz="1200" dirty="0" smtClean="0">
                <a:sym typeface="Wingdings" pitchFamily="2" charset="2"/>
              </a:rPr>
              <a:t>检查总能量变化情况 </a:t>
            </a:r>
            <a:r>
              <a:rPr lang="en-US" altLang="zh-CN" sz="1200" dirty="0" smtClean="0">
                <a:sym typeface="Wingdings" pitchFamily="2" charset="2"/>
              </a:rPr>
              <a:t> </a:t>
            </a:r>
            <a:r>
              <a:rPr lang="zh-CN" altLang="en-US" sz="1200" dirty="0" smtClean="0">
                <a:sym typeface="Wingdings" pitchFamily="2" charset="2"/>
              </a:rPr>
              <a:t>要求绝对收敛，计算量大</a:t>
            </a:r>
            <a:endParaRPr lang="en-US" altLang="zh-CN" sz="1200" dirty="0" smtClean="0">
              <a:sym typeface="Wingdings" pitchFamily="2" charset="2"/>
            </a:endParaRPr>
          </a:p>
          <a:p>
            <a:r>
              <a:rPr lang="zh-CN" altLang="en-US" sz="1200" dirty="0" smtClean="0">
                <a:sym typeface="Wingdings" pitchFamily="2" charset="2"/>
              </a:rPr>
              <a:t>经验：</a:t>
            </a:r>
            <a:r>
              <a:rPr lang="en-US" altLang="zh-CN" sz="1200" dirty="0" smtClean="0">
                <a:sym typeface="Wingdings" pitchFamily="2" charset="2"/>
              </a:rPr>
              <a:t>15-20 Å</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8E122DD6-8873-4AD7-A0BB-DECF04632B58}" type="slidenum">
              <a:rPr lang="zh-CN" altLang="en-US" smtClean="0"/>
              <a:pPr/>
              <a:t>90</a:t>
            </a:fld>
            <a:endParaRPr lang="zh-CN" altLang="en-US"/>
          </a:p>
        </p:txBody>
      </p:sp>
    </p:spTree>
    <p:extLst>
      <p:ext uri="{BB962C8B-B14F-4D97-AF65-F5344CB8AC3E}">
        <p14:creationId xmlns:p14="http://schemas.microsoft.com/office/powerpoint/2010/main" val="1861563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最好的</a:t>
            </a:r>
            <a:endParaRPr lang="zh-CN" altLang="en-US" dirty="0"/>
          </a:p>
        </p:txBody>
      </p:sp>
      <p:sp>
        <p:nvSpPr>
          <p:cNvPr id="4" name="灯片编号占位符 3"/>
          <p:cNvSpPr>
            <a:spLocks noGrp="1"/>
          </p:cNvSpPr>
          <p:nvPr>
            <p:ph type="sldNum" sz="quarter" idx="10"/>
          </p:nvPr>
        </p:nvSpPr>
        <p:spPr/>
        <p:txBody>
          <a:bodyPr/>
          <a:lstStyle/>
          <a:p>
            <a:fld id="{8E122DD6-8873-4AD7-A0BB-DECF04632B58}" type="slidenum">
              <a:rPr lang="zh-CN" altLang="en-US" smtClean="0"/>
              <a:pPr/>
              <a:t>99</a:t>
            </a:fld>
            <a:endParaRPr lang="zh-CN" altLang="en-US"/>
          </a:p>
        </p:txBody>
      </p:sp>
    </p:spTree>
    <p:extLst>
      <p:ext uri="{BB962C8B-B14F-4D97-AF65-F5344CB8AC3E}">
        <p14:creationId xmlns:p14="http://schemas.microsoft.com/office/powerpoint/2010/main" val="349085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E122DD6-8873-4AD7-A0BB-DECF04632B58}" type="slidenum">
              <a:rPr lang="zh-CN" altLang="en-US" smtClean="0"/>
              <a:pPr/>
              <a:t>110</a:t>
            </a:fld>
            <a:endParaRPr lang="zh-CN" altLang="en-US"/>
          </a:p>
        </p:txBody>
      </p:sp>
    </p:spTree>
    <p:extLst>
      <p:ext uri="{BB962C8B-B14F-4D97-AF65-F5344CB8AC3E}">
        <p14:creationId xmlns:p14="http://schemas.microsoft.com/office/powerpoint/2010/main" val="7549952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F55EF2C3-14B6-45A6-BFA2-A58D232E7C4C}" type="slidenum">
              <a:rPr lang="zh-CN" altLang="en-US" smtClean="0"/>
              <a:pPr/>
              <a:t>114</a:t>
            </a:fld>
            <a:endParaRPr lang="zh-CN" altLang="en-US"/>
          </a:p>
        </p:txBody>
      </p:sp>
    </p:spTree>
    <p:extLst>
      <p:ext uri="{BB962C8B-B14F-4D97-AF65-F5344CB8AC3E}">
        <p14:creationId xmlns:p14="http://schemas.microsoft.com/office/powerpoint/2010/main" val="3078896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dirty="0"/>
          </a:p>
        </p:txBody>
      </p:sp>
      <p:sp>
        <p:nvSpPr>
          <p:cNvPr id="4" name="灯片编号占位符 3"/>
          <p:cNvSpPr>
            <a:spLocks noGrp="1"/>
          </p:cNvSpPr>
          <p:nvPr>
            <p:ph type="sldNum" sz="quarter" idx="10"/>
          </p:nvPr>
        </p:nvSpPr>
        <p:spPr/>
        <p:txBody>
          <a:bodyPr/>
          <a:lstStyle/>
          <a:p>
            <a:fld id="{8E122DD6-8873-4AD7-A0BB-DECF04632B58}" type="slidenum">
              <a:rPr lang="zh-CN" altLang="en-US" smtClean="0"/>
              <a:pPr/>
              <a:t>127</a:t>
            </a:fld>
            <a:endParaRPr lang="zh-CN" altLang="en-US"/>
          </a:p>
        </p:txBody>
      </p:sp>
    </p:spTree>
    <p:extLst>
      <p:ext uri="{BB962C8B-B14F-4D97-AF65-F5344CB8AC3E}">
        <p14:creationId xmlns:p14="http://schemas.microsoft.com/office/powerpoint/2010/main" val="5123539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一个具体革命性的设想是让半导体纳米电子器件在衬底上立起来</a:t>
            </a:r>
            <a:r>
              <a:rPr lang="en-US" altLang="zh-CN" dirty="0" smtClean="0"/>
              <a:t>,</a:t>
            </a:r>
            <a:r>
              <a:rPr lang="zh-CN" altLang="en-US" dirty="0" smtClean="0"/>
              <a:t> </a:t>
            </a:r>
            <a:r>
              <a:rPr lang="en-US" altLang="zh-CN" dirty="0" err="1" smtClean="0"/>
              <a:t>InSb</a:t>
            </a:r>
            <a:r>
              <a:rPr lang="en-US" altLang="zh-CN" dirty="0" smtClean="0"/>
              <a:t> </a:t>
            </a:r>
            <a:r>
              <a:rPr lang="zh-CN" altLang="en-US" dirty="0" smtClean="0"/>
              <a:t>和 </a:t>
            </a:r>
            <a:r>
              <a:rPr lang="en-US" altLang="zh-CN" dirty="0" err="1" smtClean="0"/>
              <a:t>InAs</a:t>
            </a:r>
            <a:r>
              <a:rPr lang="en-US" altLang="zh-CN" dirty="0" smtClean="0"/>
              <a:t> </a:t>
            </a:r>
            <a:r>
              <a:rPr lang="zh-CN" altLang="en-US" dirty="0" smtClean="0"/>
              <a:t>是两种最重要的 </a:t>
            </a:r>
            <a:r>
              <a:rPr lang="en-US" altLang="zh-CN" dirty="0" smtClean="0"/>
              <a:t>n-</a:t>
            </a:r>
            <a:r>
              <a:rPr lang="zh-CN" altLang="en-US" dirty="0" smtClean="0"/>
              <a:t>型</a:t>
            </a:r>
            <a:r>
              <a:rPr lang="en-US" altLang="zh-CN" dirty="0" smtClean="0"/>
              <a:t>III-V </a:t>
            </a:r>
            <a:r>
              <a:rPr lang="zh-CN" altLang="en-US" dirty="0" smtClean="0"/>
              <a:t>族窄带隙半导体，是</a:t>
            </a:r>
            <a:r>
              <a:rPr lang="en-US" altLang="zh-CN" dirty="0" smtClean="0"/>
              <a:t>III-V </a:t>
            </a:r>
            <a:r>
              <a:rPr lang="zh-CN" altLang="en-US" dirty="0" smtClean="0"/>
              <a:t>族半导体材料中电子载流子迁移率最高、电子有效质量最小、朗德</a:t>
            </a:r>
            <a:r>
              <a:rPr lang="en-US" altLang="zh-CN" dirty="0" smtClean="0"/>
              <a:t>g</a:t>
            </a:r>
            <a:r>
              <a:rPr lang="zh-CN" altLang="en-US" dirty="0" smtClean="0"/>
              <a:t>因子最大的两种半导体材料</a:t>
            </a:r>
            <a:r>
              <a:rPr lang="en-US" altLang="zh-CN" dirty="0" smtClean="0"/>
              <a:t>[22-25]</a:t>
            </a:r>
            <a:r>
              <a:rPr lang="zh-CN" altLang="en-US" dirty="0" smtClean="0"/>
              <a:t>，因此是研制高性能场效应电子器件以及量子器件的理想材料。</a:t>
            </a:r>
            <a:r>
              <a:rPr lang="en-US" altLang="zh-CN" dirty="0" err="1" smtClean="0"/>
              <a:t>GaSb</a:t>
            </a:r>
            <a:r>
              <a:rPr lang="en-US" altLang="zh-CN" dirty="0" smtClean="0"/>
              <a:t> </a:t>
            </a:r>
            <a:r>
              <a:rPr lang="zh-CN" altLang="en-US" dirty="0" smtClean="0"/>
              <a:t>是一种重要的近窄带隙半导体，是</a:t>
            </a:r>
            <a:r>
              <a:rPr lang="en-US" altLang="zh-CN" dirty="0" smtClean="0"/>
              <a:t>III-V </a:t>
            </a:r>
            <a:r>
              <a:rPr lang="zh-CN" altLang="en-US" dirty="0" smtClean="0"/>
              <a:t>族半导体材料中</a:t>
            </a:r>
            <a:r>
              <a:rPr lang="en-US" altLang="zh-CN" dirty="0" smtClean="0"/>
              <a:t>p-</a:t>
            </a:r>
            <a:r>
              <a:rPr lang="zh-CN" altLang="en-US" dirty="0" smtClean="0"/>
              <a:t>型载流子迁移率最高的半导体材料</a:t>
            </a:r>
            <a:r>
              <a:rPr lang="en-US" altLang="zh-CN" dirty="0" smtClean="0"/>
              <a:t>[22-26]</a:t>
            </a:r>
            <a:r>
              <a:rPr lang="zh-CN" altLang="en-US" dirty="0" smtClean="0"/>
              <a:t>，因此是研制高速 </a:t>
            </a:r>
            <a:r>
              <a:rPr lang="en-US" altLang="zh-CN" dirty="0" smtClean="0"/>
              <a:t>p-</a:t>
            </a:r>
            <a:r>
              <a:rPr lang="zh-CN" altLang="en-US" dirty="0" smtClean="0"/>
              <a:t>型半导体场效应晶体管的理想材料。目前基于硅材料的 </a:t>
            </a:r>
            <a:r>
              <a:rPr lang="en-US" altLang="zh-CN" dirty="0" smtClean="0"/>
              <a:t>CMOS </a:t>
            </a:r>
            <a:r>
              <a:rPr lang="zh-CN" altLang="en-US" dirty="0" smtClean="0"/>
              <a:t>技术很难突破 </a:t>
            </a:r>
            <a:r>
              <a:rPr lang="en-US" altLang="zh-CN" dirty="0" smtClean="0"/>
              <a:t>600 GHz </a:t>
            </a:r>
            <a:r>
              <a:rPr lang="zh-CN" altLang="en-US" dirty="0" smtClean="0"/>
              <a:t>的器件速度瓶颈</a:t>
            </a:r>
            <a:r>
              <a:rPr lang="en-US" altLang="zh-CN" dirty="0" smtClean="0"/>
              <a:t>[27-29]</a:t>
            </a:r>
            <a:r>
              <a:rPr lang="zh-CN" altLang="en-US" dirty="0" smtClean="0"/>
              <a:t>，采用具有高迁移率的</a:t>
            </a:r>
            <a:r>
              <a:rPr lang="en-US" altLang="zh-CN" dirty="0" err="1" smtClean="0"/>
              <a:t>InSb</a:t>
            </a:r>
            <a:r>
              <a:rPr lang="zh-CN" altLang="en-US" dirty="0" smtClean="0"/>
              <a:t>和 </a:t>
            </a:r>
            <a:r>
              <a:rPr lang="en-US" altLang="zh-CN" dirty="0" err="1" smtClean="0"/>
              <a:t>InAs</a:t>
            </a:r>
            <a:r>
              <a:rPr lang="en-US" altLang="zh-CN" dirty="0" smtClean="0"/>
              <a:t> </a:t>
            </a:r>
            <a:r>
              <a:rPr lang="zh-CN" altLang="en-US" dirty="0" smtClean="0"/>
              <a:t>半导体纳米线制成的纳米器件的工作截止频率理论上可达到数个</a:t>
            </a:r>
            <a:r>
              <a:rPr lang="en-US" altLang="zh-CN" dirty="0" smtClean="0"/>
              <a:t>THz[15,16]</a:t>
            </a:r>
            <a:r>
              <a:rPr lang="zh-CN" altLang="en-US" dirty="0" smtClean="0"/>
              <a:t>，因此有望成为未来超高速响应系统和集成电路的重要基本元件。</a:t>
            </a:r>
            <a:endParaRPr lang="en-US" altLang="zh-CN" dirty="0" smtClean="0"/>
          </a:p>
          <a:p>
            <a:r>
              <a:rPr lang="zh-CN" altLang="en-US" dirty="0" smtClean="0"/>
              <a:t>国内外科技工作者已广泛研究了多种不同材料体系的半导体纳米线的生长制备、结构特点以及电光学性质等</a:t>
            </a:r>
            <a:r>
              <a:rPr lang="en-US" altLang="zh-CN" dirty="0" smtClean="0"/>
              <a:t>[1]</a:t>
            </a:r>
            <a:r>
              <a:rPr lang="zh-CN" altLang="en-US" dirty="0" smtClean="0"/>
              <a:t>，主要包括：</a:t>
            </a:r>
            <a:r>
              <a:rPr lang="en-US" altLang="zh-CN" dirty="0" smtClean="0"/>
              <a:t>II-VI </a:t>
            </a:r>
            <a:r>
              <a:rPr lang="zh-CN" altLang="en-US" dirty="0" smtClean="0"/>
              <a:t>族半导体材料，如</a:t>
            </a:r>
            <a:r>
              <a:rPr lang="en-US" altLang="zh-CN" dirty="0" err="1" smtClean="0"/>
              <a:t>ZnO</a:t>
            </a:r>
            <a:r>
              <a:rPr lang="zh-CN" altLang="en-US" dirty="0" smtClean="0"/>
              <a:t>、</a:t>
            </a:r>
            <a:r>
              <a:rPr lang="en-US" altLang="zh-CN" dirty="0" err="1" smtClean="0"/>
              <a:t>CdS</a:t>
            </a:r>
            <a:r>
              <a:rPr lang="zh-CN" altLang="en-US" dirty="0" smtClean="0"/>
              <a:t>、</a:t>
            </a:r>
            <a:r>
              <a:rPr lang="en-US" altLang="zh-CN" dirty="0" err="1" smtClean="0"/>
              <a:t>CdSe</a:t>
            </a:r>
            <a:r>
              <a:rPr lang="zh-CN" altLang="en-US" dirty="0" smtClean="0"/>
              <a:t>、</a:t>
            </a:r>
            <a:r>
              <a:rPr lang="en-US" altLang="zh-CN" dirty="0" err="1" smtClean="0"/>
              <a:t>PbS</a:t>
            </a:r>
            <a:r>
              <a:rPr lang="zh-CN" altLang="en-US" dirty="0" smtClean="0"/>
              <a:t>、</a:t>
            </a:r>
            <a:r>
              <a:rPr lang="en-US" altLang="zh-CN" dirty="0" err="1" smtClean="0"/>
              <a:t>PbSe</a:t>
            </a:r>
            <a:r>
              <a:rPr lang="zh-CN" altLang="en-US" dirty="0" smtClean="0"/>
              <a:t>、</a:t>
            </a:r>
            <a:r>
              <a:rPr lang="en-US" altLang="zh-CN" dirty="0" err="1" smtClean="0"/>
              <a:t>ZnS</a:t>
            </a:r>
            <a:r>
              <a:rPr lang="en-US" altLang="zh-CN" dirty="0" smtClean="0"/>
              <a:t> </a:t>
            </a:r>
            <a:r>
              <a:rPr lang="zh-CN" altLang="en-US" dirty="0" smtClean="0"/>
              <a:t>和</a:t>
            </a:r>
            <a:r>
              <a:rPr lang="en-US" altLang="zh-CN" dirty="0" err="1" smtClean="0"/>
              <a:t>ZnSe</a:t>
            </a:r>
            <a:r>
              <a:rPr lang="en-US" altLang="zh-CN" dirty="0" smtClean="0"/>
              <a:t> </a:t>
            </a:r>
            <a:r>
              <a:rPr lang="zh-CN" altLang="en-US" dirty="0" smtClean="0"/>
              <a:t>纳米线等；</a:t>
            </a:r>
            <a:r>
              <a:rPr lang="en-US" altLang="zh-CN" dirty="0" smtClean="0"/>
              <a:t>III-V </a:t>
            </a:r>
            <a:r>
              <a:rPr lang="zh-CN" altLang="en-US" dirty="0" smtClean="0"/>
              <a:t>族半导体材料，如</a:t>
            </a:r>
            <a:r>
              <a:rPr lang="en-US" altLang="zh-CN" dirty="0" err="1" smtClean="0"/>
              <a:t>GaN</a:t>
            </a:r>
            <a:r>
              <a:rPr lang="zh-CN" altLang="en-US" dirty="0" smtClean="0"/>
              <a:t>、</a:t>
            </a:r>
            <a:r>
              <a:rPr lang="en-US" altLang="zh-CN" dirty="0" err="1" smtClean="0"/>
              <a:t>AlN</a:t>
            </a:r>
            <a:r>
              <a:rPr lang="zh-CN" altLang="en-US" dirty="0" smtClean="0"/>
              <a:t>、</a:t>
            </a:r>
            <a:r>
              <a:rPr lang="en-US" altLang="zh-CN" dirty="0" err="1" smtClean="0"/>
              <a:t>GaP</a:t>
            </a:r>
            <a:r>
              <a:rPr lang="zh-CN" altLang="en-US" dirty="0" smtClean="0"/>
              <a:t>、</a:t>
            </a:r>
            <a:r>
              <a:rPr lang="en-US" altLang="zh-CN" dirty="0" err="1" smtClean="0"/>
              <a:t>InP</a:t>
            </a:r>
            <a:r>
              <a:rPr lang="zh-CN" altLang="en-US" dirty="0" smtClean="0"/>
              <a:t>、</a:t>
            </a:r>
            <a:r>
              <a:rPr lang="en-US" altLang="zh-CN" dirty="0" err="1" smtClean="0"/>
              <a:t>GaAs</a:t>
            </a:r>
            <a:r>
              <a:rPr lang="zh-CN" altLang="en-US" dirty="0" smtClean="0"/>
              <a:t>、</a:t>
            </a:r>
            <a:r>
              <a:rPr lang="en-US" altLang="zh-CN" dirty="0" err="1" smtClean="0"/>
              <a:t>InAs</a:t>
            </a:r>
            <a:r>
              <a:rPr lang="zh-CN" altLang="en-US" dirty="0" smtClean="0"/>
              <a:t>、</a:t>
            </a:r>
            <a:r>
              <a:rPr lang="en-US" altLang="zh-CN" dirty="0" err="1" smtClean="0"/>
              <a:t>InSb</a:t>
            </a:r>
            <a:r>
              <a:rPr lang="zh-CN" altLang="en-US" dirty="0" smtClean="0"/>
              <a:t>、</a:t>
            </a:r>
            <a:r>
              <a:rPr lang="en-US" altLang="zh-CN" dirty="0" err="1" smtClean="0"/>
              <a:t>GaSb</a:t>
            </a:r>
            <a:r>
              <a:rPr lang="zh-CN" altLang="en-US" dirty="0" smtClean="0"/>
              <a:t>纳米线等；和</a:t>
            </a:r>
            <a:r>
              <a:rPr lang="en-US" altLang="zh-CN" dirty="0" smtClean="0"/>
              <a:t>Si</a:t>
            </a:r>
            <a:r>
              <a:rPr lang="zh-CN" altLang="en-US" dirty="0" smtClean="0"/>
              <a:t>、</a:t>
            </a:r>
            <a:r>
              <a:rPr lang="en-US" altLang="zh-CN" dirty="0" err="1" smtClean="0"/>
              <a:t>Ge</a:t>
            </a:r>
            <a:r>
              <a:rPr lang="en-US" altLang="zh-CN" dirty="0" smtClean="0"/>
              <a:t> </a:t>
            </a:r>
            <a:r>
              <a:rPr lang="zh-CN" altLang="en-US" dirty="0" smtClean="0"/>
              <a:t>纳米线等。这其中，</a:t>
            </a:r>
            <a:r>
              <a:rPr lang="en-US" altLang="zh-CN" dirty="0" err="1" smtClean="0"/>
              <a:t>ZnO</a:t>
            </a:r>
            <a:r>
              <a:rPr lang="zh-CN" altLang="en-US" dirty="0" smtClean="0"/>
              <a:t>，</a:t>
            </a:r>
            <a:r>
              <a:rPr lang="en-US" altLang="zh-CN" dirty="0" err="1" smtClean="0"/>
              <a:t>GaN</a:t>
            </a:r>
            <a:r>
              <a:rPr lang="en-US" altLang="zh-CN" dirty="0" smtClean="0"/>
              <a:t> </a:t>
            </a:r>
            <a:r>
              <a:rPr lang="zh-CN" altLang="en-US" dirty="0" smtClean="0"/>
              <a:t>等作为宽带隙半导体纳米线的代表，由于在生长技术和物性检测上的优势等原因，被研究的最为广泛而深入。 由于受制备和检测技术的限制，在信息和国防领域有着重要应用前景的</a:t>
            </a:r>
            <a:r>
              <a:rPr lang="en-US" altLang="zh-CN" dirty="0" err="1" smtClean="0"/>
              <a:t>InSb</a:t>
            </a:r>
            <a:r>
              <a:rPr lang="zh-CN" altLang="en-US" dirty="0" smtClean="0"/>
              <a:t>、 </a:t>
            </a:r>
            <a:r>
              <a:rPr lang="en-US" altLang="zh-CN" dirty="0" err="1" smtClean="0"/>
              <a:t>InAs</a:t>
            </a:r>
            <a:r>
              <a:rPr lang="en-US" altLang="zh-CN" dirty="0" smtClean="0"/>
              <a:t> </a:t>
            </a:r>
            <a:r>
              <a:rPr lang="zh-CN" altLang="en-US" dirty="0" smtClean="0"/>
              <a:t>和</a:t>
            </a:r>
            <a:r>
              <a:rPr lang="en-US" altLang="zh-CN" dirty="0" err="1" smtClean="0"/>
              <a:t>GaSb</a:t>
            </a:r>
            <a:r>
              <a:rPr lang="zh-CN" altLang="en-US" dirty="0" smtClean="0"/>
              <a:t>这些窄带隙和近窄带隙半导体纳米线及其电子器件的研究却相对滞后。 </a:t>
            </a:r>
            <a:r>
              <a:rPr lang="en-US" altLang="zh-CN" dirty="0" smtClean="0"/>
              <a:t>2018</a:t>
            </a:r>
            <a:r>
              <a:rPr lang="zh-CN" altLang="en-US" dirty="0" smtClean="0"/>
              <a:t>实现立体环栅</a:t>
            </a:r>
          </a:p>
          <a:p>
            <a:endParaRPr lang="zh-CN" altLang="en-US" dirty="0"/>
          </a:p>
        </p:txBody>
      </p:sp>
      <p:sp>
        <p:nvSpPr>
          <p:cNvPr id="4" name="灯片编号占位符 3"/>
          <p:cNvSpPr>
            <a:spLocks noGrp="1"/>
          </p:cNvSpPr>
          <p:nvPr>
            <p:ph type="sldNum" sz="quarter" idx="10"/>
          </p:nvPr>
        </p:nvSpPr>
        <p:spPr/>
        <p:txBody>
          <a:bodyPr/>
          <a:lstStyle/>
          <a:p>
            <a:fld id="{CD6D29D4-3B76-46D1-95BE-8BE57B3BF92C}" type="slidenum">
              <a:rPr lang="en-GB" altLang="zh-CN" smtClean="0"/>
              <a:pPr/>
              <a:t>136</a:t>
            </a:fld>
            <a:endParaRPr lang="en-GB" altLang="zh-CN"/>
          </a:p>
        </p:txBody>
      </p:sp>
    </p:spTree>
    <p:extLst>
      <p:ext uri="{BB962C8B-B14F-4D97-AF65-F5344CB8AC3E}">
        <p14:creationId xmlns:p14="http://schemas.microsoft.com/office/powerpoint/2010/main" val="1656173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en-US" dirty="0" smtClean="0"/>
              <a:t>简单一过，这是</a:t>
            </a:r>
            <a:r>
              <a:rPr lang="en-US" altLang="zh-CN" dirty="0" err="1" smtClean="0"/>
              <a:t>InAS</a:t>
            </a:r>
            <a:r>
              <a:rPr lang="zh-CN" altLang="en-US" dirty="0" smtClean="0"/>
              <a:t>对应的两种结构，而纳米线的自由能模型分为四部分：体相能量，表面能，界面能，边缘效应。这里考虑前两部分</a:t>
            </a:r>
          </a:p>
          <a:p>
            <a:endParaRPr lang="zh-CN" altLang="en-US" dirty="0"/>
          </a:p>
        </p:txBody>
      </p:sp>
      <p:sp>
        <p:nvSpPr>
          <p:cNvPr id="4" name="灯片编号占位符 3"/>
          <p:cNvSpPr>
            <a:spLocks noGrp="1"/>
          </p:cNvSpPr>
          <p:nvPr>
            <p:ph type="sldNum" sz="quarter" idx="10"/>
          </p:nvPr>
        </p:nvSpPr>
        <p:spPr/>
        <p:txBody>
          <a:bodyPr/>
          <a:lstStyle/>
          <a:p>
            <a:fld id="{CD6D29D4-3B76-46D1-95BE-8BE57B3BF92C}" type="slidenum">
              <a:rPr lang="en-GB" altLang="zh-CN" smtClean="0"/>
              <a:pPr/>
              <a:t>138</a:t>
            </a:fld>
            <a:endParaRPr lang="en-GB" altLang="zh-CN"/>
          </a:p>
        </p:txBody>
      </p:sp>
    </p:spTree>
    <p:extLst>
      <p:ext uri="{BB962C8B-B14F-4D97-AF65-F5344CB8AC3E}">
        <p14:creationId xmlns:p14="http://schemas.microsoft.com/office/powerpoint/2010/main" val="14798188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D6D29D4-3B76-46D1-95BE-8BE57B3BF92C}" type="slidenum">
              <a:rPr lang="en-GB" altLang="zh-CN" smtClean="0"/>
              <a:pPr/>
              <a:t>139</a:t>
            </a:fld>
            <a:endParaRPr lang="en-GB" altLang="zh-CN"/>
          </a:p>
        </p:txBody>
      </p:sp>
    </p:spTree>
    <p:extLst>
      <p:ext uri="{BB962C8B-B14F-4D97-AF65-F5344CB8AC3E}">
        <p14:creationId xmlns:p14="http://schemas.microsoft.com/office/powerpoint/2010/main" val="3427157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077FF3B-0EF5-43DD-AA30-B3B505A2A6D5}" type="slidenum">
              <a:rPr lang="zh-CN" altLang="en-US"/>
              <a:pPr/>
              <a:t>3</a:t>
            </a:fld>
            <a:endParaRPr lang="en-US" altLang="zh-CN"/>
          </a:p>
        </p:txBody>
      </p:sp>
      <p:sp>
        <p:nvSpPr>
          <p:cNvPr id="730114" name="Rectangle 7"/>
          <p:cNvSpPr txBox="1">
            <a:spLocks noGrp="1" noChangeArrowheads="1"/>
          </p:cNvSpPr>
          <p:nvPr/>
        </p:nvSpPr>
        <p:spPr bwMode="auto">
          <a:xfrm>
            <a:off x="3631933" y="8798302"/>
            <a:ext cx="2778496" cy="463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a:defRPr kumimoji="1" sz="2400">
                <a:solidFill>
                  <a:schemeClr val="tx1"/>
                </a:solidFill>
                <a:latin typeface="Times New Roman" pitchFamily="18" charset="0"/>
                <a:ea typeface="宋体" pitchFamily="2" charset="-122"/>
              </a:defRPr>
            </a:lvl1pPr>
            <a:lvl2pPr marL="742950" indent="-285750" algn="l">
              <a:defRPr kumimoji="1" sz="2400">
                <a:solidFill>
                  <a:schemeClr val="tx1"/>
                </a:solidFill>
                <a:latin typeface="Times New Roman" pitchFamily="18" charset="0"/>
                <a:ea typeface="宋体" pitchFamily="2" charset="-122"/>
              </a:defRPr>
            </a:lvl2pPr>
            <a:lvl3pPr marL="1143000" indent="-228600" algn="l">
              <a:defRPr kumimoji="1" sz="2400">
                <a:solidFill>
                  <a:schemeClr val="tx1"/>
                </a:solidFill>
                <a:latin typeface="Times New Roman" pitchFamily="18" charset="0"/>
                <a:ea typeface="宋体" pitchFamily="2" charset="-122"/>
              </a:defRPr>
            </a:lvl3pPr>
            <a:lvl4pPr marL="1600200" indent="-228600" algn="l">
              <a:defRPr kumimoji="1" sz="2400">
                <a:solidFill>
                  <a:schemeClr val="tx1"/>
                </a:solidFill>
                <a:latin typeface="Times New Roman" pitchFamily="18" charset="0"/>
                <a:ea typeface="宋体" pitchFamily="2" charset="-122"/>
              </a:defRPr>
            </a:lvl4pPr>
            <a:lvl5pPr marL="2057400" indent="-228600" algn="l">
              <a:defRPr kumimoji="1" sz="2400">
                <a:solidFill>
                  <a:schemeClr val="tx1"/>
                </a:solidFill>
                <a:latin typeface="Times New Roman" pitchFamily="18" charset="0"/>
                <a:ea typeface="宋体" pitchFamily="2" charset="-122"/>
              </a:defRPr>
            </a:lvl5pPr>
            <a:lvl6pPr marL="2514600" indent="-228600" fontAlgn="base">
              <a:spcBef>
                <a:spcPct val="0"/>
              </a:spcBef>
              <a:spcAft>
                <a:spcPct val="0"/>
              </a:spcAft>
              <a:defRPr kumimoji="1" sz="2400">
                <a:solidFill>
                  <a:schemeClr val="tx1"/>
                </a:solidFill>
                <a:latin typeface="Times New Roman" pitchFamily="18" charset="0"/>
                <a:ea typeface="宋体" pitchFamily="2" charset="-122"/>
              </a:defRPr>
            </a:lvl6pPr>
            <a:lvl7pPr marL="2971800" indent="-228600" fontAlgn="base">
              <a:spcBef>
                <a:spcPct val="0"/>
              </a:spcBef>
              <a:spcAft>
                <a:spcPct val="0"/>
              </a:spcAft>
              <a:defRPr kumimoji="1" sz="2400">
                <a:solidFill>
                  <a:schemeClr val="tx1"/>
                </a:solidFill>
                <a:latin typeface="Times New Roman" pitchFamily="18" charset="0"/>
                <a:ea typeface="宋体" pitchFamily="2" charset="-122"/>
              </a:defRPr>
            </a:lvl7pPr>
            <a:lvl8pPr marL="3429000" indent="-228600" fontAlgn="base">
              <a:spcBef>
                <a:spcPct val="0"/>
              </a:spcBef>
              <a:spcAft>
                <a:spcPct val="0"/>
              </a:spcAft>
              <a:defRPr kumimoji="1" sz="2400">
                <a:solidFill>
                  <a:schemeClr val="tx1"/>
                </a:solidFill>
                <a:latin typeface="Times New Roman" pitchFamily="18" charset="0"/>
                <a:ea typeface="宋体" pitchFamily="2" charset="-122"/>
              </a:defRPr>
            </a:lvl8pPr>
            <a:lvl9pPr marL="3886200" indent="-228600" fontAlgn="base">
              <a:spcBef>
                <a:spcPct val="0"/>
              </a:spcBef>
              <a:spcAft>
                <a:spcPct val="0"/>
              </a:spcAft>
              <a:defRPr kumimoji="1" sz="2400">
                <a:solidFill>
                  <a:schemeClr val="tx1"/>
                </a:solidFill>
                <a:latin typeface="Times New Roman" pitchFamily="18" charset="0"/>
                <a:ea typeface="宋体" pitchFamily="2" charset="-122"/>
              </a:defRPr>
            </a:lvl9pPr>
          </a:lstStyle>
          <a:p>
            <a:pPr algn="r"/>
            <a:fld id="{05085C8F-94AE-470F-91DB-B3349847AEB8}" type="slidenum">
              <a:rPr kumimoji="0" lang="en-US" altLang="zh-CN" sz="1200">
                <a:latin typeface="Arial" pitchFamily="34" charset="0"/>
              </a:rPr>
              <a:pPr algn="r"/>
              <a:t>3</a:t>
            </a:fld>
            <a:endParaRPr kumimoji="0" lang="en-US" altLang="zh-CN" sz="1200">
              <a:latin typeface="Arial" pitchFamily="34" charset="0"/>
            </a:endParaRPr>
          </a:p>
        </p:txBody>
      </p:sp>
      <p:sp>
        <p:nvSpPr>
          <p:cNvPr id="730115" name="Rectangle 2"/>
          <p:cNvSpPr>
            <a:spLocks noGrp="1" noRot="1" noChangeAspect="1" noChangeArrowheads="1" noTextEdit="1"/>
          </p:cNvSpPr>
          <p:nvPr>
            <p:ph type="sldImg"/>
          </p:nvPr>
        </p:nvSpPr>
        <p:spPr>
          <a:ln/>
        </p:spPr>
      </p:sp>
      <p:sp>
        <p:nvSpPr>
          <p:cNvPr id="730116" name="Rectangle 3"/>
          <p:cNvSpPr>
            <a:spLocks noGrp="1" noChangeArrowheads="1"/>
          </p:cNvSpPr>
          <p:nvPr>
            <p:ph type="body" idx="1"/>
          </p:nvPr>
        </p:nvSpPr>
        <p:spPr>
          <a:xfrm>
            <a:off x="641192" y="4399955"/>
            <a:ext cx="5129530" cy="4168378"/>
          </a:xfrm>
        </p:spPr>
        <p:txBody>
          <a:bodyPr/>
          <a:lstStyle/>
          <a:p>
            <a:r>
              <a:rPr lang="en-US" altLang="zh-CN" dirty="0"/>
              <a:t>Hadron: </a:t>
            </a:r>
            <a:r>
              <a:rPr lang="zh-CN" altLang="en-US" dirty="0"/>
              <a:t>强子</a:t>
            </a:r>
            <a:r>
              <a:rPr lang="en-US" altLang="zh-CN" dirty="0"/>
              <a:t>; gluon:</a:t>
            </a:r>
            <a:r>
              <a:rPr lang="zh-CN" altLang="en-US" dirty="0"/>
              <a:t>交子 下面两节我讲讲理论的手段。 </a:t>
            </a:r>
            <a:endParaRPr lang="en-US" altLang="zh-CN" dirty="0"/>
          </a:p>
          <a:p>
            <a:r>
              <a:rPr lang="en-US" altLang="zh-CN" dirty="0"/>
              <a:t>Various techs have been used in the study. A </a:t>
            </a:r>
            <a:r>
              <a:rPr lang="en-US" altLang="zh-CN" dirty="0" err="1"/>
              <a:t>theo</a:t>
            </a:r>
            <a:r>
              <a:rPr lang="en-US" altLang="zh-CN" dirty="0"/>
              <a:t> prediction based on </a:t>
            </a:r>
            <a:r>
              <a:rPr lang="en-US" altLang="zh-CN" dirty="0" err="1"/>
              <a:t>ab</a:t>
            </a:r>
            <a:r>
              <a:rPr lang="en-US" altLang="zh-CN" dirty="0"/>
              <a:t> initio study is powerful</a:t>
            </a:r>
            <a:r>
              <a:rPr lang="en-US" altLang="zh-CN" dirty="0" smtClean="0"/>
              <a:t>.</a:t>
            </a:r>
          </a:p>
          <a:p>
            <a:r>
              <a:rPr lang="zh-CN" altLang="en-US" dirty="0" smtClean="0"/>
              <a:t>举一个身边的例子</a:t>
            </a:r>
            <a:endParaRPr lang="en-US" altLang="zh-CN" dirty="0"/>
          </a:p>
        </p:txBody>
      </p:sp>
    </p:spTree>
    <p:extLst>
      <p:ext uri="{BB962C8B-B14F-4D97-AF65-F5344CB8AC3E}">
        <p14:creationId xmlns:p14="http://schemas.microsoft.com/office/powerpoint/2010/main" val="25900922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lnSpcReduction="10000"/>
          </a:bodyPr>
          <a:lstStyle/>
          <a:p>
            <a:r>
              <a:rPr lang="zh-CN" altLang="en-US" dirty="0" smtClean="0"/>
              <a:t>用了更好（尤其是对低频声学支）的计算方法</a:t>
            </a:r>
            <a:endParaRPr lang="en-US" altLang="zh-CN" dirty="0" smtClean="0"/>
          </a:p>
          <a:p>
            <a:r>
              <a:rPr lang="zh-CN" altLang="en-US" dirty="0" smtClean="0"/>
              <a:t>考虑的对称模型和非对称模型，发现</a:t>
            </a:r>
            <a:r>
              <a:rPr lang="en-US" altLang="zh-CN" dirty="0" smtClean="0"/>
              <a:t>3</a:t>
            </a:r>
            <a:r>
              <a:rPr lang="zh-CN" altLang="en-US" dirty="0" smtClean="0"/>
              <a:t>层表面原子之后第四层的性质可以视为体性质</a:t>
            </a:r>
            <a:r>
              <a:rPr lang="en-US" altLang="zh-CN" dirty="0" smtClean="0"/>
              <a:t>—</a:t>
            </a:r>
            <a:r>
              <a:rPr lang="zh-CN" altLang="en-US" dirty="0" smtClean="0"/>
              <a:t>与通常表面物理的理解一致</a:t>
            </a:r>
            <a:endParaRPr lang="en-US" altLang="zh-CN" dirty="0" smtClean="0"/>
          </a:p>
          <a:p>
            <a:r>
              <a:rPr lang="zh-CN" altLang="en-US" dirty="0" smtClean="0"/>
              <a:t>有效降低了计算量</a:t>
            </a:r>
            <a:endParaRPr lang="en-US" altLang="zh-CN" dirty="0" smtClean="0"/>
          </a:p>
          <a:p>
            <a:endParaRPr lang="en-US" altLang="zh-CN" dirty="0" smtClean="0"/>
          </a:p>
          <a:p>
            <a:r>
              <a:rPr lang="zh-CN" altLang="en-US" dirty="0" smtClean="0"/>
              <a:t>考虑了晶胞大小的影响，发现用</a:t>
            </a:r>
            <a:r>
              <a:rPr lang="en-US" altLang="zh-CN" dirty="0" err="1" smtClean="0"/>
              <a:t>dfpt</a:t>
            </a:r>
            <a:r>
              <a:rPr lang="zh-CN" altLang="en-US" dirty="0" smtClean="0"/>
              <a:t>基本影响不大</a:t>
            </a:r>
            <a:endParaRPr lang="en-US" altLang="zh-CN" dirty="0" smtClean="0"/>
          </a:p>
          <a:p>
            <a:endParaRPr lang="en-US" altLang="zh-CN" dirty="0" smtClean="0"/>
          </a:p>
          <a:p>
            <a:r>
              <a:rPr lang="zh-CN" altLang="en-US" dirty="0" smtClean="0"/>
              <a:t>后面会降到，色散还是非常明显的。。。</a:t>
            </a:r>
            <a:endParaRPr lang="en-US" altLang="zh-CN" dirty="0" smtClean="0"/>
          </a:p>
          <a:p>
            <a:endParaRPr lang="en-US" altLang="zh-CN" dirty="0" smtClean="0"/>
          </a:p>
          <a:p>
            <a:endParaRPr lang="en-US" altLang="zh-CN" dirty="0" smtClean="0"/>
          </a:p>
          <a:p>
            <a:r>
              <a:rPr lang="en-US" altLang="zh-CN" sz="1200" b="0" i="0" kern="1200" dirty="0" smtClean="0">
                <a:solidFill>
                  <a:schemeClr val="tx1"/>
                </a:solidFill>
                <a:latin typeface="Arial" pitchFamily="34" charset="0"/>
                <a:ea typeface="+mn-ea"/>
                <a:cs typeface="+mn-cs"/>
              </a:rPr>
              <a:t>ESPRESSO</a:t>
            </a:r>
            <a:r>
              <a:rPr lang="zh-CN" altLang="en-US" sz="1200" b="0" i="0" kern="1200" dirty="0" smtClean="0">
                <a:solidFill>
                  <a:schemeClr val="tx1"/>
                </a:solidFill>
                <a:latin typeface="Arial" pitchFamily="34" charset="0"/>
                <a:ea typeface="+mn-ea"/>
                <a:cs typeface="+mn-cs"/>
              </a:rPr>
              <a:t>意为“</a:t>
            </a:r>
            <a:r>
              <a:rPr lang="en-US" altLang="zh-CN" sz="1200" b="0" i="0" kern="1200" dirty="0" smtClean="0">
                <a:solidFill>
                  <a:schemeClr val="tx1"/>
                </a:solidFill>
                <a:latin typeface="Arial" pitchFamily="34" charset="0"/>
                <a:ea typeface="+mn-ea"/>
                <a:cs typeface="+mn-cs"/>
              </a:rPr>
              <a:t>op(E)n (S)</a:t>
            </a:r>
            <a:r>
              <a:rPr lang="en-US" altLang="zh-CN" sz="1200" b="0" i="0" kern="1200" dirty="0" err="1" smtClean="0">
                <a:solidFill>
                  <a:schemeClr val="tx1"/>
                </a:solidFill>
                <a:latin typeface="Arial" pitchFamily="34" charset="0"/>
                <a:ea typeface="+mn-ea"/>
                <a:cs typeface="+mn-cs"/>
              </a:rPr>
              <a:t>ource</a:t>
            </a:r>
            <a:r>
              <a:rPr lang="en-US" altLang="zh-CN" sz="1200" b="0" i="0" kern="1200" dirty="0" smtClean="0">
                <a:solidFill>
                  <a:schemeClr val="tx1"/>
                </a:solidFill>
                <a:latin typeface="Arial" pitchFamily="34" charset="0"/>
                <a:ea typeface="+mn-ea"/>
                <a:cs typeface="+mn-cs"/>
              </a:rPr>
              <a:t> (P)</a:t>
            </a:r>
            <a:r>
              <a:rPr lang="en-US" altLang="zh-CN" sz="1200" b="0" i="0" kern="1200" dirty="0" err="1" smtClean="0">
                <a:solidFill>
                  <a:schemeClr val="tx1"/>
                </a:solidFill>
                <a:latin typeface="Arial" pitchFamily="34" charset="0"/>
                <a:ea typeface="+mn-ea"/>
                <a:cs typeface="+mn-cs"/>
              </a:rPr>
              <a:t>ackage</a:t>
            </a:r>
            <a:r>
              <a:rPr lang="en-US" altLang="zh-CN" sz="1200" b="0" i="0" kern="1200" dirty="0" smtClean="0">
                <a:solidFill>
                  <a:schemeClr val="tx1"/>
                </a:solidFill>
                <a:latin typeface="Arial" pitchFamily="34" charset="0"/>
                <a:ea typeface="+mn-ea"/>
                <a:cs typeface="+mn-cs"/>
              </a:rPr>
              <a:t> for (R)</a:t>
            </a:r>
            <a:r>
              <a:rPr lang="en-US" altLang="zh-CN" sz="1200" b="0" i="0" kern="1200" dirty="0" err="1" smtClean="0">
                <a:solidFill>
                  <a:schemeClr val="tx1"/>
                </a:solidFill>
                <a:latin typeface="Arial" pitchFamily="34" charset="0"/>
                <a:ea typeface="+mn-ea"/>
                <a:cs typeface="+mn-cs"/>
              </a:rPr>
              <a:t>esearch</a:t>
            </a:r>
            <a:r>
              <a:rPr lang="en-US" altLang="zh-CN" sz="1200" b="0" i="0" kern="1200" dirty="0" smtClean="0">
                <a:solidFill>
                  <a:schemeClr val="tx1"/>
                </a:solidFill>
                <a:latin typeface="Arial" pitchFamily="34" charset="0"/>
                <a:ea typeface="+mn-ea"/>
                <a:cs typeface="+mn-cs"/>
              </a:rPr>
              <a:t> in (E)</a:t>
            </a:r>
            <a:r>
              <a:rPr lang="en-US" altLang="zh-CN" sz="1200" b="0" i="0" kern="1200" dirty="0" err="1" smtClean="0">
                <a:solidFill>
                  <a:schemeClr val="tx1"/>
                </a:solidFill>
                <a:latin typeface="Arial" pitchFamily="34" charset="0"/>
                <a:ea typeface="+mn-ea"/>
                <a:cs typeface="+mn-cs"/>
              </a:rPr>
              <a:t>lectronic</a:t>
            </a:r>
            <a:r>
              <a:rPr lang="en-US" altLang="zh-CN" sz="1200" b="0" i="0" kern="1200" dirty="0" smtClean="0">
                <a:solidFill>
                  <a:schemeClr val="tx1"/>
                </a:solidFill>
                <a:latin typeface="Arial" pitchFamily="34" charset="0"/>
                <a:ea typeface="+mn-ea"/>
                <a:cs typeface="+mn-cs"/>
              </a:rPr>
              <a:t> (S)</a:t>
            </a:r>
            <a:r>
              <a:rPr lang="en-US" altLang="zh-CN" sz="1200" b="0" i="0" kern="1200" dirty="0" err="1" smtClean="0">
                <a:solidFill>
                  <a:schemeClr val="tx1"/>
                </a:solidFill>
                <a:latin typeface="Arial" pitchFamily="34" charset="0"/>
                <a:ea typeface="+mn-ea"/>
                <a:cs typeface="+mn-cs"/>
              </a:rPr>
              <a:t>tructure</a:t>
            </a:r>
            <a:r>
              <a:rPr lang="en-US" altLang="zh-CN" sz="1200" b="0" i="0" kern="1200" dirty="0" smtClean="0">
                <a:solidFill>
                  <a:schemeClr val="tx1"/>
                </a:solidFill>
                <a:latin typeface="Arial" pitchFamily="34" charset="0"/>
                <a:ea typeface="+mn-ea"/>
                <a:cs typeface="+mn-cs"/>
              </a:rPr>
              <a:t>, (S)</a:t>
            </a:r>
            <a:r>
              <a:rPr lang="en-US" altLang="zh-CN" sz="1200" b="0" i="0" kern="1200" dirty="0" err="1" smtClean="0">
                <a:solidFill>
                  <a:schemeClr val="tx1"/>
                </a:solidFill>
                <a:latin typeface="Arial" pitchFamily="34" charset="0"/>
                <a:ea typeface="+mn-ea"/>
                <a:cs typeface="+mn-cs"/>
              </a:rPr>
              <a:t>imulation</a:t>
            </a:r>
            <a:r>
              <a:rPr lang="en-US" altLang="zh-CN" sz="1200" b="0" i="0" kern="1200" dirty="0" smtClean="0">
                <a:solidFill>
                  <a:schemeClr val="tx1"/>
                </a:solidFill>
                <a:latin typeface="Arial" pitchFamily="34" charset="0"/>
                <a:ea typeface="+mn-ea"/>
                <a:cs typeface="+mn-cs"/>
              </a:rPr>
              <a:t>, and (O)</a:t>
            </a:r>
            <a:r>
              <a:rPr lang="en-US" altLang="zh-CN" sz="1200" b="0" i="0" kern="1200" dirty="0" err="1" smtClean="0">
                <a:solidFill>
                  <a:schemeClr val="tx1"/>
                </a:solidFill>
                <a:latin typeface="Arial" pitchFamily="34" charset="0"/>
                <a:ea typeface="+mn-ea"/>
                <a:cs typeface="+mn-cs"/>
              </a:rPr>
              <a:t>ptimization</a:t>
            </a:r>
            <a:r>
              <a:rPr lang="en-US" altLang="zh-CN" sz="1200" b="0" i="0" kern="1200" dirty="0" smtClean="0">
                <a:solidFill>
                  <a:schemeClr val="tx1"/>
                </a:solidFill>
                <a:latin typeface="Arial" pitchFamily="34" charset="0"/>
                <a:ea typeface="+mn-ea"/>
                <a:cs typeface="+mn-cs"/>
              </a:rPr>
              <a:t>”</a:t>
            </a:r>
            <a:r>
              <a:rPr lang="zh-CN" altLang="en-US" sz="1200" b="0" i="0" kern="1200" dirty="0" smtClean="0">
                <a:solidFill>
                  <a:schemeClr val="tx1"/>
                </a:solidFill>
                <a:latin typeface="Arial" pitchFamily="34" charset="0"/>
                <a:ea typeface="+mn-ea"/>
                <a:cs typeface="+mn-cs"/>
              </a:rPr>
              <a:t>。</a:t>
            </a:r>
            <a:r>
              <a:rPr lang="en-US" altLang="zh-CN" sz="1200" b="0" i="0" kern="1200" dirty="0" smtClean="0">
                <a:solidFill>
                  <a:schemeClr val="tx1"/>
                </a:solidFill>
                <a:latin typeface="Arial" pitchFamily="34" charset="0"/>
                <a:ea typeface="+mn-ea"/>
                <a:cs typeface="+mn-cs"/>
              </a:rPr>
              <a:t>Quantum-ESPRESSO</a:t>
            </a:r>
            <a:r>
              <a:rPr lang="zh-CN" altLang="en-US" sz="1200" b="0" i="0" kern="1200" dirty="0" smtClean="0">
                <a:solidFill>
                  <a:schemeClr val="tx1"/>
                </a:solidFill>
                <a:latin typeface="Arial" pitchFamily="34" charset="0"/>
                <a:ea typeface="+mn-ea"/>
                <a:cs typeface="+mn-cs"/>
              </a:rPr>
              <a:t>软件包基于密度泛函理论，使用平面波基组和赝势。它包含以下代码：</a:t>
            </a:r>
            <a:br>
              <a:rPr lang="zh-CN" altLang="en-US" sz="1200" b="0" i="0" kern="1200" dirty="0" smtClean="0">
                <a:solidFill>
                  <a:schemeClr val="tx1"/>
                </a:solidFill>
                <a:latin typeface="Arial" pitchFamily="34" charset="0"/>
                <a:ea typeface="+mn-ea"/>
                <a:cs typeface="+mn-cs"/>
              </a:rPr>
            </a:br>
            <a:r>
              <a:rPr lang="en-US" altLang="zh-CN" sz="1200" b="0" i="0" kern="1200" dirty="0" err="1" smtClean="0">
                <a:solidFill>
                  <a:schemeClr val="tx1"/>
                </a:solidFill>
                <a:latin typeface="Arial" pitchFamily="34" charset="0"/>
                <a:ea typeface="+mn-ea"/>
                <a:cs typeface="+mn-cs"/>
              </a:rPr>
              <a:t>PWscf</a:t>
            </a:r>
            <a:r>
              <a:rPr lang="zh-CN" altLang="en-US" sz="1200" b="0" i="0" kern="1200" dirty="0" smtClean="0">
                <a:solidFill>
                  <a:schemeClr val="tx1"/>
                </a:solidFill>
                <a:latin typeface="Arial" pitchFamily="34" charset="0"/>
                <a:ea typeface="+mn-ea"/>
                <a:cs typeface="+mn-cs"/>
              </a:rPr>
              <a:t>：电子结构，结构优化，分子动力学，振动特性和介电特性。</a:t>
            </a:r>
            <a:br>
              <a:rPr lang="zh-CN" altLang="en-US" sz="1200" b="0" i="0" kern="1200" dirty="0" smtClean="0">
                <a:solidFill>
                  <a:schemeClr val="tx1"/>
                </a:solidFill>
                <a:latin typeface="Arial" pitchFamily="34" charset="0"/>
                <a:ea typeface="+mn-ea"/>
                <a:cs typeface="+mn-cs"/>
              </a:rPr>
            </a:br>
            <a:r>
              <a:rPr lang="en-US" altLang="zh-CN" sz="1200" b="0" i="0" kern="1200" dirty="0" smtClean="0">
                <a:solidFill>
                  <a:schemeClr val="tx1"/>
                </a:solidFill>
                <a:latin typeface="Arial" pitchFamily="34" charset="0"/>
                <a:ea typeface="+mn-ea"/>
                <a:cs typeface="+mn-cs"/>
              </a:rPr>
              <a:t>FPMD</a:t>
            </a:r>
            <a:r>
              <a:rPr lang="zh-CN" altLang="en-US" sz="1200" b="0" i="0" kern="1200" dirty="0" smtClean="0">
                <a:solidFill>
                  <a:schemeClr val="tx1"/>
                </a:solidFill>
                <a:latin typeface="Arial" pitchFamily="34" charset="0"/>
                <a:ea typeface="+mn-ea"/>
                <a:cs typeface="+mn-cs"/>
              </a:rPr>
              <a:t>：</a:t>
            </a:r>
            <a:r>
              <a:rPr lang="en-US" altLang="zh-CN" sz="1200" b="0" i="0" kern="1200" dirty="0" smtClean="0">
                <a:solidFill>
                  <a:schemeClr val="tx1"/>
                </a:solidFill>
                <a:latin typeface="Arial" pitchFamily="34" charset="0"/>
                <a:ea typeface="+mn-ea"/>
                <a:cs typeface="+mn-cs"/>
              </a:rPr>
              <a:t>Car-</a:t>
            </a:r>
            <a:r>
              <a:rPr lang="en-US" altLang="zh-CN" sz="1200" b="0" i="0" kern="1200" dirty="0" err="1" smtClean="0">
                <a:solidFill>
                  <a:schemeClr val="tx1"/>
                </a:solidFill>
                <a:latin typeface="Arial" pitchFamily="34" charset="0"/>
                <a:ea typeface="+mn-ea"/>
                <a:cs typeface="+mn-cs"/>
              </a:rPr>
              <a:t>Parrinello</a:t>
            </a:r>
            <a:r>
              <a:rPr lang="zh-CN" altLang="en-US" sz="1200" b="0" i="0" kern="1200" dirty="0" smtClean="0">
                <a:solidFill>
                  <a:schemeClr val="tx1"/>
                </a:solidFill>
                <a:latin typeface="Arial" pitchFamily="34" charset="0"/>
                <a:ea typeface="+mn-ea"/>
                <a:cs typeface="+mn-cs"/>
              </a:rPr>
              <a:t>可变晶胞的分子动力学程序。它基于</a:t>
            </a:r>
            <a:r>
              <a:rPr lang="en-US" altLang="zh-CN" sz="1200" b="0" i="0" kern="1200" dirty="0" smtClean="0">
                <a:solidFill>
                  <a:schemeClr val="tx1"/>
                </a:solidFill>
                <a:latin typeface="Arial" pitchFamily="34" charset="0"/>
                <a:ea typeface="+mn-ea"/>
                <a:cs typeface="+mn-cs"/>
              </a:rPr>
              <a:t>R. Car</a:t>
            </a:r>
            <a:r>
              <a:rPr lang="zh-CN" altLang="en-US" sz="1200" b="0" i="0" kern="1200" dirty="0" smtClean="0">
                <a:solidFill>
                  <a:schemeClr val="tx1"/>
                </a:solidFill>
                <a:latin typeface="Arial" pitchFamily="34" charset="0"/>
                <a:ea typeface="+mn-ea"/>
                <a:cs typeface="+mn-cs"/>
              </a:rPr>
              <a:t>和</a:t>
            </a:r>
            <a:r>
              <a:rPr lang="en-US" altLang="zh-CN" sz="1200" b="0" i="0" kern="1200" dirty="0" smtClean="0">
                <a:solidFill>
                  <a:schemeClr val="tx1"/>
                </a:solidFill>
                <a:latin typeface="Arial" pitchFamily="34" charset="0"/>
                <a:ea typeface="+mn-ea"/>
                <a:cs typeface="+mn-cs"/>
              </a:rPr>
              <a:t>M. </a:t>
            </a:r>
            <a:r>
              <a:rPr lang="en-US" altLang="zh-CN" sz="1200" b="0" i="0" kern="1200" dirty="0" err="1" smtClean="0">
                <a:solidFill>
                  <a:schemeClr val="tx1"/>
                </a:solidFill>
                <a:latin typeface="Arial" pitchFamily="34" charset="0"/>
                <a:ea typeface="+mn-ea"/>
                <a:cs typeface="+mn-cs"/>
              </a:rPr>
              <a:t>Parrinello</a:t>
            </a:r>
            <a:r>
              <a:rPr lang="zh-CN" altLang="en-US" sz="1200" b="0" i="0" kern="1200" dirty="0" smtClean="0">
                <a:solidFill>
                  <a:schemeClr val="tx1"/>
                </a:solidFill>
                <a:latin typeface="Arial" pitchFamily="34" charset="0"/>
                <a:ea typeface="+mn-ea"/>
                <a:cs typeface="+mn-cs"/>
              </a:rPr>
              <a:t>的原始代码。</a:t>
            </a:r>
            <a:br>
              <a:rPr lang="zh-CN" altLang="en-US" sz="1200" b="0" i="0" kern="1200" dirty="0" smtClean="0">
                <a:solidFill>
                  <a:schemeClr val="tx1"/>
                </a:solidFill>
                <a:latin typeface="Arial" pitchFamily="34" charset="0"/>
                <a:ea typeface="+mn-ea"/>
                <a:cs typeface="+mn-cs"/>
              </a:rPr>
            </a:br>
            <a:r>
              <a:rPr lang="en-US" altLang="zh-CN" sz="1200" b="0" i="0" kern="1200" dirty="0" smtClean="0">
                <a:solidFill>
                  <a:schemeClr val="tx1"/>
                </a:solidFill>
                <a:latin typeface="Arial" pitchFamily="34" charset="0"/>
                <a:ea typeface="+mn-ea"/>
                <a:cs typeface="+mn-cs"/>
              </a:rPr>
              <a:t>CP</a:t>
            </a:r>
            <a:r>
              <a:rPr lang="zh-CN" altLang="en-US" sz="1200" b="0" i="0" kern="1200" dirty="0" smtClean="0">
                <a:solidFill>
                  <a:schemeClr val="tx1"/>
                </a:solidFill>
                <a:latin typeface="Arial" pitchFamily="34" charset="0"/>
                <a:ea typeface="+mn-ea"/>
                <a:cs typeface="+mn-cs"/>
              </a:rPr>
              <a:t>：</a:t>
            </a:r>
            <a:r>
              <a:rPr lang="en-US" altLang="zh-CN" sz="1200" b="0" i="0" kern="1200" dirty="0" smtClean="0">
                <a:solidFill>
                  <a:schemeClr val="tx1"/>
                </a:solidFill>
                <a:latin typeface="Arial" pitchFamily="34" charset="0"/>
                <a:ea typeface="+mn-ea"/>
                <a:cs typeface="+mn-cs"/>
              </a:rPr>
              <a:t>Car-</a:t>
            </a:r>
            <a:r>
              <a:rPr lang="en-US" altLang="zh-CN" sz="1200" b="0" i="0" kern="1200" dirty="0" err="1" smtClean="0">
                <a:solidFill>
                  <a:schemeClr val="tx1"/>
                </a:solidFill>
                <a:latin typeface="Arial" pitchFamily="34" charset="0"/>
                <a:ea typeface="+mn-ea"/>
                <a:cs typeface="+mn-cs"/>
              </a:rPr>
              <a:t>Parrinello</a:t>
            </a:r>
            <a:r>
              <a:rPr lang="zh-CN" altLang="en-US" sz="1200" b="0" i="0" kern="1200" dirty="0" smtClean="0">
                <a:solidFill>
                  <a:schemeClr val="tx1"/>
                </a:solidFill>
                <a:latin typeface="Arial" pitchFamily="34" charset="0"/>
                <a:ea typeface="+mn-ea"/>
                <a:cs typeface="+mn-cs"/>
              </a:rPr>
              <a:t>可变晶胞的分子动力学程序。它基于</a:t>
            </a:r>
            <a:r>
              <a:rPr lang="en-US" altLang="zh-CN" sz="1200" b="0" i="0" kern="1200" dirty="0" smtClean="0">
                <a:solidFill>
                  <a:schemeClr val="tx1"/>
                </a:solidFill>
                <a:latin typeface="Arial" pitchFamily="34" charset="0"/>
                <a:ea typeface="+mn-ea"/>
                <a:cs typeface="+mn-cs"/>
              </a:rPr>
              <a:t>R. Car</a:t>
            </a:r>
            <a:r>
              <a:rPr lang="zh-CN" altLang="en-US" sz="1200" b="0" i="0" kern="1200" dirty="0" smtClean="0">
                <a:solidFill>
                  <a:schemeClr val="tx1"/>
                </a:solidFill>
                <a:latin typeface="Arial" pitchFamily="34" charset="0"/>
                <a:ea typeface="+mn-ea"/>
                <a:cs typeface="+mn-cs"/>
              </a:rPr>
              <a:t>和</a:t>
            </a:r>
            <a:r>
              <a:rPr lang="en-US" altLang="zh-CN" sz="1200" b="0" i="0" kern="1200" dirty="0" smtClean="0">
                <a:solidFill>
                  <a:schemeClr val="tx1"/>
                </a:solidFill>
                <a:latin typeface="Arial" pitchFamily="34" charset="0"/>
                <a:ea typeface="+mn-ea"/>
                <a:cs typeface="+mn-cs"/>
              </a:rPr>
              <a:t>M. </a:t>
            </a:r>
            <a:r>
              <a:rPr lang="en-US" altLang="zh-CN" sz="1200" b="0" i="0" kern="1200" dirty="0" err="1" smtClean="0">
                <a:solidFill>
                  <a:schemeClr val="tx1"/>
                </a:solidFill>
                <a:latin typeface="Arial" pitchFamily="34" charset="0"/>
                <a:ea typeface="+mn-ea"/>
                <a:cs typeface="+mn-cs"/>
              </a:rPr>
              <a:t>Parrinello</a:t>
            </a:r>
            <a:r>
              <a:rPr lang="zh-CN" altLang="en-US" sz="1200" b="0" i="0" kern="1200" dirty="0" smtClean="0">
                <a:solidFill>
                  <a:schemeClr val="tx1"/>
                </a:solidFill>
                <a:latin typeface="Arial" pitchFamily="34" charset="0"/>
                <a:ea typeface="+mn-ea"/>
                <a:cs typeface="+mn-cs"/>
              </a:rPr>
              <a:t>的原始代码。</a:t>
            </a:r>
            <a:br>
              <a:rPr lang="zh-CN" altLang="en-US" sz="1200" b="0" i="0" kern="1200" dirty="0" smtClean="0">
                <a:solidFill>
                  <a:schemeClr val="tx1"/>
                </a:solidFill>
                <a:latin typeface="Arial" pitchFamily="34" charset="0"/>
                <a:ea typeface="+mn-ea"/>
                <a:cs typeface="+mn-cs"/>
              </a:rPr>
            </a:br>
            <a:r>
              <a:rPr lang="en-US" altLang="zh-CN" sz="1200" b="0" i="0" kern="1200" dirty="0" err="1" smtClean="0">
                <a:solidFill>
                  <a:schemeClr val="tx1"/>
                </a:solidFill>
                <a:latin typeface="Arial" pitchFamily="34" charset="0"/>
                <a:ea typeface="+mn-ea"/>
                <a:cs typeface="+mn-cs"/>
              </a:rPr>
              <a:t>PWgui</a:t>
            </a:r>
            <a:r>
              <a:rPr lang="zh-CN" altLang="en-US" sz="1200" b="0" i="0" kern="1200" dirty="0" smtClean="0">
                <a:solidFill>
                  <a:schemeClr val="tx1"/>
                </a:solidFill>
                <a:latin typeface="Arial" pitchFamily="34" charset="0"/>
                <a:ea typeface="+mn-ea"/>
                <a:cs typeface="+mn-cs"/>
              </a:rPr>
              <a:t>：产生</a:t>
            </a:r>
            <a:r>
              <a:rPr lang="en-US" altLang="zh-CN" sz="1200" b="0" i="0" kern="1200" dirty="0" err="1" smtClean="0">
                <a:solidFill>
                  <a:schemeClr val="tx1"/>
                </a:solidFill>
                <a:latin typeface="Arial" pitchFamily="34" charset="0"/>
                <a:ea typeface="+mn-ea"/>
                <a:cs typeface="+mn-cs"/>
              </a:rPr>
              <a:t>PWscf</a:t>
            </a:r>
            <a:r>
              <a:rPr lang="zh-CN" altLang="en-US" sz="1200" b="0" i="0" kern="1200" dirty="0" smtClean="0">
                <a:solidFill>
                  <a:schemeClr val="tx1"/>
                </a:solidFill>
                <a:latin typeface="Arial" pitchFamily="34" charset="0"/>
                <a:ea typeface="+mn-ea"/>
                <a:cs typeface="+mn-cs"/>
              </a:rPr>
              <a:t>输入文件的图形用户界面。</a:t>
            </a:r>
            <a:br>
              <a:rPr lang="zh-CN" altLang="en-US" sz="1200" b="0" i="0" kern="1200" dirty="0" smtClean="0">
                <a:solidFill>
                  <a:schemeClr val="tx1"/>
                </a:solidFill>
                <a:latin typeface="Arial" pitchFamily="34" charset="0"/>
                <a:ea typeface="+mn-ea"/>
                <a:cs typeface="+mn-cs"/>
              </a:rPr>
            </a:br>
            <a:r>
              <a:rPr lang="en-US" altLang="zh-CN" sz="1200" b="0" i="0" kern="1200" dirty="0" smtClean="0">
                <a:solidFill>
                  <a:schemeClr val="tx1"/>
                </a:solidFill>
                <a:latin typeface="Arial" pitchFamily="34" charset="0"/>
                <a:ea typeface="+mn-ea"/>
                <a:cs typeface="+mn-cs"/>
              </a:rPr>
              <a:t>atomic</a:t>
            </a:r>
            <a:r>
              <a:rPr lang="zh-CN" altLang="en-US" sz="1200" b="0" i="0" kern="1200" dirty="0" smtClean="0">
                <a:solidFill>
                  <a:schemeClr val="tx1"/>
                </a:solidFill>
                <a:latin typeface="Arial" pitchFamily="34" charset="0"/>
                <a:ea typeface="+mn-ea"/>
                <a:cs typeface="+mn-cs"/>
              </a:rPr>
              <a:t>：用于原子计算和产生赝势。</a:t>
            </a:r>
            <a:endParaRPr lang="en-US" altLang="zh-CN" dirty="0" smtClean="0"/>
          </a:p>
          <a:p>
            <a:endParaRPr lang="en-US" altLang="zh-CN" dirty="0" smtClean="0"/>
          </a:p>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CD6D29D4-3B76-46D1-95BE-8BE57B3BF92C}" type="slidenum">
              <a:rPr lang="en-GB" altLang="zh-CN" smtClean="0"/>
              <a:pPr/>
              <a:t>141</a:t>
            </a:fld>
            <a:endParaRPr lang="en-GB" altLang="zh-CN"/>
          </a:p>
        </p:txBody>
      </p:sp>
    </p:spTree>
    <p:extLst>
      <p:ext uri="{BB962C8B-B14F-4D97-AF65-F5344CB8AC3E}">
        <p14:creationId xmlns:p14="http://schemas.microsoft.com/office/powerpoint/2010/main" val="3916086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8E122DD6-8873-4AD7-A0BB-DECF04632B58}" type="slidenum">
              <a:rPr lang="zh-CN" altLang="en-US" smtClean="0"/>
              <a:pPr/>
              <a:t>148</a:t>
            </a:fld>
            <a:endParaRPr lang="zh-CN" altLang="en-US"/>
          </a:p>
        </p:txBody>
      </p:sp>
    </p:spTree>
    <p:extLst>
      <p:ext uri="{BB962C8B-B14F-4D97-AF65-F5344CB8AC3E}">
        <p14:creationId xmlns:p14="http://schemas.microsoft.com/office/powerpoint/2010/main" val="2478733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98139D-391C-407D-9522-90FED6F98DB6}" type="slidenum">
              <a:rPr lang="zh-CN" altLang="en-US"/>
              <a:pPr/>
              <a:t>4</a:t>
            </a:fld>
            <a:endParaRPr lang="en-US" altLang="zh-CN"/>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p:txBody>
          <a:bodyPr/>
          <a:lstStyle/>
          <a:p>
            <a:r>
              <a:rPr lang="en-US" altLang="zh-CN"/>
              <a:t>V=0</a:t>
            </a:r>
            <a:r>
              <a:rPr lang="zh-CN" altLang="en-US"/>
              <a:t>，对应于金属的自由电子气；</a:t>
            </a:r>
            <a:r>
              <a:rPr lang="en-US" altLang="zh-CN"/>
              <a:t>V(x)=V(x+na)</a:t>
            </a:r>
            <a:r>
              <a:rPr lang="zh-CN" altLang="en-US"/>
              <a:t>对应的是半导体情况。</a:t>
            </a:r>
            <a:endParaRPr lang="en-US" altLang="zh-CN"/>
          </a:p>
        </p:txBody>
      </p:sp>
    </p:spTree>
    <p:extLst>
      <p:ext uri="{BB962C8B-B14F-4D97-AF65-F5344CB8AC3E}">
        <p14:creationId xmlns:p14="http://schemas.microsoft.com/office/powerpoint/2010/main" val="1833623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21AD51-268D-4EB4-BBBD-6B144EA9862E}" type="slidenum">
              <a:rPr lang="zh-CN" altLang="en-US"/>
              <a:pPr/>
              <a:t>6</a:t>
            </a:fld>
            <a:endParaRPr lang="en-US" altLang="zh-CN"/>
          </a:p>
        </p:txBody>
      </p:sp>
      <p:sp>
        <p:nvSpPr>
          <p:cNvPr id="775170" name="Rectangle 2"/>
          <p:cNvSpPr>
            <a:spLocks noGrp="1" noRot="1" noChangeAspect="1" noChangeArrowheads="1" noTextEdit="1"/>
          </p:cNvSpPr>
          <p:nvPr>
            <p:ph type="sldImg"/>
          </p:nvPr>
        </p:nvSpPr>
        <p:spPr>
          <a:ln/>
        </p:spPr>
      </p:sp>
      <p:sp>
        <p:nvSpPr>
          <p:cNvPr id="775171" name="Rectangle 3"/>
          <p:cNvSpPr>
            <a:spLocks noGrp="1" noChangeArrowheads="1"/>
          </p:cNvSpPr>
          <p:nvPr>
            <p:ph type="body" idx="1"/>
          </p:nvPr>
        </p:nvSpPr>
        <p:spPr/>
        <p:txBody>
          <a:bodyPr/>
          <a:lstStyle/>
          <a:p>
            <a:r>
              <a:rPr lang="en-US" altLang="zh-CN"/>
              <a:t>Drain: </a:t>
            </a:r>
            <a:r>
              <a:rPr lang="zh-CN" altLang="en-US"/>
              <a:t>漏</a:t>
            </a:r>
          </a:p>
        </p:txBody>
      </p:sp>
    </p:spTree>
    <p:extLst>
      <p:ext uri="{BB962C8B-B14F-4D97-AF65-F5344CB8AC3E}">
        <p14:creationId xmlns:p14="http://schemas.microsoft.com/office/powerpoint/2010/main" val="1462087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看来模拟还真的是很有用，看看他们的分类</a:t>
            </a:r>
            <a:endParaRPr lang="en-US" altLang="zh-CN" dirty="0" smtClean="0"/>
          </a:p>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8E122DD6-8873-4AD7-A0BB-DECF04632B58}" type="slidenum">
              <a:rPr lang="zh-CN" altLang="en-US" smtClean="0"/>
              <a:pPr/>
              <a:t>8</a:t>
            </a:fld>
            <a:endParaRPr lang="zh-CN" altLang="en-US"/>
          </a:p>
        </p:txBody>
      </p:sp>
    </p:spTree>
    <p:extLst>
      <p:ext uri="{BB962C8B-B14F-4D97-AF65-F5344CB8AC3E}">
        <p14:creationId xmlns:p14="http://schemas.microsoft.com/office/powerpoint/2010/main" val="508951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E122DD6-8873-4AD7-A0BB-DECF04632B58}" type="slidenum">
              <a:rPr lang="zh-CN" altLang="en-US" smtClean="0"/>
              <a:pPr/>
              <a:t>11</a:t>
            </a:fld>
            <a:endParaRPr lang="zh-CN" altLang="en-US"/>
          </a:p>
        </p:txBody>
      </p:sp>
    </p:spTree>
    <p:extLst>
      <p:ext uri="{BB962C8B-B14F-4D97-AF65-F5344CB8AC3E}">
        <p14:creationId xmlns:p14="http://schemas.microsoft.com/office/powerpoint/2010/main" val="1334884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85DBE7-47AE-408F-9A12-5BD27A487FA3}" type="slidenum">
              <a:rPr lang="zh-CN" altLang="en-US"/>
              <a:pPr/>
              <a:t>12</a:t>
            </a:fld>
            <a:endParaRPr lang="en-US" altLang="zh-CN"/>
          </a:p>
        </p:txBody>
      </p:sp>
      <p:sp>
        <p:nvSpPr>
          <p:cNvPr id="629762" name="Rectangle 2"/>
          <p:cNvSpPr>
            <a:spLocks noGrp="1" noRot="1" noChangeAspect="1" noChangeArrowheads="1" noTextEdit="1"/>
          </p:cNvSpPr>
          <p:nvPr>
            <p:ph type="sldImg"/>
          </p:nvPr>
        </p:nvSpPr>
        <p:spPr>
          <a:ln/>
        </p:spPr>
      </p:sp>
      <p:sp>
        <p:nvSpPr>
          <p:cNvPr id="629763" name="Rectangle 3"/>
          <p:cNvSpPr>
            <a:spLocks noGrp="1" noChangeArrowheads="1"/>
          </p:cNvSpPr>
          <p:nvPr>
            <p:ph type="body" idx="1"/>
          </p:nvPr>
        </p:nvSpPr>
        <p:spPr/>
        <p:txBody>
          <a:bodyPr/>
          <a:lstStyle/>
          <a:p>
            <a:r>
              <a:rPr lang="en-US" altLang="zh-CN" dirty="0"/>
              <a:t>1</a:t>
            </a:r>
            <a:r>
              <a:rPr lang="zh-CN" altLang="en-US" dirty="0"/>
              <a:t>摩尔</a:t>
            </a:r>
            <a:r>
              <a:rPr lang="en-US" altLang="zh-CN" dirty="0"/>
              <a:t>=6X10</a:t>
            </a:r>
            <a:r>
              <a:rPr lang="en-US" altLang="zh-CN" baseline="30000" dirty="0"/>
              <a:t>23</a:t>
            </a:r>
            <a:r>
              <a:rPr lang="zh-CN" altLang="en-US" dirty="0"/>
              <a:t>个</a:t>
            </a:r>
            <a:r>
              <a:rPr lang="zh-CN" altLang="en-US" dirty="0" smtClean="0"/>
              <a:t>原子</a:t>
            </a:r>
            <a:endParaRPr lang="en-US" altLang="zh-CN" dirty="0" smtClean="0"/>
          </a:p>
          <a:p>
            <a:r>
              <a:rPr lang="zh-CN" altLang="en-US" dirty="0" smtClean="0"/>
              <a:t>材料性质大概就是原子种类和位置的函数，不过。。。数目太多了</a:t>
            </a:r>
            <a:endParaRPr lang="en-US" altLang="zh-CN" dirty="0" smtClean="0"/>
          </a:p>
          <a:p>
            <a:endParaRPr lang="zh-CN" altLang="en-US" dirty="0"/>
          </a:p>
        </p:txBody>
      </p:sp>
    </p:spTree>
    <p:extLst>
      <p:ext uri="{BB962C8B-B14F-4D97-AF65-F5344CB8AC3E}">
        <p14:creationId xmlns:p14="http://schemas.microsoft.com/office/powerpoint/2010/main" val="3762662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那么多原子，怎么找到最低能量？</a:t>
            </a:r>
            <a:endParaRPr lang="zh-CN" altLang="en-US" dirty="0"/>
          </a:p>
        </p:txBody>
      </p:sp>
      <p:sp>
        <p:nvSpPr>
          <p:cNvPr id="4" name="灯片编号占位符 3"/>
          <p:cNvSpPr>
            <a:spLocks noGrp="1"/>
          </p:cNvSpPr>
          <p:nvPr>
            <p:ph type="sldNum" sz="quarter" idx="10"/>
          </p:nvPr>
        </p:nvSpPr>
        <p:spPr/>
        <p:txBody>
          <a:bodyPr/>
          <a:lstStyle/>
          <a:p>
            <a:fld id="{8E122DD6-8873-4AD7-A0BB-DECF04632B58}" type="slidenum">
              <a:rPr lang="zh-CN" altLang="en-US" smtClean="0"/>
              <a:pPr/>
              <a:t>13</a:t>
            </a:fld>
            <a:endParaRPr lang="zh-CN" altLang="en-US"/>
          </a:p>
        </p:txBody>
      </p:sp>
    </p:spTree>
    <p:extLst>
      <p:ext uri="{BB962C8B-B14F-4D97-AF65-F5344CB8AC3E}">
        <p14:creationId xmlns:p14="http://schemas.microsoft.com/office/powerpoint/2010/main" val="2652066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Subtitle 2"/>
          <p:cNvSpPr>
            <a:spLocks noGrp="1"/>
          </p:cNvSpPr>
          <p:nvPr>
            <p:ph type="subTitle" idx="1"/>
          </p:nvPr>
        </p:nvSpPr>
        <p:spPr>
          <a:xfrm>
            <a:off x="3743323" y="3721473"/>
            <a:ext cx="5120640" cy="1581150"/>
          </a:xfrm>
        </p:spPr>
        <p:txBody>
          <a:bodyPr>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BFF8507D-B6F3-43F3-881B-1227CCF70C29}" type="datetime1">
              <a:rPr lang="zh-CN" altLang="en-US" smtClean="0"/>
              <a:t>2013/10/29</a:t>
            </a:fld>
            <a:endParaRPr lang="zh-CN" altLang="en-US"/>
          </a:p>
        </p:txBody>
      </p:sp>
      <p:sp>
        <p:nvSpPr>
          <p:cNvPr id="5" name="Footer Placeholder 4"/>
          <p:cNvSpPr>
            <a:spLocks noGrp="1"/>
          </p:cNvSpPr>
          <p:nvPr>
            <p:ph type="ftr" sz="quarter" idx="11"/>
          </p:nvPr>
        </p:nvSpPr>
        <p:spPr/>
        <p:txBody>
          <a:bodyPr/>
          <a:lstStyle/>
          <a:p>
            <a:r>
              <a:rPr lang="en-US" altLang="zh-CN" smtClean="0"/>
              <a:t>PKU·  Beijing · Fall. 2013</a:t>
            </a:r>
            <a:endParaRPr lang="zh-CN" altLang="en-US" dirty="0"/>
          </a:p>
        </p:txBody>
      </p:sp>
      <p:sp>
        <p:nvSpPr>
          <p:cNvPr id="6" name="Slide Number Placeholder 5"/>
          <p:cNvSpPr>
            <a:spLocks noGrp="1"/>
          </p:cNvSpPr>
          <p:nvPr>
            <p:ph type="sldNum" sz="quarter" idx="12"/>
          </p:nvPr>
        </p:nvSpPr>
        <p:spPr>
          <a:xfrm>
            <a:off x="7991475" y="6429375"/>
            <a:ext cx="876300" cy="292100"/>
          </a:xfrm>
        </p:spPr>
        <p:txBody>
          <a:bodyPr/>
          <a:lstStyle/>
          <a:p>
            <a:fld id="{38994489-C6F3-49DC-B51E-5CB00108ABCE}" type="slidenum">
              <a:rPr lang="zh-CN" altLang="en-US" smtClean="0"/>
              <a:pPr/>
              <a:t>‹#›</a:t>
            </a:fld>
            <a:endParaRPr lang="zh-CN" altLang="en-US"/>
          </a:p>
        </p:txBody>
      </p:sp>
      <p:sp>
        <p:nvSpPr>
          <p:cNvPr id="9"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Title 9"/>
          <p:cNvSpPr>
            <a:spLocks noGrp="1"/>
          </p:cNvSpPr>
          <p:nvPr>
            <p:ph type="title"/>
          </p:nvPr>
        </p:nvSpPr>
        <p:spPr>
          <a:xfrm>
            <a:off x="3739896" y="1417320"/>
            <a:ext cx="5120640" cy="2304288"/>
          </a:xfrm>
        </p:spPr>
        <p:txBody>
          <a:bodyPr>
            <a:normAutofit/>
          </a:bodyPr>
          <a:lstStyle>
            <a:lvl1pPr>
              <a:defRPr sz="4000" cap="all" baseline="0"/>
            </a:lvl1pPr>
          </a:lstStyle>
          <a:p>
            <a:r>
              <a:rPr lang="en-US" altLang="zh-CN" smtClean="0"/>
              <a:t>Click to edit Master title style</a:t>
            </a:r>
            <a:endParaRPr lang="en-US" dirty="0"/>
          </a:p>
        </p:txBody>
      </p:sp>
      <p:sp>
        <p:nvSpPr>
          <p:cNvPr id="13"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B5BFFC7F-DA99-4A62-8D48-691DB7ACF6CD}" type="datetime1">
              <a:rPr lang="zh-CN" altLang="en-US" smtClean="0"/>
              <a:t>2013/10/29</a:t>
            </a:fld>
            <a:endParaRPr lang="zh-CN" altLang="en-US"/>
          </a:p>
        </p:txBody>
      </p:sp>
      <p:sp>
        <p:nvSpPr>
          <p:cNvPr id="5" name="Footer Placeholder 4"/>
          <p:cNvSpPr>
            <a:spLocks noGrp="1"/>
          </p:cNvSpPr>
          <p:nvPr>
            <p:ph type="ftr" sz="quarter" idx="11"/>
          </p:nvPr>
        </p:nvSpPr>
        <p:spPr/>
        <p:txBody>
          <a:bodyPr/>
          <a:lstStyle/>
          <a:p>
            <a:r>
              <a:rPr lang="en-US" altLang="zh-CN" smtClean="0"/>
              <a:t>PKU·  Beijing · Fall. 2013</a:t>
            </a:r>
            <a:endParaRPr lang="zh-CN" altLang="en-US" dirty="0"/>
          </a:p>
        </p:txBody>
      </p:sp>
      <p:sp>
        <p:nvSpPr>
          <p:cNvPr id="6" name="Slide Number Placeholder 5"/>
          <p:cNvSpPr>
            <a:spLocks noGrp="1"/>
          </p:cNvSpPr>
          <p:nvPr>
            <p:ph type="sldNum" sz="quarter" idx="12"/>
          </p:nvPr>
        </p:nvSpPr>
        <p:spPr/>
        <p:txBody>
          <a:bodyPr/>
          <a:lstStyle/>
          <a:p>
            <a:fld id="{751B0B83-5856-489A-8687-C2F81E767E18}"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7DE96426-77FE-445C-9645-E2F07DBCCD54}" type="datetime1">
              <a:rPr lang="zh-CN" altLang="en-US" smtClean="0"/>
              <a:t>2013/10/29</a:t>
            </a:fld>
            <a:endParaRPr lang="zh-CN" altLang="en-US"/>
          </a:p>
        </p:txBody>
      </p:sp>
      <p:sp>
        <p:nvSpPr>
          <p:cNvPr id="5" name="Footer Placeholder 4"/>
          <p:cNvSpPr>
            <a:spLocks noGrp="1"/>
          </p:cNvSpPr>
          <p:nvPr>
            <p:ph type="ftr" sz="quarter" idx="11"/>
          </p:nvPr>
        </p:nvSpPr>
        <p:spPr/>
        <p:txBody>
          <a:bodyPr/>
          <a:lstStyle/>
          <a:p>
            <a:r>
              <a:rPr lang="en-US" altLang="zh-CN" smtClean="0"/>
              <a:t>PKU·  Beijing · Fall. 2013</a:t>
            </a:r>
            <a:endParaRPr lang="zh-CN" altLang="en-US" dirty="0"/>
          </a:p>
        </p:txBody>
      </p:sp>
      <p:sp>
        <p:nvSpPr>
          <p:cNvPr id="6" name="Slide Number Placeholder 5"/>
          <p:cNvSpPr>
            <a:spLocks noGrp="1"/>
          </p:cNvSpPr>
          <p:nvPr>
            <p:ph type="sldNum" sz="quarter" idx="12"/>
          </p:nvPr>
        </p:nvSpPr>
        <p:spPr/>
        <p:txBody>
          <a:bodyPr/>
          <a:lstStyle/>
          <a:p>
            <a:fld id="{02A090F8-E194-4F15-9841-6F669684E1E5}"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5489634" y="0"/>
            <a:ext cx="3393768" cy="6858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Date Placeholder 3"/>
          <p:cNvSpPr>
            <a:spLocks noGrp="1"/>
          </p:cNvSpPr>
          <p:nvPr>
            <p:ph type="dt" sz="half" idx="10"/>
          </p:nvPr>
        </p:nvSpPr>
        <p:spPr/>
        <p:txBody>
          <a:bodyPr/>
          <a:lstStyle/>
          <a:p>
            <a:fld id="{1D582FAA-318A-4CD0-8FF9-F49A12269B2C}" type="datetime1">
              <a:rPr lang="zh-CN" altLang="en-US" smtClean="0"/>
              <a:t>2013/10/29</a:t>
            </a:fld>
            <a:endParaRPr lang="zh-CN" altLang="en-US"/>
          </a:p>
        </p:txBody>
      </p:sp>
      <p:sp>
        <p:nvSpPr>
          <p:cNvPr id="5" name="Footer Placeholder 4"/>
          <p:cNvSpPr>
            <a:spLocks noGrp="1"/>
          </p:cNvSpPr>
          <p:nvPr>
            <p:ph type="ftr" sz="quarter" idx="11"/>
          </p:nvPr>
        </p:nvSpPr>
        <p:spPr/>
        <p:txBody>
          <a:bodyPr/>
          <a:lstStyle/>
          <a:p>
            <a:r>
              <a:rPr lang="en-US" altLang="zh-CN" smtClean="0"/>
              <a:t>PKU·  Beijing · Fall. 2013</a:t>
            </a:r>
            <a:endParaRPr lang="zh-CN" altLang="en-US" dirty="0"/>
          </a:p>
        </p:txBody>
      </p:sp>
      <p:sp>
        <p:nvSpPr>
          <p:cNvPr id="6" name="Slide Number Placeholder 5"/>
          <p:cNvSpPr>
            <a:spLocks noGrp="1"/>
          </p:cNvSpPr>
          <p:nvPr>
            <p:ph type="sldNum" sz="quarter" idx="12"/>
          </p:nvPr>
        </p:nvSpPr>
        <p:spPr/>
        <p:txBody>
          <a:bodyPr/>
          <a:lstStyle/>
          <a:p>
            <a:fld id="{8107F3BD-EFC9-4D92-BB9D-312409088D4E}" type="slidenum">
              <a:rPr lang="zh-CN" altLang="en-US" smtClean="0"/>
              <a:pPr/>
              <a:t>‹#›</a:t>
            </a:fld>
            <a:endParaRPr lang="zh-CN" altLang="en-US"/>
          </a:p>
        </p:txBody>
      </p:sp>
      <p:sp>
        <p:nvSpPr>
          <p:cNvPr id="25" name="Title Placeholder 1"/>
          <p:cNvSpPr>
            <a:spLocks noGrp="1"/>
          </p:cNvSpPr>
          <p:nvPr>
            <p:ph type="title"/>
          </p:nvPr>
        </p:nvSpPr>
        <p:spPr>
          <a:xfrm>
            <a:off x="276225" y="228600"/>
            <a:ext cx="8591550" cy="1066801"/>
          </a:xfrm>
          <a:prstGeom prst="rect">
            <a:avLst/>
          </a:prstGeom>
        </p:spPr>
        <p:txBody>
          <a:bodyPr vert="horz" lIns="91440" tIns="45720" rIns="91440" bIns="45720" rtlCol="0" anchor="b" anchorCtr="0">
            <a:normAutofit/>
          </a:bodyPr>
          <a:lstStyle/>
          <a:p>
            <a:r>
              <a:rPr lang="en-US" altLang="zh-CN" smtClean="0"/>
              <a:t>Click to edit Master title style</a:t>
            </a:r>
            <a:endParaRPr lang="en-US" dirty="0"/>
          </a:p>
        </p:txBody>
      </p:sp>
      <p:sp>
        <p:nvSpPr>
          <p:cNvPr id="31" name="Content Placeholder 30"/>
          <p:cNvSpPr>
            <a:spLocks noGrp="1"/>
          </p:cNvSpPr>
          <p:nvPr>
            <p:ph sz="quarter" idx="13"/>
          </p:nvPr>
        </p:nvSpPr>
        <p:spPr>
          <a:xfrm>
            <a:off x="274320" y="1298448"/>
            <a:ext cx="8595360" cy="4937760"/>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solidFill>
                  <a:schemeClr val="bg2"/>
                </a:solidFill>
              </a:defRPr>
            </a:lvl1pPr>
          </a:lstStyle>
          <a:p>
            <a:fld id="{8383B3AD-0C92-4D84-94EE-9BDDD6C7370A}" type="datetime1">
              <a:rPr lang="zh-CN" altLang="en-US" smtClean="0"/>
              <a:t>2013/10/29</a:t>
            </a:fld>
            <a:endParaRPr lang="zh-CN" altLang="en-US"/>
          </a:p>
        </p:txBody>
      </p:sp>
      <p:sp>
        <p:nvSpPr>
          <p:cNvPr id="5" name="Footer Placeholder 4"/>
          <p:cNvSpPr>
            <a:spLocks noGrp="1"/>
          </p:cNvSpPr>
          <p:nvPr>
            <p:ph type="ftr" sz="quarter" idx="11"/>
          </p:nvPr>
        </p:nvSpPr>
        <p:spPr/>
        <p:txBody>
          <a:bodyPr/>
          <a:lstStyle/>
          <a:p>
            <a:r>
              <a:rPr lang="en-US" altLang="zh-CN" smtClean="0"/>
              <a:t>PKU·  Beijing · Fall. 2013</a:t>
            </a:r>
            <a:endParaRPr lang="zh-CN" altLang="en-US" dirty="0"/>
          </a:p>
        </p:txBody>
      </p:sp>
      <p:sp>
        <p:nvSpPr>
          <p:cNvPr id="6" name="Slide Number Placeholder 5"/>
          <p:cNvSpPr>
            <a:spLocks noGrp="1"/>
          </p:cNvSpPr>
          <p:nvPr>
            <p:ph type="sldNum" sz="quarter" idx="12"/>
          </p:nvPr>
        </p:nvSpPr>
        <p:spPr/>
        <p:txBody>
          <a:bodyPr/>
          <a:lstStyle/>
          <a:p>
            <a:fld id="{DF2AE50A-A215-41D5-BB01-B58980639B97}" type="slidenum">
              <a:rPr lang="zh-CN" altLang="en-US" smtClean="0"/>
              <a:pPr/>
              <a:t>‹#›</a:t>
            </a:fld>
            <a:endParaRPr lang="zh-CN" altLang="en-US"/>
          </a:p>
        </p:txBody>
      </p:sp>
      <p:sp>
        <p:nvSpPr>
          <p:cNvPr id="15" name="Subtitle 2"/>
          <p:cNvSpPr>
            <a:spLocks noGrp="1"/>
          </p:cNvSpPr>
          <p:nvPr>
            <p:ph type="subTitle" idx="1"/>
          </p:nvPr>
        </p:nvSpPr>
        <p:spPr>
          <a:xfrm>
            <a:off x="3743324" y="1400174"/>
            <a:ext cx="5120640" cy="1476375"/>
          </a:xfrm>
        </p:spPr>
        <p:txBody>
          <a:bodyPr anchor="b" anchorCtr="0">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smtClean="0"/>
              <a:t>Click to edit Master subtitle style</a:t>
            </a:r>
            <a:endParaRPr lang="en-US" dirty="0"/>
          </a:p>
        </p:txBody>
      </p:sp>
      <p:sp>
        <p:nvSpPr>
          <p:cNvPr id="10" name="Freeform 7"/>
          <p:cNvSpPr>
            <a:spLocks noChangeAspect="1" noEditPoints="1"/>
          </p:cNvSpPr>
          <p:nvPr/>
        </p:nvSpPr>
        <p:spPr bwMode="auto">
          <a:xfrm>
            <a:off x="34289" y="136641"/>
            <a:ext cx="3326149" cy="6721359"/>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Title 11"/>
          <p:cNvSpPr>
            <a:spLocks noGrp="1"/>
          </p:cNvSpPr>
          <p:nvPr>
            <p:ph type="title"/>
          </p:nvPr>
        </p:nvSpPr>
        <p:spPr>
          <a:xfrm>
            <a:off x="3733800" y="2895599"/>
            <a:ext cx="5129543" cy="2667001"/>
          </a:xfrm>
        </p:spPr>
        <p:txBody>
          <a:bodyPr anchor="t">
            <a:normAutofit/>
          </a:bodyPr>
          <a:lstStyle>
            <a:lvl1pPr>
              <a:defRPr kumimoji="0" lang="en-US" sz="40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en-US" altLang="zh-CN"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BC7D919-2525-474C-84FD-611DE22BCD8A}" type="datetime1">
              <a:rPr lang="zh-CN" altLang="en-US" smtClean="0"/>
              <a:t>2013/10/29</a:t>
            </a:fld>
            <a:endParaRPr lang="zh-CN" altLang="en-US"/>
          </a:p>
        </p:txBody>
      </p:sp>
      <p:sp>
        <p:nvSpPr>
          <p:cNvPr id="6" name="Footer Placeholder 5"/>
          <p:cNvSpPr>
            <a:spLocks noGrp="1"/>
          </p:cNvSpPr>
          <p:nvPr>
            <p:ph type="ftr" sz="quarter" idx="11"/>
          </p:nvPr>
        </p:nvSpPr>
        <p:spPr/>
        <p:txBody>
          <a:bodyPr/>
          <a:lstStyle/>
          <a:p>
            <a:r>
              <a:rPr lang="en-US" altLang="zh-CN" smtClean="0"/>
              <a:t>PKU·  Beijing · Fall. 2013</a:t>
            </a:r>
            <a:endParaRPr lang="zh-CN" altLang="en-US" dirty="0"/>
          </a:p>
        </p:txBody>
      </p:sp>
      <p:sp>
        <p:nvSpPr>
          <p:cNvPr id="7" name="Slide Number Placeholder 6"/>
          <p:cNvSpPr>
            <a:spLocks noGrp="1"/>
          </p:cNvSpPr>
          <p:nvPr>
            <p:ph type="sldNum" sz="quarter" idx="12"/>
          </p:nvPr>
        </p:nvSpPr>
        <p:spPr/>
        <p:txBody>
          <a:bodyPr/>
          <a:lstStyle/>
          <a:p>
            <a:fld id="{DA5000D4-399E-431B-A37E-33C1B79D3DA4}" type="slidenum">
              <a:rPr lang="zh-CN" altLang="en-US" smtClean="0"/>
              <a:pPr/>
              <a:t>‹#›</a:t>
            </a:fld>
            <a:endParaRPr lang="zh-CN" altLang="en-US"/>
          </a:p>
        </p:txBody>
      </p:sp>
      <p:sp>
        <p:nvSpPr>
          <p:cNvPr id="9"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altLang="zh-CN" smtClean="0"/>
              <a:t>Click to edit Master title style</a:t>
            </a:r>
            <a:endParaRPr lang="en-US" dirty="0"/>
          </a:p>
        </p:txBody>
      </p:sp>
      <p:sp>
        <p:nvSpPr>
          <p:cNvPr id="12" name="Content Placeholder 11"/>
          <p:cNvSpPr>
            <a:spLocks noGrp="1"/>
          </p:cNvSpPr>
          <p:nvPr>
            <p:ph sz="quarter" idx="13"/>
          </p:nvPr>
        </p:nvSpPr>
        <p:spPr>
          <a:xfrm>
            <a:off x="27622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13" name="Content Placeholder 11"/>
          <p:cNvSpPr>
            <a:spLocks noGrp="1"/>
          </p:cNvSpPr>
          <p:nvPr>
            <p:ph sz="quarter" idx="14"/>
          </p:nvPr>
        </p:nvSpPr>
        <p:spPr>
          <a:xfrm>
            <a:off x="461581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F0F0539C-B70E-42CA-9848-73ECE2982256}" type="datetime1">
              <a:rPr lang="zh-CN" altLang="en-US" smtClean="0"/>
              <a:t>2013/10/29</a:t>
            </a:fld>
            <a:endParaRPr lang="zh-CN" altLang="en-US"/>
          </a:p>
        </p:txBody>
      </p:sp>
      <p:sp>
        <p:nvSpPr>
          <p:cNvPr id="8" name="Footer Placeholder 7"/>
          <p:cNvSpPr>
            <a:spLocks noGrp="1"/>
          </p:cNvSpPr>
          <p:nvPr>
            <p:ph type="ftr" sz="quarter" idx="11"/>
          </p:nvPr>
        </p:nvSpPr>
        <p:spPr/>
        <p:txBody>
          <a:bodyPr/>
          <a:lstStyle/>
          <a:p>
            <a:r>
              <a:rPr lang="en-US" altLang="zh-CN" smtClean="0"/>
              <a:t>PKU·  Beijing · Fall. 2013</a:t>
            </a:r>
            <a:endParaRPr lang="zh-CN" altLang="en-US" dirty="0"/>
          </a:p>
        </p:txBody>
      </p:sp>
      <p:sp>
        <p:nvSpPr>
          <p:cNvPr id="9" name="Slide Number Placeholder 8"/>
          <p:cNvSpPr>
            <a:spLocks noGrp="1"/>
          </p:cNvSpPr>
          <p:nvPr>
            <p:ph type="sldNum" sz="quarter" idx="12"/>
          </p:nvPr>
        </p:nvSpPr>
        <p:spPr/>
        <p:txBody>
          <a:bodyPr/>
          <a:lstStyle/>
          <a:p>
            <a:fld id="{1DBD0D54-99EF-420F-89D9-FA176A9ADA7D}" type="slidenum">
              <a:rPr lang="zh-CN" altLang="en-US" smtClean="0"/>
              <a:pPr/>
              <a:t>‹#›</a:t>
            </a:fld>
            <a:endParaRPr lang="zh-CN" altLang="en-US"/>
          </a:p>
        </p:txBody>
      </p:sp>
      <p:sp>
        <p:nvSpPr>
          <p:cNvPr id="1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altLang="zh-CN" smtClean="0"/>
              <a:t>Click to edit Master title style</a:t>
            </a:r>
            <a:endParaRPr lang="en-US" dirty="0"/>
          </a:p>
        </p:txBody>
      </p:sp>
      <p:sp>
        <p:nvSpPr>
          <p:cNvPr id="14" name="Content Placeholder 11"/>
          <p:cNvSpPr>
            <a:spLocks noGrp="1"/>
          </p:cNvSpPr>
          <p:nvPr>
            <p:ph sz="quarter" idx="13"/>
          </p:nvPr>
        </p:nvSpPr>
        <p:spPr>
          <a:xfrm>
            <a:off x="27622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5" name="Content Placeholder 11"/>
          <p:cNvSpPr>
            <a:spLocks noGrp="1"/>
          </p:cNvSpPr>
          <p:nvPr>
            <p:ph sz="quarter" idx="14"/>
          </p:nvPr>
        </p:nvSpPr>
        <p:spPr>
          <a:xfrm>
            <a:off x="461581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20" name="Text Placeholder 3"/>
          <p:cNvSpPr>
            <a:spLocks noGrp="1"/>
          </p:cNvSpPr>
          <p:nvPr>
            <p:ph type="body" sz="half" idx="2"/>
          </p:nvPr>
        </p:nvSpPr>
        <p:spPr>
          <a:xfrm>
            <a:off x="276225" y="1298448"/>
            <a:ext cx="4248150" cy="509587"/>
          </a:xfrm>
        </p:spPr>
        <p:txBody>
          <a:bodyPr anchor="ctr">
            <a:normAutofit/>
          </a:bodyPr>
          <a:lstStyle>
            <a:lvl1pPr marL="0" indent="0" algn="l">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21" name="Text Placeholder 3"/>
          <p:cNvSpPr>
            <a:spLocks noGrp="1"/>
          </p:cNvSpPr>
          <p:nvPr>
            <p:ph type="body" sz="half" idx="15"/>
          </p:nvPr>
        </p:nvSpPr>
        <p:spPr>
          <a:xfrm>
            <a:off x="4615815" y="1298448"/>
            <a:ext cx="4248150" cy="509587"/>
          </a:xfrm>
        </p:spPr>
        <p:txBody>
          <a:bodyPr anchor="ctr">
            <a:normAutofit/>
          </a:bodyPr>
          <a:lstStyle>
            <a:lvl1pPr marL="0" indent="0">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solidFill>
              </a:defRPr>
            </a:lvl1pPr>
          </a:lstStyle>
          <a:p>
            <a:fld id="{0AD21276-A35B-4113-A9C1-8BF019DFCDC3}" type="datetime1">
              <a:rPr lang="zh-CN" altLang="en-US" smtClean="0"/>
              <a:t>2013/10/29</a:t>
            </a:fld>
            <a:endParaRPr lang="zh-CN" altLang="en-US"/>
          </a:p>
        </p:txBody>
      </p:sp>
      <p:sp>
        <p:nvSpPr>
          <p:cNvPr id="4" name="Footer Placeholder 3"/>
          <p:cNvSpPr>
            <a:spLocks noGrp="1"/>
          </p:cNvSpPr>
          <p:nvPr>
            <p:ph type="ftr" sz="quarter" idx="11"/>
          </p:nvPr>
        </p:nvSpPr>
        <p:spPr/>
        <p:txBody>
          <a:bodyPr/>
          <a:lstStyle/>
          <a:p>
            <a:r>
              <a:rPr lang="en-US" altLang="zh-CN" smtClean="0"/>
              <a:t>PKU·  Beijing · Fall. 2013</a:t>
            </a:r>
            <a:endParaRPr lang="zh-CN" altLang="en-US" dirty="0"/>
          </a:p>
        </p:txBody>
      </p:sp>
      <p:sp>
        <p:nvSpPr>
          <p:cNvPr id="5" name="Slide Number Placeholder 4"/>
          <p:cNvSpPr>
            <a:spLocks noGrp="1"/>
          </p:cNvSpPr>
          <p:nvPr>
            <p:ph type="sldNum" sz="quarter" idx="12"/>
          </p:nvPr>
        </p:nvSpPr>
        <p:spPr/>
        <p:txBody>
          <a:bodyPr/>
          <a:lstStyle/>
          <a:p>
            <a:fld id="{654424FE-3783-4FE8-B304-F9B0064DEF78}" type="slidenum">
              <a:rPr lang="zh-CN" altLang="en-US" smtClean="0"/>
              <a:pPr/>
              <a:t>‹#›</a:t>
            </a:fld>
            <a:endParaRPr lang="zh-CN" altLang="en-US"/>
          </a:p>
        </p:txBody>
      </p:sp>
      <p:sp>
        <p:nvSpPr>
          <p:cNvPr id="17"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altLang="zh-CN"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42C261-46FF-46F2-9801-2A57C3976DC5}"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lstStyle/>
          <a:p>
            <a:fld id="{AE714C8C-1F9C-404C-BB65-1EC320AFAFFE}"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lvl1pPr>
              <a:defRPr>
                <a:solidFill>
                  <a:schemeClr val="bg2"/>
                </a:solidFill>
              </a:defRPr>
            </a:lvl1pPr>
          </a:lstStyle>
          <a:p>
            <a:fld id="{024BF785-4C3C-4B0C-8162-818545B5BC84}" type="datetime1">
              <a:rPr lang="zh-CN" altLang="en-US" smtClean="0"/>
              <a:t>2013/10/29</a:t>
            </a:fld>
            <a:endParaRPr lang="zh-CN" altLang="en-US"/>
          </a:p>
        </p:txBody>
      </p:sp>
      <p:sp>
        <p:nvSpPr>
          <p:cNvPr id="6" name="Footer Placeholder 5"/>
          <p:cNvSpPr>
            <a:spLocks noGrp="1"/>
          </p:cNvSpPr>
          <p:nvPr>
            <p:ph type="ftr" sz="quarter" idx="11"/>
          </p:nvPr>
        </p:nvSpPr>
        <p:spPr/>
        <p:txBody>
          <a:bodyPr/>
          <a:lstStyle/>
          <a:p>
            <a:r>
              <a:rPr lang="en-US" altLang="zh-CN" smtClean="0"/>
              <a:t>PKU·  Beijing · Fall. 2013</a:t>
            </a:r>
            <a:endParaRPr lang="zh-CN" altLang="en-US" dirty="0"/>
          </a:p>
        </p:txBody>
      </p:sp>
      <p:sp>
        <p:nvSpPr>
          <p:cNvPr id="7" name="Slide Number Placeholder 6"/>
          <p:cNvSpPr>
            <a:spLocks noGrp="1"/>
          </p:cNvSpPr>
          <p:nvPr>
            <p:ph type="sldNum" sz="quarter" idx="12"/>
          </p:nvPr>
        </p:nvSpPr>
        <p:spPr/>
        <p:txBody>
          <a:bodyPr/>
          <a:lstStyle/>
          <a:p>
            <a:fld id="{3227017D-B747-40DC-96C1-BAE9CD540B6E}" type="slidenum">
              <a:rPr lang="zh-CN" altLang="en-US" smtClean="0"/>
              <a:pPr/>
              <a:t>‹#›</a:t>
            </a:fld>
            <a:endParaRPr lang="zh-CN" altLang="en-US"/>
          </a:p>
        </p:txBody>
      </p:sp>
      <p:sp>
        <p:nvSpPr>
          <p:cNvPr id="9" name="Title Placeholder 1"/>
          <p:cNvSpPr>
            <a:spLocks noGrp="1"/>
          </p:cNvSpPr>
          <p:nvPr>
            <p:ph type="title"/>
          </p:nvPr>
        </p:nvSpPr>
        <p:spPr>
          <a:xfrm>
            <a:off x="276225" y="228601"/>
            <a:ext cx="2834640" cy="1298448"/>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altLang="zh-CN" smtClean="0"/>
              <a:t>Click to edit Master title style</a:t>
            </a:r>
            <a:endParaRPr lang="en-US" dirty="0"/>
          </a:p>
        </p:txBody>
      </p:sp>
      <p:sp>
        <p:nvSpPr>
          <p:cNvPr id="10" name="Content Placeholder 11"/>
          <p:cNvSpPr>
            <a:spLocks noGrp="1"/>
          </p:cNvSpPr>
          <p:nvPr>
            <p:ph sz="quarter" idx="14"/>
          </p:nvPr>
        </p:nvSpPr>
        <p:spPr>
          <a:xfrm>
            <a:off x="3775935" y="533400"/>
            <a:ext cx="5063266" cy="5702808"/>
          </a:xfrm>
        </p:spPr>
        <p:txBody>
          <a:bodyPr>
            <a:normAutofit/>
          </a:bodyPr>
          <a:lstStyle>
            <a:lvl1pPr>
              <a:defRPr sz="2000"/>
            </a:lvl1pPr>
            <a:lvl2pPr>
              <a:defRPr sz="1800"/>
            </a:lvl2pPr>
            <a:lvl3pPr>
              <a:defRPr sz="1600"/>
            </a:lvl3pPr>
            <a:lvl4pPr>
              <a:defRPr sz="1600"/>
            </a:lvl4pPr>
            <a:lvl5pPr>
              <a:defRPr sz="1600"/>
            </a:lvl5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1" name="Text Placeholder 3"/>
          <p:cNvSpPr>
            <a:spLocks noGrp="1"/>
          </p:cNvSpPr>
          <p:nvPr>
            <p:ph type="body" sz="half" idx="2"/>
          </p:nvPr>
        </p:nvSpPr>
        <p:spPr>
          <a:xfrm>
            <a:off x="276224" y="1539240"/>
            <a:ext cx="2834640" cy="4709160"/>
          </a:xfrm>
        </p:spPr>
        <p:txBody>
          <a:bodyPr>
            <a:normAutofit/>
          </a:bodyPr>
          <a:lstStyle>
            <a:lvl1pPr marL="0" indent="0">
              <a:buNone/>
              <a:defRPr lang="en-US" sz="1600" b="0" i="0" kern="1200" cap="none" spc="30" baseline="0" dirty="0" smtClean="0">
                <a:solidFill>
                  <a:schemeClr val="bg2"/>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en-US" altLang="zh-CN"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3409950" y="0"/>
            <a:ext cx="573405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fld id="{901D15A4-9BE7-4693-AF07-B4E67593CB2B}" type="datetime1">
              <a:rPr lang="zh-CN" altLang="en-US" smtClean="0"/>
              <a:t>2013/10/29</a:t>
            </a:fld>
            <a:endParaRPr lang="zh-CN" altLang="en-US"/>
          </a:p>
        </p:txBody>
      </p:sp>
      <p:sp>
        <p:nvSpPr>
          <p:cNvPr id="6" name="Footer Placeholder 5"/>
          <p:cNvSpPr>
            <a:spLocks noGrp="1"/>
          </p:cNvSpPr>
          <p:nvPr>
            <p:ph type="ftr" sz="quarter" idx="11"/>
          </p:nvPr>
        </p:nvSpPr>
        <p:spPr/>
        <p:txBody>
          <a:bodyPr/>
          <a:lstStyle/>
          <a:p>
            <a:r>
              <a:rPr lang="en-US" altLang="zh-CN" smtClean="0"/>
              <a:t>PKU·  Beijing · Fall. 2013</a:t>
            </a:r>
            <a:endParaRPr lang="zh-CN" altLang="en-US" dirty="0"/>
          </a:p>
        </p:txBody>
      </p:sp>
      <p:sp>
        <p:nvSpPr>
          <p:cNvPr id="7" name="Slide Number Placeholder 6"/>
          <p:cNvSpPr>
            <a:spLocks noGrp="1"/>
          </p:cNvSpPr>
          <p:nvPr>
            <p:ph type="sldNum" sz="quarter" idx="12"/>
          </p:nvPr>
        </p:nvSpPr>
        <p:spPr/>
        <p:txBody>
          <a:bodyPr/>
          <a:lstStyle/>
          <a:p>
            <a:fld id="{A5E12CBA-4B68-442A-9E97-48370A3D2EF6}" type="slidenum">
              <a:rPr lang="zh-CN" altLang="en-US" smtClean="0"/>
              <a:pPr/>
              <a:t>‹#›</a:t>
            </a:fld>
            <a:endParaRPr lang="zh-CN" altLang="en-US"/>
          </a:p>
        </p:txBody>
      </p:sp>
      <p:sp>
        <p:nvSpPr>
          <p:cNvPr id="21" name="Title Placeholder 1"/>
          <p:cNvSpPr>
            <a:spLocks noGrp="1"/>
          </p:cNvSpPr>
          <p:nvPr>
            <p:ph type="title"/>
          </p:nvPr>
        </p:nvSpPr>
        <p:spPr>
          <a:xfrm>
            <a:off x="276224" y="228600"/>
            <a:ext cx="2834640" cy="1295399"/>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altLang="zh-CN" smtClean="0"/>
              <a:t>Click to edit Master title style</a:t>
            </a:r>
            <a:endParaRPr lang="en-US" dirty="0"/>
          </a:p>
        </p:txBody>
      </p:sp>
      <p:sp>
        <p:nvSpPr>
          <p:cNvPr id="25" name="Text Placeholder 24"/>
          <p:cNvSpPr>
            <a:spLocks noGrp="1"/>
          </p:cNvSpPr>
          <p:nvPr>
            <p:ph type="body" sz="quarter" idx="13"/>
          </p:nvPr>
        </p:nvSpPr>
        <p:spPr>
          <a:xfrm>
            <a:off x="274320" y="1536192"/>
            <a:ext cx="2834640" cy="4712208"/>
          </a:xfrm>
        </p:spPr>
        <p:txBody>
          <a:bodyPr>
            <a:normAutofit/>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altLang="zh-CN"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altLang="zh-CN" smtClean="0"/>
              <a:t>Click to edit Master title style</a:t>
            </a:r>
            <a:endParaRPr lang="en-US" dirty="0"/>
          </a:p>
        </p:txBody>
      </p:sp>
      <p:sp>
        <p:nvSpPr>
          <p:cNvPr id="3" name="Text Placeholder 2"/>
          <p:cNvSpPr>
            <a:spLocks noGrp="1"/>
          </p:cNvSpPr>
          <p:nvPr>
            <p:ph type="body" idx="1"/>
          </p:nvPr>
        </p:nvSpPr>
        <p:spPr>
          <a:xfrm>
            <a:off x="276225" y="1295400"/>
            <a:ext cx="8591550" cy="4933949"/>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4" name="Date Placeholder 3"/>
          <p:cNvSpPr>
            <a:spLocks noGrp="1"/>
          </p:cNvSpPr>
          <p:nvPr>
            <p:ph type="dt" sz="half" idx="2"/>
          </p:nvPr>
        </p:nvSpPr>
        <p:spPr>
          <a:xfrm>
            <a:off x="276225" y="6429375"/>
            <a:ext cx="2133600" cy="292100"/>
          </a:xfrm>
          <a:prstGeom prst="rect">
            <a:avLst/>
          </a:prstGeom>
        </p:spPr>
        <p:txBody>
          <a:bodyPr vert="horz" lIns="91440" tIns="45720" rIns="91440" bIns="45720" rtlCol="0" anchor="ctr">
            <a:normAutofit/>
          </a:bodyPr>
          <a:lstStyle>
            <a:lvl1pPr algn="l">
              <a:defRPr sz="1050" b="1">
                <a:solidFill>
                  <a:schemeClr val="tx2"/>
                </a:solidFill>
              </a:defRPr>
            </a:lvl1pPr>
          </a:lstStyle>
          <a:p>
            <a:fld id="{31F2C72A-0888-4BB9-8260-5A98401A9D34}" type="datetime1">
              <a:rPr lang="zh-CN" altLang="en-US" smtClean="0"/>
              <a:t>2013/10/29</a:t>
            </a:fld>
            <a:endParaRPr lang="zh-CN" altLang="en-US"/>
          </a:p>
        </p:txBody>
      </p:sp>
      <p:sp>
        <p:nvSpPr>
          <p:cNvPr id="5" name="Footer Placeholder 4"/>
          <p:cNvSpPr>
            <a:spLocks noGrp="1"/>
          </p:cNvSpPr>
          <p:nvPr>
            <p:ph type="ftr" sz="quarter" idx="3"/>
          </p:nvPr>
        </p:nvSpPr>
        <p:spPr>
          <a:xfrm>
            <a:off x="3743324" y="6429375"/>
            <a:ext cx="4086225" cy="292100"/>
          </a:xfrm>
          <a:prstGeom prst="rect">
            <a:avLst/>
          </a:prstGeom>
        </p:spPr>
        <p:txBody>
          <a:bodyPr vert="horz" lIns="91440" tIns="45720" rIns="91440" bIns="45720" rtlCol="0" anchor="ctr">
            <a:normAutofit/>
          </a:bodyPr>
          <a:lstStyle>
            <a:lvl1pPr algn="l">
              <a:defRPr sz="1050" b="1">
                <a:solidFill>
                  <a:schemeClr val="tx2"/>
                </a:solidFill>
              </a:defRPr>
            </a:lvl1pPr>
          </a:lstStyle>
          <a:p>
            <a:r>
              <a:rPr lang="en-US" altLang="zh-CN" smtClean="0"/>
              <a:t>PKU·  Beijing · Fall. 2013</a:t>
            </a:r>
            <a:endParaRPr lang="zh-CN" altLang="en-US" dirty="0"/>
          </a:p>
        </p:txBody>
      </p:sp>
      <p:sp>
        <p:nvSpPr>
          <p:cNvPr id="6" name="Slide Number Placeholder 5"/>
          <p:cNvSpPr>
            <a:spLocks noGrp="1"/>
          </p:cNvSpPr>
          <p:nvPr>
            <p:ph type="sldNum" sz="quarter" idx="4"/>
          </p:nvPr>
        </p:nvSpPr>
        <p:spPr>
          <a:xfrm>
            <a:off x="7991475" y="6429375"/>
            <a:ext cx="876300" cy="292100"/>
          </a:xfrm>
          <a:prstGeom prst="rect">
            <a:avLst/>
          </a:prstGeom>
        </p:spPr>
        <p:txBody>
          <a:bodyPr vert="horz" lIns="91440" tIns="45720" rIns="91440" bIns="45720" rtlCol="0" anchor="ctr">
            <a:normAutofit/>
          </a:bodyPr>
          <a:lstStyle>
            <a:lvl1pPr algn="r">
              <a:defRPr sz="1600" b="1">
                <a:solidFill>
                  <a:schemeClr val="tx2"/>
                </a:solidFill>
              </a:defRPr>
            </a:lvl1pPr>
          </a:lstStyle>
          <a:p>
            <a:fld id="{5A89DAA0-9C69-45E0-9647-670032454AD0}"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hf hdr="0"/>
  <p:txStyles>
    <p:title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p:titleStyle>
    <p:body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wji@ruc.edu.cn"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im.phys.ruc.edu.cn/"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6.xml"/><Relationship Id="rId5" Type="http://schemas.openxmlformats.org/officeDocument/2006/relationships/image" Target="../media/image170.png"/><Relationship Id="rId4" Type="http://schemas.openxmlformats.org/officeDocument/2006/relationships/image" Target="../media/image169.png"/></Relationships>
</file>

<file path=ppt/slides/_rels/slide10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64.png"/><Relationship Id="rId1" Type="http://schemas.openxmlformats.org/officeDocument/2006/relationships/slideLayout" Target="../slideLayouts/slideLayout2.xml"/><Relationship Id="rId5" Type="http://schemas.openxmlformats.org/officeDocument/2006/relationships/image" Target="../media/image173.png"/><Relationship Id="rId4" Type="http://schemas.openxmlformats.org/officeDocument/2006/relationships/image" Target="../media/image172.png"/></Relationships>
</file>

<file path=ppt/slides/_rels/slide10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oleObject" Target="../embeddings/oleObject74.bin"/><Relationship Id="rId7" Type="http://schemas.openxmlformats.org/officeDocument/2006/relationships/image" Target="../media/image179.png"/><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wmf"/></Relationships>
</file>

<file path=ppt/slides/_rels/slide10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6.xml"/><Relationship Id="rId4" Type="http://schemas.openxmlformats.org/officeDocument/2006/relationships/image" Target="../media/image183.png"/></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Layout" Target="../slideLayouts/slideLayout6.xml"/><Relationship Id="rId1" Type="http://schemas.openxmlformats.org/officeDocument/2006/relationships/vmlDrawing" Target="../drawings/vmlDrawing31.vml"/><Relationship Id="rId4" Type="http://schemas.openxmlformats.org/officeDocument/2006/relationships/image" Target="../media/image184.wmf"/></Relationships>
</file>

<file path=ppt/slides/_rels/slide10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image" Target="../media/image185.wmf"/><Relationship Id="rId5" Type="http://schemas.openxmlformats.org/officeDocument/2006/relationships/oleObject" Target="../embeddings/oleObject76.bin"/><Relationship Id="rId4" Type="http://schemas.openxmlformats.org/officeDocument/2006/relationships/image" Target="../media/image187.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89.jpeg"/></Relationships>
</file>

<file path=ppt/slides/_rels/slide11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wmf"/><Relationship Id="rId1" Type="http://schemas.openxmlformats.org/officeDocument/2006/relationships/slideLayout" Target="../slideLayouts/slideLayout7.xml"/><Relationship Id="rId5" Type="http://schemas.openxmlformats.org/officeDocument/2006/relationships/image" Target="../media/image193.jpeg"/><Relationship Id="rId4" Type="http://schemas.openxmlformats.org/officeDocument/2006/relationships/image" Target="../media/image192.jpeg"/></Relationships>
</file>

<file path=ppt/slides/_rels/slide112.xml.rels><?xml version="1.0" encoding="UTF-8" standalone="yes"?>
<Relationships xmlns="http://schemas.openxmlformats.org/package/2006/relationships"><Relationship Id="rId8" Type="http://schemas.openxmlformats.org/officeDocument/2006/relationships/image" Target="../media/image200.jpeg"/><Relationship Id="rId3" Type="http://schemas.openxmlformats.org/officeDocument/2006/relationships/image" Target="../media/image195.png"/><Relationship Id="rId7" Type="http://schemas.openxmlformats.org/officeDocument/2006/relationships/image" Target="../media/image199.png"/><Relationship Id="rId2" Type="http://schemas.openxmlformats.org/officeDocument/2006/relationships/image" Target="../media/image194.png"/><Relationship Id="rId1" Type="http://schemas.openxmlformats.org/officeDocument/2006/relationships/slideLayout" Target="../slideLayouts/slideLayout7.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113.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203.png"/><Relationship Id="rId7" Type="http://schemas.openxmlformats.org/officeDocument/2006/relationships/image" Target="../media/image20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204.png"/></Relationships>
</file>

<file path=ppt/slides/_rels/slide11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211.tiff"/><Relationship Id="rId2" Type="http://schemas.openxmlformats.org/officeDocument/2006/relationships/image" Target="../media/image210.tif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8" Type="http://schemas.openxmlformats.org/officeDocument/2006/relationships/image" Target="../media/image218.png"/><Relationship Id="rId13" Type="http://schemas.openxmlformats.org/officeDocument/2006/relationships/image" Target="../media/image223.png"/><Relationship Id="rId3" Type="http://schemas.openxmlformats.org/officeDocument/2006/relationships/image" Target="../media/image213.png"/><Relationship Id="rId7" Type="http://schemas.openxmlformats.org/officeDocument/2006/relationships/image" Target="../media/image217.jpeg"/><Relationship Id="rId12" Type="http://schemas.openxmlformats.org/officeDocument/2006/relationships/image" Target="../media/image222.png"/><Relationship Id="rId2" Type="http://schemas.openxmlformats.org/officeDocument/2006/relationships/image" Target="../media/image212.png"/><Relationship Id="rId1" Type="http://schemas.openxmlformats.org/officeDocument/2006/relationships/slideLayout" Target="../slideLayouts/slideLayout7.xml"/><Relationship Id="rId6" Type="http://schemas.openxmlformats.org/officeDocument/2006/relationships/image" Target="../media/image216.png"/><Relationship Id="rId11" Type="http://schemas.openxmlformats.org/officeDocument/2006/relationships/image" Target="../media/image221.png"/><Relationship Id="rId5" Type="http://schemas.openxmlformats.org/officeDocument/2006/relationships/image" Target="../media/image215.png"/><Relationship Id="rId15" Type="http://schemas.openxmlformats.org/officeDocument/2006/relationships/image" Target="../media/image225.png"/><Relationship Id="rId10" Type="http://schemas.openxmlformats.org/officeDocument/2006/relationships/image" Target="../media/image220.png"/><Relationship Id="rId4" Type="http://schemas.openxmlformats.org/officeDocument/2006/relationships/image" Target="../media/image214.png"/><Relationship Id="rId9" Type="http://schemas.openxmlformats.org/officeDocument/2006/relationships/image" Target="../media/image219.png"/><Relationship Id="rId14" Type="http://schemas.openxmlformats.org/officeDocument/2006/relationships/image" Target="../media/image224.png"/></Relationships>
</file>

<file path=ppt/slides/_rels/slide118.xml.rels><?xml version="1.0" encoding="UTF-8" standalone="yes"?>
<Relationships xmlns="http://schemas.openxmlformats.org/package/2006/relationships"><Relationship Id="rId3" Type="http://schemas.openxmlformats.org/officeDocument/2006/relationships/image" Target="../media/image227.png"/><Relationship Id="rId7" Type="http://schemas.openxmlformats.org/officeDocument/2006/relationships/image" Target="../media/image231.png"/><Relationship Id="rId2" Type="http://schemas.openxmlformats.org/officeDocument/2006/relationships/image" Target="../media/image226.png"/><Relationship Id="rId1" Type="http://schemas.openxmlformats.org/officeDocument/2006/relationships/slideLayout" Target="../slideLayouts/slideLayout7.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28.png"/></Relationships>
</file>

<file path=ppt/slides/_rels/slide119.xml.rels><?xml version="1.0" encoding="UTF-8" standalone="yes"?>
<Relationships xmlns="http://schemas.openxmlformats.org/package/2006/relationships"><Relationship Id="rId8" Type="http://schemas.openxmlformats.org/officeDocument/2006/relationships/image" Target="../media/image238.png"/><Relationship Id="rId3" Type="http://schemas.openxmlformats.org/officeDocument/2006/relationships/image" Target="../media/image233.png"/><Relationship Id="rId7" Type="http://schemas.openxmlformats.org/officeDocument/2006/relationships/image" Target="../media/image237.png"/><Relationship Id="rId2" Type="http://schemas.openxmlformats.org/officeDocument/2006/relationships/image" Target="../media/image232.png"/><Relationship Id="rId1" Type="http://schemas.openxmlformats.org/officeDocument/2006/relationships/slideLayout" Target="../slideLayouts/slideLayout7.xml"/><Relationship Id="rId6" Type="http://schemas.openxmlformats.org/officeDocument/2006/relationships/image" Target="../media/image236.png"/><Relationship Id="rId11" Type="http://schemas.openxmlformats.org/officeDocument/2006/relationships/image" Target="../media/image241.png"/><Relationship Id="rId5" Type="http://schemas.openxmlformats.org/officeDocument/2006/relationships/image" Target="../media/image235.png"/><Relationship Id="rId10" Type="http://schemas.openxmlformats.org/officeDocument/2006/relationships/image" Target="../media/image240.png"/><Relationship Id="rId4" Type="http://schemas.openxmlformats.org/officeDocument/2006/relationships/image" Target="../media/image234.png"/><Relationship Id="rId9" Type="http://schemas.openxmlformats.org/officeDocument/2006/relationships/image" Target="../media/image23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8" Type="http://schemas.openxmlformats.org/officeDocument/2006/relationships/image" Target="../media/image252.png"/><Relationship Id="rId13" Type="http://schemas.openxmlformats.org/officeDocument/2006/relationships/oleObject" Target="../embeddings/oleObject79.bin"/><Relationship Id="rId3" Type="http://schemas.openxmlformats.org/officeDocument/2006/relationships/image" Target="../media/image247.jpeg"/><Relationship Id="rId7" Type="http://schemas.openxmlformats.org/officeDocument/2006/relationships/image" Target="../media/image251.png"/><Relationship Id="rId12" Type="http://schemas.openxmlformats.org/officeDocument/2006/relationships/image" Target="../media/image245.png"/><Relationship Id="rId17" Type="http://schemas.openxmlformats.org/officeDocument/2006/relationships/image" Target="../media/image255.png"/><Relationship Id="rId2" Type="http://schemas.openxmlformats.org/officeDocument/2006/relationships/slideLayout" Target="../slideLayouts/slideLayout7.xml"/><Relationship Id="rId16" Type="http://schemas.openxmlformats.org/officeDocument/2006/relationships/image" Target="../media/image254.png"/><Relationship Id="rId1" Type="http://schemas.openxmlformats.org/officeDocument/2006/relationships/vmlDrawing" Target="../drawings/vmlDrawing33.vml"/><Relationship Id="rId6" Type="http://schemas.openxmlformats.org/officeDocument/2006/relationships/image" Target="../media/image250.png"/><Relationship Id="rId11" Type="http://schemas.openxmlformats.org/officeDocument/2006/relationships/oleObject" Target="../embeddings/oleObject78.bin"/><Relationship Id="rId5" Type="http://schemas.openxmlformats.org/officeDocument/2006/relationships/image" Target="../media/image249.png"/><Relationship Id="rId15" Type="http://schemas.openxmlformats.org/officeDocument/2006/relationships/image" Target="../media/image253.png"/><Relationship Id="rId10" Type="http://schemas.openxmlformats.org/officeDocument/2006/relationships/image" Target="../media/image244.png"/><Relationship Id="rId4" Type="http://schemas.openxmlformats.org/officeDocument/2006/relationships/image" Target="../media/image248.png"/><Relationship Id="rId9" Type="http://schemas.openxmlformats.org/officeDocument/2006/relationships/oleObject" Target="../embeddings/oleObject77.bin"/><Relationship Id="rId14" Type="http://schemas.openxmlformats.org/officeDocument/2006/relationships/image" Target="../media/image246.png"/></Relationships>
</file>

<file path=ppt/slides/_rels/slide12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42.png"/><Relationship Id="rId1" Type="http://schemas.openxmlformats.org/officeDocument/2006/relationships/slideLayout" Target="../slideLayouts/slideLayout7.xml"/><Relationship Id="rId5" Type="http://schemas.openxmlformats.org/officeDocument/2006/relationships/image" Target="../media/image205.png"/><Relationship Id="rId4" Type="http://schemas.openxmlformats.org/officeDocument/2006/relationships/image" Target="../media/image217.jpeg"/></Relationships>
</file>

<file path=ppt/slides/_rels/slide123.xml.rels><?xml version="1.0" encoding="UTF-8" standalone="yes"?>
<Relationships xmlns="http://schemas.openxmlformats.org/package/2006/relationships"><Relationship Id="rId3" Type="http://schemas.openxmlformats.org/officeDocument/2006/relationships/image" Target="../media/image257.jpeg"/><Relationship Id="rId7" Type="http://schemas.openxmlformats.org/officeDocument/2006/relationships/image" Target="../media/image261.png"/><Relationship Id="rId2" Type="http://schemas.openxmlformats.org/officeDocument/2006/relationships/image" Target="../media/image256.png"/><Relationship Id="rId1" Type="http://schemas.openxmlformats.org/officeDocument/2006/relationships/slideLayout" Target="../slideLayouts/slideLayout7.xml"/><Relationship Id="rId6" Type="http://schemas.openxmlformats.org/officeDocument/2006/relationships/image" Target="../media/image260.jpeg"/><Relationship Id="rId5" Type="http://schemas.openxmlformats.org/officeDocument/2006/relationships/image" Target="../media/image259.jpeg"/><Relationship Id="rId4" Type="http://schemas.openxmlformats.org/officeDocument/2006/relationships/image" Target="../media/image258.png"/></Relationships>
</file>

<file path=ppt/slides/_rels/slide124.xml.rels><?xml version="1.0" encoding="UTF-8" standalone="yes"?>
<Relationships xmlns="http://schemas.openxmlformats.org/package/2006/relationships"><Relationship Id="rId3" Type="http://schemas.openxmlformats.org/officeDocument/2006/relationships/image" Target="../media/image211.tiff"/><Relationship Id="rId2" Type="http://schemas.openxmlformats.org/officeDocument/2006/relationships/image" Target="../media/image210.tif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7.xml"/><Relationship Id="rId5" Type="http://schemas.openxmlformats.org/officeDocument/2006/relationships/image" Target="../media/image265.jpeg"/><Relationship Id="rId4" Type="http://schemas.openxmlformats.org/officeDocument/2006/relationships/image" Target="../media/image264.jpeg"/></Relationships>
</file>

<file path=ppt/slides/_rels/slide126.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image" Target="../media/image267.png"/><Relationship Id="rId7" Type="http://schemas.openxmlformats.org/officeDocument/2006/relationships/image" Target="../media/image212.png"/><Relationship Id="rId2" Type="http://schemas.openxmlformats.org/officeDocument/2006/relationships/image" Target="../media/image266.png"/><Relationship Id="rId1" Type="http://schemas.openxmlformats.org/officeDocument/2006/relationships/slideLayout" Target="../slideLayouts/slideLayout7.xml"/><Relationship Id="rId6" Type="http://schemas.openxmlformats.org/officeDocument/2006/relationships/image" Target="../media/image270.png"/><Relationship Id="rId11" Type="http://schemas.openxmlformats.org/officeDocument/2006/relationships/image" Target="../media/image219.png"/><Relationship Id="rId5" Type="http://schemas.openxmlformats.org/officeDocument/2006/relationships/image" Target="../media/image269.png"/><Relationship Id="rId10" Type="http://schemas.openxmlformats.org/officeDocument/2006/relationships/image" Target="../media/image215.png"/><Relationship Id="rId4" Type="http://schemas.openxmlformats.org/officeDocument/2006/relationships/image" Target="../media/image268.png"/><Relationship Id="rId9" Type="http://schemas.openxmlformats.org/officeDocument/2006/relationships/image" Target="../media/image214.png"/></Relationships>
</file>

<file path=ppt/slides/_rels/slide127.xml.rels><?xml version="1.0" encoding="UTF-8" standalone="yes"?>
<Relationships xmlns="http://schemas.openxmlformats.org/package/2006/relationships"><Relationship Id="rId8" Type="http://schemas.openxmlformats.org/officeDocument/2006/relationships/image" Target="../media/image265.jpeg"/><Relationship Id="rId3" Type="http://schemas.openxmlformats.org/officeDocument/2006/relationships/image" Target="../media/image271.png"/><Relationship Id="rId7" Type="http://schemas.openxmlformats.org/officeDocument/2006/relationships/image" Target="../media/image264.jpeg"/><Relationship Id="rId12" Type="http://schemas.openxmlformats.org/officeDocument/2006/relationships/image" Target="../media/image278.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74.png"/><Relationship Id="rId11" Type="http://schemas.openxmlformats.org/officeDocument/2006/relationships/image" Target="../media/image277.png"/><Relationship Id="rId5" Type="http://schemas.openxmlformats.org/officeDocument/2006/relationships/image" Target="../media/image273.png"/><Relationship Id="rId10" Type="http://schemas.openxmlformats.org/officeDocument/2006/relationships/image" Target="../media/image276.png"/><Relationship Id="rId4" Type="http://schemas.openxmlformats.org/officeDocument/2006/relationships/image" Target="../media/image272.png"/><Relationship Id="rId9" Type="http://schemas.openxmlformats.org/officeDocument/2006/relationships/image" Target="../media/image275.png"/></Relationships>
</file>

<file path=ppt/slides/_rels/slide128.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png"/><Relationship Id="rId1" Type="http://schemas.openxmlformats.org/officeDocument/2006/relationships/slideLayout" Target="../slideLayouts/slideLayout7.xml"/><Relationship Id="rId5" Type="http://schemas.openxmlformats.org/officeDocument/2006/relationships/image" Target="../media/image282.png"/><Relationship Id="rId4" Type="http://schemas.openxmlformats.org/officeDocument/2006/relationships/image" Target="../media/image281.png"/></Relationships>
</file>

<file path=ppt/slides/_rels/slide129.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image" Target="../media/image242.png"/><Relationship Id="rId7" Type="http://schemas.openxmlformats.org/officeDocument/2006/relationships/image" Target="../media/image204.png"/><Relationship Id="rId2" Type="http://schemas.openxmlformats.org/officeDocument/2006/relationships/image" Target="../media/image219.png"/><Relationship Id="rId1" Type="http://schemas.openxmlformats.org/officeDocument/2006/relationships/slideLayout" Target="../slideLayouts/slideLayout7.xml"/><Relationship Id="rId6" Type="http://schemas.openxmlformats.org/officeDocument/2006/relationships/image" Target="../media/image266.png"/><Relationship Id="rId5" Type="http://schemas.openxmlformats.org/officeDocument/2006/relationships/image" Target="../media/image265.jpeg"/><Relationship Id="rId10" Type="http://schemas.openxmlformats.org/officeDocument/2006/relationships/image" Target="../media/image279.png"/><Relationship Id="rId4" Type="http://schemas.openxmlformats.org/officeDocument/2006/relationships/image" Target="../media/image264.jpeg"/><Relationship Id="rId9" Type="http://schemas.openxmlformats.org/officeDocument/2006/relationships/image" Target="../media/image283.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285.gif"/><Relationship Id="rId2" Type="http://schemas.openxmlformats.org/officeDocument/2006/relationships/image" Target="../media/image284.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28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image" Target="../media/image288.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90.png"/><Relationship Id="rId1" Type="http://schemas.openxmlformats.org/officeDocument/2006/relationships/slideLayout" Target="../slideLayouts/slideLayout2.xml"/><Relationship Id="rId4" Type="http://schemas.openxmlformats.org/officeDocument/2006/relationships/image" Target="../media/image292.png"/></Relationships>
</file>

<file path=ppt/slides/_rels/slide134.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298.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97.gif"/><Relationship Id="rId5" Type="http://schemas.openxmlformats.org/officeDocument/2006/relationships/image" Target="../media/image296.png"/><Relationship Id="rId4" Type="http://schemas.openxmlformats.org/officeDocument/2006/relationships/image" Target="../media/image295.jpeg"/></Relationships>
</file>

<file path=ppt/slides/_rels/slide137.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302.gif"/><Relationship Id="rId5" Type="http://schemas.openxmlformats.org/officeDocument/2006/relationships/image" Target="../media/image301.png"/><Relationship Id="rId4" Type="http://schemas.openxmlformats.org/officeDocument/2006/relationships/image" Target="../media/image300.png"/></Relationships>
</file>

<file path=ppt/slides/_rels/slide138.xml.rels><?xml version="1.0" encoding="UTF-8" standalone="yes"?>
<Relationships xmlns="http://schemas.openxmlformats.org/package/2006/relationships"><Relationship Id="rId8" Type="http://schemas.openxmlformats.org/officeDocument/2006/relationships/image" Target="../media/image304.wmf"/><Relationship Id="rId3" Type="http://schemas.openxmlformats.org/officeDocument/2006/relationships/slideLayout" Target="../slideLayouts/slideLayout6.xml"/><Relationship Id="rId7" Type="http://schemas.openxmlformats.org/officeDocument/2006/relationships/oleObject" Target="../embeddings/oleObject81.bin"/><Relationship Id="rId2" Type="http://schemas.openxmlformats.org/officeDocument/2006/relationships/tags" Target="../tags/tag3.xml"/><Relationship Id="rId1" Type="http://schemas.openxmlformats.org/officeDocument/2006/relationships/vmlDrawing" Target="../drawings/vmlDrawing34.vml"/><Relationship Id="rId6" Type="http://schemas.openxmlformats.org/officeDocument/2006/relationships/image" Target="../media/image303.wmf"/><Relationship Id="rId5" Type="http://schemas.openxmlformats.org/officeDocument/2006/relationships/oleObject" Target="../embeddings/oleObject80.bin"/><Relationship Id="rId4" Type="http://schemas.openxmlformats.org/officeDocument/2006/relationships/notesSlide" Target="../notesSlides/notesSlide28.xml"/></Relationships>
</file>

<file path=ppt/slides/_rels/slide139.xml.rels><?xml version="1.0" encoding="UTF-8" standalone="yes"?>
<Relationships xmlns="http://schemas.openxmlformats.org/package/2006/relationships"><Relationship Id="rId8" Type="http://schemas.openxmlformats.org/officeDocument/2006/relationships/image" Target="../media/image305.wmf"/><Relationship Id="rId3" Type="http://schemas.openxmlformats.org/officeDocument/2006/relationships/slideLayout" Target="../slideLayouts/slideLayout6.xml"/><Relationship Id="rId7" Type="http://schemas.openxmlformats.org/officeDocument/2006/relationships/oleObject" Target="../embeddings/oleObject82.bin"/><Relationship Id="rId2" Type="http://schemas.openxmlformats.org/officeDocument/2006/relationships/tags" Target="../tags/tag4.xml"/><Relationship Id="rId1" Type="http://schemas.openxmlformats.org/officeDocument/2006/relationships/vmlDrawing" Target="../drawings/vmlDrawing35.vml"/><Relationship Id="rId6" Type="http://schemas.openxmlformats.org/officeDocument/2006/relationships/image" Target="../media/image307.png"/><Relationship Id="rId5" Type="http://schemas.openxmlformats.org/officeDocument/2006/relationships/image" Target="../media/image306.png"/><Relationship Id="rId10" Type="http://schemas.openxmlformats.org/officeDocument/2006/relationships/image" Target="../media/image308.png"/><Relationship Id="rId4" Type="http://schemas.openxmlformats.org/officeDocument/2006/relationships/notesSlide" Target="../notesSlides/notesSlide29.xml"/><Relationship Id="rId9" Type="http://schemas.openxmlformats.org/officeDocument/2006/relationships/image" Target="../media/image302.gif"/></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141.xml.rels><?xml version="1.0" encoding="UTF-8" standalone="yes"?>
<Relationships xmlns="http://schemas.openxmlformats.org/package/2006/relationships"><Relationship Id="rId8" Type="http://schemas.openxmlformats.org/officeDocument/2006/relationships/image" Target="../media/image310.wmf"/><Relationship Id="rId3" Type="http://schemas.openxmlformats.org/officeDocument/2006/relationships/slideLayout" Target="../slideLayouts/slideLayout6.xml"/><Relationship Id="rId7" Type="http://schemas.openxmlformats.org/officeDocument/2006/relationships/oleObject" Target="../embeddings/oleObject84.bin"/><Relationship Id="rId2" Type="http://schemas.openxmlformats.org/officeDocument/2006/relationships/tags" Target="../tags/tag6.xml"/><Relationship Id="rId1" Type="http://schemas.openxmlformats.org/officeDocument/2006/relationships/vmlDrawing" Target="../drawings/vmlDrawing36.vml"/><Relationship Id="rId6" Type="http://schemas.openxmlformats.org/officeDocument/2006/relationships/image" Target="../media/image309.wmf"/><Relationship Id="rId5" Type="http://schemas.openxmlformats.org/officeDocument/2006/relationships/oleObject" Target="../embeddings/oleObject83.bin"/><Relationship Id="rId4" Type="http://schemas.openxmlformats.org/officeDocument/2006/relationships/notesSlide" Target="../notesSlides/notesSlide30.xml"/></Relationships>
</file>

<file path=ppt/slides/_rels/slide142.xml.rels><?xml version="1.0" encoding="UTF-8" standalone="yes"?>
<Relationships xmlns="http://schemas.openxmlformats.org/package/2006/relationships"><Relationship Id="rId3" Type="http://schemas.openxmlformats.org/officeDocument/2006/relationships/oleObject" Target="../embeddings/oleObject85.bin"/><Relationship Id="rId2" Type="http://schemas.openxmlformats.org/officeDocument/2006/relationships/slideLayout" Target="../slideLayouts/slideLayout6.xml"/><Relationship Id="rId1" Type="http://schemas.openxmlformats.org/officeDocument/2006/relationships/vmlDrawing" Target="../drawings/vmlDrawing37.vml"/><Relationship Id="rId6" Type="http://schemas.openxmlformats.org/officeDocument/2006/relationships/image" Target="../media/image312.wmf"/><Relationship Id="rId5" Type="http://schemas.openxmlformats.org/officeDocument/2006/relationships/oleObject" Target="../embeddings/oleObject86.bin"/><Relationship Id="rId4" Type="http://schemas.openxmlformats.org/officeDocument/2006/relationships/image" Target="../media/image311.wmf"/></Relationships>
</file>

<file path=ppt/slides/_rels/slide143.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Layout" Target="../slideLayouts/slideLayout6.xml"/><Relationship Id="rId1" Type="http://schemas.openxmlformats.org/officeDocument/2006/relationships/vmlDrawing" Target="../drawings/vmlDrawing38.vml"/><Relationship Id="rId6" Type="http://schemas.openxmlformats.org/officeDocument/2006/relationships/image" Target="../media/image314.wmf"/><Relationship Id="rId5" Type="http://schemas.openxmlformats.org/officeDocument/2006/relationships/oleObject" Target="../embeddings/oleObject88.bin"/><Relationship Id="rId4" Type="http://schemas.openxmlformats.org/officeDocument/2006/relationships/image" Target="../media/image313.wmf"/></Relationships>
</file>

<file path=ppt/slides/_rels/slide144.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315.png"/><Relationship Id="rId1" Type="http://schemas.openxmlformats.org/officeDocument/2006/relationships/slideLayout" Target="../slideLayouts/slideLayout6.xml"/><Relationship Id="rId6" Type="http://schemas.openxmlformats.org/officeDocument/2006/relationships/image" Target="../media/image318.jpeg"/><Relationship Id="rId5" Type="http://schemas.openxmlformats.org/officeDocument/2006/relationships/image" Target="../media/image317.png"/><Relationship Id="rId4" Type="http://schemas.openxmlformats.org/officeDocument/2006/relationships/image" Target="../media/image300.png"/></Relationships>
</file>

<file path=ppt/slides/_rels/slide145.xml.rels><?xml version="1.0" encoding="UTF-8" standalone="yes"?>
<Relationships xmlns="http://schemas.openxmlformats.org/package/2006/relationships"><Relationship Id="rId3" Type="http://schemas.openxmlformats.org/officeDocument/2006/relationships/oleObject" Target="../embeddings/oleObject89.bin"/><Relationship Id="rId2" Type="http://schemas.openxmlformats.org/officeDocument/2006/relationships/slideLayout" Target="../slideLayouts/slideLayout6.xml"/><Relationship Id="rId1" Type="http://schemas.openxmlformats.org/officeDocument/2006/relationships/vmlDrawing" Target="../drawings/vmlDrawing39.vml"/><Relationship Id="rId4" Type="http://schemas.openxmlformats.org/officeDocument/2006/relationships/image" Target="../media/image319.wmf"/></Relationships>
</file>

<file path=ppt/slides/_rels/slide146.xml.rels><?xml version="1.0" encoding="UTF-8" standalone="yes"?>
<Relationships xmlns="http://schemas.openxmlformats.org/package/2006/relationships"><Relationship Id="rId3" Type="http://schemas.openxmlformats.org/officeDocument/2006/relationships/oleObject" Target="../embeddings/oleObject90.bin"/><Relationship Id="rId7" Type="http://schemas.openxmlformats.org/officeDocument/2006/relationships/image" Target="../media/image322.png"/><Relationship Id="rId2" Type="http://schemas.openxmlformats.org/officeDocument/2006/relationships/slideLayout" Target="../slideLayouts/slideLayout6.xml"/><Relationship Id="rId1" Type="http://schemas.openxmlformats.org/officeDocument/2006/relationships/vmlDrawing" Target="../drawings/vmlDrawing40.vml"/><Relationship Id="rId6" Type="http://schemas.openxmlformats.org/officeDocument/2006/relationships/image" Target="../media/image321.wmf"/><Relationship Id="rId5" Type="http://schemas.openxmlformats.org/officeDocument/2006/relationships/oleObject" Target="../embeddings/oleObject91.bin"/><Relationship Id="rId4" Type="http://schemas.openxmlformats.org/officeDocument/2006/relationships/image" Target="../media/image320.wmf"/></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3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26.wmf"/><Relationship Id="rId18" Type="http://schemas.openxmlformats.org/officeDocument/2006/relationships/image" Target="../media/image28.wmf"/><Relationship Id="rId3" Type="http://schemas.openxmlformats.org/officeDocument/2006/relationships/image" Target="../media/image30.png"/><Relationship Id="rId7" Type="http://schemas.openxmlformats.org/officeDocument/2006/relationships/image" Target="../media/image23.wmf"/><Relationship Id="rId12" Type="http://schemas.openxmlformats.org/officeDocument/2006/relationships/oleObject" Target="../embeddings/oleObject7.bin"/><Relationship Id="rId17" Type="http://schemas.openxmlformats.org/officeDocument/2006/relationships/oleObject" Target="../embeddings/oleObject9.bin"/><Relationship Id="rId2" Type="http://schemas.openxmlformats.org/officeDocument/2006/relationships/slideLayout" Target="../slideLayouts/slideLayout7.xml"/><Relationship Id="rId16" Type="http://schemas.openxmlformats.org/officeDocument/2006/relationships/image" Target="../media/image27.wmf"/><Relationship Id="rId20" Type="http://schemas.openxmlformats.org/officeDocument/2006/relationships/image" Target="../media/image29.wmf"/><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image" Target="../media/image25.wmf"/><Relationship Id="rId5" Type="http://schemas.openxmlformats.org/officeDocument/2006/relationships/image" Target="../media/image22.wmf"/><Relationship Id="rId15" Type="http://schemas.openxmlformats.org/officeDocument/2006/relationships/oleObject" Target="../embeddings/oleObject8.bin"/><Relationship Id="rId10" Type="http://schemas.openxmlformats.org/officeDocument/2006/relationships/oleObject" Target="../embeddings/oleObject6.bin"/><Relationship Id="rId19" Type="http://schemas.openxmlformats.org/officeDocument/2006/relationships/oleObject" Target="../embeddings/oleObject10.bin"/><Relationship Id="rId4" Type="http://schemas.openxmlformats.org/officeDocument/2006/relationships/oleObject" Target="../embeddings/oleObject3.bin"/><Relationship Id="rId9" Type="http://schemas.openxmlformats.org/officeDocument/2006/relationships/image" Target="../media/image24.wmf"/><Relationship Id="rId1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9.png"/><Relationship Id="rId3" Type="http://schemas.openxmlformats.org/officeDocument/2006/relationships/notesSlide" Target="../notesSlides/notesSlide12.xml"/><Relationship Id="rId7" Type="http://schemas.openxmlformats.org/officeDocument/2006/relationships/image" Target="../media/image37.jpeg"/><Relationship Id="rId12" Type="http://schemas.openxmlformats.org/officeDocument/2006/relationships/image" Target="../media/image33.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36.png"/><Relationship Id="rId11" Type="http://schemas.openxmlformats.org/officeDocument/2006/relationships/oleObject" Target="../embeddings/oleObject12.bin"/><Relationship Id="rId5" Type="http://schemas.openxmlformats.org/officeDocument/2006/relationships/image" Target="../media/image35.png"/><Relationship Id="rId10" Type="http://schemas.openxmlformats.org/officeDocument/2006/relationships/image" Target="../media/image32.wmf"/><Relationship Id="rId4" Type="http://schemas.openxmlformats.org/officeDocument/2006/relationships/image" Target="../media/image34.jpeg"/><Relationship Id="rId9" Type="http://schemas.openxmlformats.org/officeDocument/2006/relationships/oleObject" Target="../embeddings/oleObject11.bin"/></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54.wmf"/><Relationship Id="rId5" Type="http://schemas.openxmlformats.org/officeDocument/2006/relationships/oleObject" Target="../embeddings/oleObject14.bin"/><Relationship Id="rId4" Type="http://schemas.openxmlformats.org/officeDocument/2006/relationships/image" Target="../media/image53.wmf"/></Relationships>
</file>

<file path=ppt/slides/_rels/slide27.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oleObject" Target="../embeddings/oleObject15.bin"/><Relationship Id="rId7"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56.wmf"/><Relationship Id="rId5" Type="http://schemas.openxmlformats.org/officeDocument/2006/relationships/oleObject" Target="../embeddings/oleObject16.bin"/><Relationship Id="rId4" Type="http://schemas.openxmlformats.org/officeDocument/2006/relationships/image" Target="../media/image55.w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58.w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59.wm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oleObject" Target="../embeddings/oleObject20.bin"/><Relationship Id="rId7"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61.wmf"/><Relationship Id="rId5" Type="http://schemas.openxmlformats.org/officeDocument/2006/relationships/oleObject" Target="../embeddings/oleObject21.bin"/><Relationship Id="rId4" Type="http://schemas.openxmlformats.org/officeDocument/2006/relationships/image" Target="../media/image60.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64.wmf"/><Relationship Id="rId5" Type="http://schemas.openxmlformats.org/officeDocument/2006/relationships/oleObject" Target="../embeddings/oleObject24.bin"/><Relationship Id="rId4" Type="http://schemas.openxmlformats.org/officeDocument/2006/relationships/image" Target="../media/image63.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oleObject" Target="../embeddings/oleObject25.bin"/><Relationship Id="rId7" Type="http://schemas.openxmlformats.org/officeDocument/2006/relationships/oleObject" Target="../embeddings/oleObject27.bin"/><Relationship Id="rId12" Type="http://schemas.openxmlformats.org/officeDocument/2006/relationships/image" Target="../media/image69.w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66.wmf"/><Relationship Id="rId11" Type="http://schemas.openxmlformats.org/officeDocument/2006/relationships/oleObject" Target="../embeddings/oleObject29.bin"/><Relationship Id="rId5" Type="http://schemas.openxmlformats.org/officeDocument/2006/relationships/oleObject" Target="../embeddings/oleObject26.bin"/><Relationship Id="rId10" Type="http://schemas.openxmlformats.org/officeDocument/2006/relationships/image" Target="../media/image68.wmf"/><Relationship Id="rId4" Type="http://schemas.openxmlformats.org/officeDocument/2006/relationships/image" Target="../media/image65.wmf"/><Relationship Id="rId9" Type="http://schemas.openxmlformats.org/officeDocument/2006/relationships/oleObject" Target="../embeddings/oleObject28.bin"/></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71.wmf"/><Relationship Id="rId5" Type="http://schemas.openxmlformats.org/officeDocument/2006/relationships/oleObject" Target="../embeddings/oleObject31.bin"/><Relationship Id="rId4" Type="http://schemas.openxmlformats.org/officeDocument/2006/relationships/image" Target="../media/image70.wmf"/></Relationships>
</file>

<file path=ppt/slides/_rels/slide36.xml.rels><?xml version="1.0" encoding="UTF-8" standalone="yes"?>
<Relationships xmlns="http://schemas.openxmlformats.org/package/2006/relationships"><Relationship Id="rId8" Type="http://schemas.openxmlformats.org/officeDocument/2006/relationships/image" Target="../media/image74.wmf"/><Relationship Id="rId3" Type="http://schemas.openxmlformats.org/officeDocument/2006/relationships/oleObject" Target="../embeddings/oleObject32.bin"/><Relationship Id="rId7"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73.wmf"/><Relationship Id="rId5" Type="http://schemas.openxmlformats.org/officeDocument/2006/relationships/oleObject" Target="../embeddings/oleObject33.bin"/><Relationship Id="rId4" Type="http://schemas.openxmlformats.org/officeDocument/2006/relationships/image" Target="../media/image72.w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75.wm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77.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37.bin"/><Relationship Id="rId5" Type="http://schemas.openxmlformats.org/officeDocument/2006/relationships/image" Target="../media/image76.wmf"/><Relationship Id="rId4" Type="http://schemas.openxmlformats.org/officeDocument/2006/relationships/oleObject" Target="../embeddings/oleObject36.bin"/></Relationships>
</file>

<file path=ppt/slides/_rels/slide39.xml.rels><?xml version="1.0" encoding="UTF-8" standalone="yes"?>
<Relationships xmlns="http://schemas.openxmlformats.org/package/2006/relationships"><Relationship Id="rId8" Type="http://schemas.openxmlformats.org/officeDocument/2006/relationships/image" Target="../media/image80.wmf"/><Relationship Id="rId13" Type="http://schemas.openxmlformats.org/officeDocument/2006/relationships/oleObject" Target="../embeddings/oleObject43.bin"/><Relationship Id="rId3" Type="http://schemas.openxmlformats.org/officeDocument/2006/relationships/oleObject" Target="../embeddings/oleObject38.bin"/><Relationship Id="rId7" Type="http://schemas.openxmlformats.org/officeDocument/2006/relationships/oleObject" Target="../embeddings/oleObject40.bin"/><Relationship Id="rId12" Type="http://schemas.openxmlformats.org/officeDocument/2006/relationships/image" Target="../media/image82.w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79.wmf"/><Relationship Id="rId11" Type="http://schemas.openxmlformats.org/officeDocument/2006/relationships/oleObject" Target="../embeddings/oleObject42.bin"/><Relationship Id="rId5" Type="http://schemas.openxmlformats.org/officeDocument/2006/relationships/oleObject" Target="../embeddings/oleObject39.bin"/><Relationship Id="rId10" Type="http://schemas.openxmlformats.org/officeDocument/2006/relationships/image" Target="../media/image81.wmf"/><Relationship Id="rId4" Type="http://schemas.openxmlformats.org/officeDocument/2006/relationships/image" Target="../media/image78.wmf"/><Relationship Id="rId9" Type="http://schemas.openxmlformats.org/officeDocument/2006/relationships/oleObject" Target="../embeddings/oleObject41.bin"/><Relationship Id="rId14" Type="http://schemas.openxmlformats.org/officeDocument/2006/relationships/image" Target="../media/image83.wmf"/></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85.wmf"/><Relationship Id="rId5" Type="http://schemas.openxmlformats.org/officeDocument/2006/relationships/oleObject" Target="../embeddings/oleObject45.bin"/><Relationship Id="rId4" Type="http://schemas.openxmlformats.org/officeDocument/2006/relationships/image" Target="../media/image84.w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87.wmf"/><Relationship Id="rId5" Type="http://schemas.openxmlformats.org/officeDocument/2006/relationships/oleObject" Target="../embeddings/oleObject47.bin"/><Relationship Id="rId4" Type="http://schemas.openxmlformats.org/officeDocument/2006/relationships/image" Target="../media/image86.w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image" Target="../media/image90.wmf"/></Relationships>
</file>

<file path=ppt/slides/_rels/slide4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92.wmf"/><Relationship Id="rId3" Type="http://schemas.openxmlformats.org/officeDocument/2006/relationships/image" Target="../media/image95.png"/><Relationship Id="rId7" Type="http://schemas.openxmlformats.org/officeDocument/2006/relationships/oleObject" Target="../embeddings/oleObject50.bin"/><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91.wmf"/><Relationship Id="rId5" Type="http://schemas.openxmlformats.org/officeDocument/2006/relationships/oleObject" Target="../embeddings/oleObject49.bin"/><Relationship Id="rId10" Type="http://schemas.openxmlformats.org/officeDocument/2006/relationships/image" Target="../media/image93.wmf"/><Relationship Id="rId4" Type="http://schemas.openxmlformats.org/officeDocument/2006/relationships/image" Target="../media/image96.png"/><Relationship Id="rId9" Type="http://schemas.openxmlformats.org/officeDocument/2006/relationships/oleObject" Target="../embeddings/oleObject51.bin"/></Relationships>
</file>

<file path=ppt/slides/_rels/slide49.xml.rels><?xml version="1.0" encoding="UTF-8" standalone="yes"?>
<Relationships xmlns="http://schemas.openxmlformats.org/package/2006/relationships"><Relationship Id="rId8" Type="http://schemas.openxmlformats.org/officeDocument/2006/relationships/image" Target="../media/image87.wmf"/><Relationship Id="rId3" Type="http://schemas.openxmlformats.org/officeDocument/2006/relationships/oleObject" Target="../embeddings/oleObject52.bin"/><Relationship Id="rId7" Type="http://schemas.openxmlformats.org/officeDocument/2006/relationships/oleObject" Target="../embeddings/oleObject54.bin"/><Relationship Id="rId12" Type="http://schemas.openxmlformats.org/officeDocument/2006/relationships/image" Target="../media/image97.wmf"/><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95.wmf"/><Relationship Id="rId11" Type="http://schemas.openxmlformats.org/officeDocument/2006/relationships/oleObject" Target="../embeddings/oleObject56.bin"/><Relationship Id="rId5" Type="http://schemas.openxmlformats.org/officeDocument/2006/relationships/oleObject" Target="../embeddings/oleObject53.bin"/><Relationship Id="rId10" Type="http://schemas.openxmlformats.org/officeDocument/2006/relationships/image" Target="../media/image96.wmf"/><Relationship Id="rId4" Type="http://schemas.openxmlformats.org/officeDocument/2006/relationships/image" Target="../media/image94.wmf"/><Relationship Id="rId9" Type="http://schemas.openxmlformats.org/officeDocument/2006/relationships/oleObject" Target="../embeddings/oleObject55.bin"/></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00.wmf"/><Relationship Id="rId3" Type="http://schemas.openxmlformats.org/officeDocument/2006/relationships/oleObject" Target="../embeddings/oleObject57.bin"/><Relationship Id="rId7" Type="http://schemas.openxmlformats.org/officeDocument/2006/relationships/oleObject" Target="../embeddings/oleObject59.bin"/><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image" Target="../media/image99.wmf"/><Relationship Id="rId5" Type="http://schemas.openxmlformats.org/officeDocument/2006/relationships/oleObject" Target="../embeddings/oleObject58.bin"/><Relationship Id="rId4" Type="http://schemas.openxmlformats.org/officeDocument/2006/relationships/image" Target="../media/image98.w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Layout" Target="../slideLayouts/slideLayout2.xml"/><Relationship Id="rId1" Type="http://schemas.openxmlformats.org/officeDocument/2006/relationships/vmlDrawing" Target="../drawings/vmlDrawing23.vml"/><Relationship Id="rId4" Type="http://schemas.openxmlformats.org/officeDocument/2006/relationships/image" Target="../media/image101.w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image" Target="../media/image103.wmf"/><Relationship Id="rId5" Type="http://schemas.openxmlformats.org/officeDocument/2006/relationships/oleObject" Target="../embeddings/oleObject62.bin"/><Relationship Id="rId4" Type="http://schemas.openxmlformats.org/officeDocument/2006/relationships/image" Target="../media/image102.wmf"/></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05.wmf"/><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oleObject" Target="../embeddings/oleObject64.bin"/><Relationship Id="rId5" Type="http://schemas.openxmlformats.org/officeDocument/2006/relationships/image" Target="../media/image104.wmf"/><Relationship Id="rId4" Type="http://schemas.openxmlformats.org/officeDocument/2006/relationships/oleObject" Target="../embeddings/oleObject63.bin"/></Relationships>
</file>

<file path=ppt/slides/_rels/slide54.xml.rels><?xml version="1.0" encoding="UTF-8" standalone="yes"?>
<Relationships xmlns="http://schemas.openxmlformats.org/package/2006/relationships"><Relationship Id="rId8" Type="http://schemas.openxmlformats.org/officeDocument/2006/relationships/image" Target="../media/image108.wmf"/><Relationship Id="rId3" Type="http://schemas.openxmlformats.org/officeDocument/2006/relationships/oleObject" Target="../embeddings/oleObject65.bin"/><Relationship Id="rId7" Type="http://schemas.openxmlformats.org/officeDocument/2006/relationships/oleObject" Target="../embeddings/oleObject67.bin"/><Relationship Id="rId12" Type="http://schemas.openxmlformats.org/officeDocument/2006/relationships/image" Target="../media/image110.wmf"/><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107.wmf"/><Relationship Id="rId11" Type="http://schemas.openxmlformats.org/officeDocument/2006/relationships/oleObject" Target="../embeddings/oleObject69.bin"/><Relationship Id="rId5" Type="http://schemas.openxmlformats.org/officeDocument/2006/relationships/oleObject" Target="../embeddings/oleObject66.bin"/><Relationship Id="rId10" Type="http://schemas.openxmlformats.org/officeDocument/2006/relationships/image" Target="../media/image109.wmf"/><Relationship Id="rId4" Type="http://schemas.openxmlformats.org/officeDocument/2006/relationships/image" Target="../media/image106.wmf"/><Relationship Id="rId9" Type="http://schemas.openxmlformats.org/officeDocument/2006/relationships/oleObject" Target="../embeddings/oleObject68.bin"/></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Layout" Target="../slideLayouts/slideLayout2.xml"/><Relationship Id="rId1" Type="http://schemas.openxmlformats.org/officeDocument/2006/relationships/vmlDrawing" Target="../drawings/vmlDrawing27.vml"/><Relationship Id="rId4" Type="http://schemas.openxmlformats.org/officeDocument/2006/relationships/image" Target="../media/image111.w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8.wmf"/><Relationship Id="rId5" Type="http://schemas.openxmlformats.org/officeDocument/2006/relationships/oleObject" Target="../embeddings/oleObject1.bin"/><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image" Target="../media/image116.wmf"/><Relationship Id="rId5" Type="http://schemas.openxmlformats.org/officeDocument/2006/relationships/oleObject" Target="../embeddings/oleObject72.bin"/><Relationship Id="rId4" Type="http://schemas.openxmlformats.org/officeDocument/2006/relationships/image" Target="../media/image115.w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Layout" Target="../slideLayouts/slideLayout2.xml"/><Relationship Id="rId1" Type="http://schemas.openxmlformats.org/officeDocument/2006/relationships/vmlDrawing" Target="../drawings/vmlDrawing29.vml"/><Relationship Id="rId4" Type="http://schemas.openxmlformats.org/officeDocument/2006/relationships/image" Target="../media/image118.wmf"/></Relationships>
</file>

<file path=ppt/slides/_rels/slide66.x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0.wmf"/><Relationship Id="rId4" Type="http://schemas.openxmlformats.org/officeDocument/2006/relationships/oleObject" Target="../embeddings/oleObject2.bin"/></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7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7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5" Type="http://schemas.openxmlformats.org/officeDocument/2006/relationships/image" Target="../media/image135.jpeg"/><Relationship Id="rId4" Type="http://schemas.openxmlformats.org/officeDocument/2006/relationships/image" Target="../media/image134.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8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41.jpeg"/><Relationship Id="rId7" Type="http://schemas.openxmlformats.org/officeDocument/2006/relationships/image" Target="../media/image145.jpeg"/><Relationship Id="rId2" Type="http://schemas.openxmlformats.org/officeDocument/2006/relationships/image" Target="../media/image140.jpeg"/><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image" Target="../media/image148.png"/></Relationships>
</file>

<file path=ppt/slides/_rels/slide8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9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ctrTitle"/>
          </p:nvPr>
        </p:nvSpPr>
        <p:spPr>
          <a:xfrm>
            <a:off x="3478461" y="620688"/>
            <a:ext cx="5656688" cy="2664296"/>
          </a:xfrm>
        </p:spPr>
        <p:txBody>
          <a:bodyPr>
            <a:normAutofit/>
          </a:bodyPr>
          <a:lstStyle/>
          <a:p>
            <a:pPr algn="ctr"/>
            <a:r>
              <a:rPr lang="zh-CN" altLang="en-US" sz="4800" b="1" dirty="0" smtClean="0"/>
              <a:t>表面和界面的第一性原理模拟</a:t>
            </a:r>
            <a:r>
              <a:rPr lang="en-US" altLang="zh-CN" sz="4800" b="1" dirty="0" smtClean="0"/>
              <a:t/>
            </a:r>
            <a:br>
              <a:rPr lang="en-US" altLang="zh-CN" sz="4800" b="1" dirty="0" smtClean="0"/>
            </a:br>
            <a:r>
              <a:rPr lang="en-US" altLang="zh-CN" sz="3200" b="1" dirty="0" smtClean="0"/>
              <a:t> </a:t>
            </a:r>
            <a:r>
              <a:rPr lang="zh-CN" altLang="zh-CN" dirty="0"/>
              <a:t/>
            </a:r>
            <a:br>
              <a:rPr lang="zh-CN" altLang="zh-CN" dirty="0"/>
            </a:br>
            <a:r>
              <a:rPr lang="en-US" altLang="zh-CN" sz="2400" b="1" dirty="0"/>
              <a:t>-- </a:t>
            </a:r>
            <a:r>
              <a:rPr lang="en-US" altLang="zh-CN" sz="2400" b="1" dirty="0">
                <a:solidFill>
                  <a:schemeClr val="accent1">
                    <a:lumMod val="50000"/>
                  </a:schemeClr>
                </a:solidFill>
              </a:rPr>
              <a:t> </a:t>
            </a:r>
            <a:r>
              <a:rPr lang="zh-CN" altLang="en-US" sz="2400" b="1" dirty="0" smtClean="0">
                <a:solidFill>
                  <a:schemeClr val="accent1">
                    <a:lumMod val="50000"/>
                  </a:schemeClr>
                </a:solidFill>
              </a:rPr>
              <a:t>理论物理与实验物理的桥梁</a:t>
            </a:r>
            <a:endParaRPr lang="zh-CN" altLang="zh-CN" sz="2000" dirty="0"/>
          </a:p>
        </p:txBody>
      </p:sp>
      <p:sp>
        <p:nvSpPr>
          <p:cNvPr id="14339" name="Subtitle 2"/>
          <p:cNvSpPr>
            <a:spLocks noGrp="1"/>
          </p:cNvSpPr>
          <p:nvPr>
            <p:ph type="subTitle" idx="1"/>
          </p:nvPr>
        </p:nvSpPr>
        <p:spPr>
          <a:xfrm>
            <a:off x="3563888" y="3721472"/>
            <a:ext cx="5472607" cy="2515840"/>
          </a:xfrm>
        </p:spPr>
        <p:txBody>
          <a:bodyPr>
            <a:normAutofit/>
          </a:bodyPr>
          <a:lstStyle/>
          <a:p>
            <a:pPr eaLnBrk="1" hangingPunct="1"/>
            <a:r>
              <a:rPr lang="en-US" altLang="zh-CN" sz="2000" b="1" dirty="0" smtClean="0">
                <a:solidFill>
                  <a:schemeClr val="accent1">
                    <a:lumMod val="50000"/>
                  </a:schemeClr>
                </a:solidFill>
              </a:rPr>
              <a:t>Wei</a:t>
            </a:r>
            <a:r>
              <a:rPr lang="zh-CN" altLang="en-US" sz="2000" b="1" dirty="0" smtClean="0">
                <a:solidFill>
                  <a:schemeClr val="accent1">
                    <a:lumMod val="50000"/>
                  </a:schemeClr>
                </a:solidFill>
              </a:rPr>
              <a:t> </a:t>
            </a:r>
            <a:r>
              <a:rPr lang="en-US" altLang="zh-CN" sz="2000" b="1" dirty="0" err="1" smtClean="0">
                <a:solidFill>
                  <a:schemeClr val="accent1">
                    <a:lumMod val="50000"/>
                  </a:schemeClr>
                </a:solidFill>
              </a:rPr>
              <a:t>Ji</a:t>
            </a:r>
            <a:r>
              <a:rPr lang="en-US" altLang="zh-CN" sz="2000" b="1" dirty="0" smtClean="0">
                <a:solidFill>
                  <a:schemeClr val="accent1">
                    <a:lumMod val="50000"/>
                  </a:schemeClr>
                </a:solidFill>
              </a:rPr>
              <a:t> (</a:t>
            </a:r>
            <a:r>
              <a:rPr lang="zh-CN" altLang="en-US" sz="2000" b="1" dirty="0" smtClean="0">
                <a:solidFill>
                  <a:schemeClr val="accent1">
                    <a:lumMod val="50000"/>
                  </a:schemeClr>
                </a:solidFill>
              </a:rPr>
              <a:t>季威</a:t>
            </a:r>
            <a:r>
              <a:rPr lang="en-US" altLang="zh-CN" sz="2000" b="1" dirty="0" smtClean="0">
                <a:solidFill>
                  <a:schemeClr val="accent1">
                    <a:lumMod val="50000"/>
                  </a:schemeClr>
                </a:solidFill>
              </a:rPr>
              <a:t>)</a:t>
            </a:r>
          </a:p>
          <a:p>
            <a:pPr eaLnBrk="1" hangingPunct="1"/>
            <a:r>
              <a:rPr lang="zh-CN" altLang="en-US" sz="2000" b="1" dirty="0">
                <a:solidFill>
                  <a:schemeClr val="accent1">
                    <a:lumMod val="50000"/>
                  </a:schemeClr>
                </a:solidFill>
              </a:rPr>
              <a:t>办公</a:t>
            </a:r>
            <a:r>
              <a:rPr lang="zh-CN" altLang="en-US" sz="2000" b="1" dirty="0" smtClean="0">
                <a:solidFill>
                  <a:schemeClr val="accent1">
                    <a:lumMod val="50000"/>
                  </a:schemeClr>
                </a:solidFill>
              </a:rPr>
              <a:t>室：理工楼</a:t>
            </a:r>
            <a:r>
              <a:rPr lang="en-US" altLang="zh-CN" sz="2000" b="1" dirty="0" smtClean="0">
                <a:solidFill>
                  <a:schemeClr val="accent1">
                    <a:lumMod val="50000"/>
                  </a:schemeClr>
                </a:solidFill>
              </a:rPr>
              <a:t>811</a:t>
            </a:r>
          </a:p>
          <a:p>
            <a:pPr eaLnBrk="1" hangingPunct="1"/>
            <a:r>
              <a:rPr lang="zh-CN" altLang="en-US" sz="2000" b="1" dirty="0" smtClean="0">
                <a:solidFill>
                  <a:schemeClr val="accent1">
                    <a:lumMod val="50000"/>
                  </a:schemeClr>
                </a:solidFill>
              </a:rPr>
              <a:t>电话：</a:t>
            </a:r>
            <a:r>
              <a:rPr lang="en-US" altLang="zh-CN" sz="2000" b="1" dirty="0" smtClean="0">
                <a:solidFill>
                  <a:schemeClr val="accent1">
                    <a:lumMod val="50000"/>
                  </a:schemeClr>
                </a:solidFill>
              </a:rPr>
              <a:t>62515597</a:t>
            </a:r>
          </a:p>
          <a:p>
            <a:pPr eaLnBrk="1" hangingPunct="1"/>
            <a:r>
              <a:rPr lang="zh-CN" altLang="en-US" sz="2000" b="1" dirty="0" smtClean="0">
                <a:solidFill>
                  <a:schemeClr val="accent1">
                    <a:lumMod val="50000"/>
                  </a:schemeClr>
                </a:solidFill>
              </a:rPr>
              <a:t>电子邮箱：</a:t>
            </a:r>
            <a:r>
              <a:rPr lang="en-US" altLang="zh-CN" sz="2000" b="1" dirty="0" smtClean="0">
                <a:solidFill>
                  <a:schemeClr val="accent1">
                    <a:lumMod val="50000"/>
                  </a:schemeClr>
                </a:solidFill>
                <a:hlinkClick r:id="rId3"/>
              </a:rPr>
              <a:t>wji@ruc.edu.cn</a:t>
            </a:r>
            <a:endParaRPr lang="en-US" altLang="zh-CN" sz="2000" b="1" dirty="0" smtClean="0">
              <a:solidFill>
                <a:schemeClr val="accent1">
                  <a:lumMod val="50000"/>
                </a:schemeClr>
              </a:solidFill>
            </a:endParaRPr>
          </a:p>
          <a:p>
            <a:r>
              <a:rPr lang="zh-CN" altLang="en-US" sz="2000" b="1" dirty="0">
                <a:solidFill>
                  <a:schemeClr val="accent1">
                    <a:lumMod val="50000"/>
                  </a:schemeClr>
                </a:solidFill>
              </a:rPr>
              <a:t>研究组主</a:t>
            </a:r>
            <a:r>
              <a:rPr lang="zh-CN" altLang="en-US" sz="2000" b="1" dirty="0" smtClean="0">
                <a:solidFill>
                  <a:schemeClr val="accent1">
                    <a:lumMod val="50000"/>
                  </a:schemeClr>
                </a:solidFill>
              </a:rPr>
              <a:t>页：</a:t>
            </a:r>
            <a:r>
              <a:rPr lang="en-US" altLang="zh-CN" sz="2000" b="1" dirty="0" smtClean="0">
                <a:solidFill>
                  <a:schemeClr val="accent1">
                    <a:lumMod val="50000"/>
                  </a:schemeClr>
                </a:solidFill>
                <a:hlinkClick r:id="rId4"/>
              </a:rPr>
              <a:t>http://sim.phys.ruc.edu.cn</a:t>
            </a:r>
            <a:endParaRPr lang="en-US" altLang="zh-CN" sz="2000" b="1" dirty="0" smtClean="0">
              <a:solidFill>
                <a:schemeClr val="accent1">
                  <a:lumMod val="50000"/>
                </a:schemeClr>
              </a:solidFill>
            </a:endParaRPr>
          </a:p>
          <a:p>
            <a:endParaRPr lang="en-US" altLang="zh-CN" sz="2000" b="1" dirty="0">
              <a:solidFill>
                <a:schemeClr val="accent1">
                  <a:lumMod val="50000"/>
                </a:schemeClr>
              </a:solidFill>
            </a:endParaRPr>
          </a:p>
          <a:p>
            <a:endParaRPr lang="en-US" altLang="zh-CN" sz="2000" b="1" dirty="0" smtClean="0">
              <a:solidFill>
                <a:schemeClr val="accent1">
                  <a:lumMod val="50000"/>
                </a:schemeClr>
              </a:solidFill>
            </a:endParaRPr>
          </a:p>
          <a:p>
            <a:pPr eaLnBrk="1" hangingPunct="1"/>
            <a:endParaRPr lang="zh-CN" altLang="en-US" sz="2000" b="1" dirty="0" smtClean="0">
              <a:solidFill>
                <a:schemeClr val="accent1">
                  <a:lumMod val="50000"/>
                </a:schemeClr>
              </a:solidFill>
            </a:endParaRPr>
          </a:p>
        </p:txBody>
      </p:sp>
      <p:sp>
        <p:nvSpPr>
          <p:cNvPr id="14340"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宋体" pitchFamily="-65" charset="-122"/>
              </a:defRPr>
            </a:lvl1pPr>
            <a:lvl2pPr marL="37931725" indent="-37474525" eaLnBrk="0" hangingPunct="0">
              <a:defRPr sz="2400">
                <a:solidFill>
                  <a:schemeClr val="tx1"/>
                </a:solidFill>
                <a:latin typeface="Arial" charset="0"/>
                <a:ea typeface="宋体" pitchFamily="-65" charset="-122"/>
              </a:defRPr>
            </a:lvl2pPr>
            <a:lvl3pPr eaLnBrk="0" hangingPunct="0">
              <a:defRPr sz="2400">
                <a:solidFill>
                  <a:schemeClr val="tx1"/>
                </a:solidFill>
                <a:latin typeface="Arial" charset="0"/>
                <a:ea typeface="宋体" pitchFamily="-65" charset="-122"/>
              </a:defRPr>
            </a:lvl3pPr>
            <a:lvl4pPr eaLnBrk="0" hangingPunct="0">
              <a:defRPr sz="2400">
                <a:solidFill>
                  <a:schemeClr val="tx1"/>
                </a:solidFill>
                <a:latin typeface="Arial" charset="0"/>
                <a:ea typeface="宋体" pitchFamily="-65" charset="-122"/>
              </a:defRPr>
            </a:lvl4pPr>
            <a:lvl5pPr eaLnBrk="0" hangingPunct="0">
              <a:defRPr sz="2400">
                <a:solidFill>
                  <a:schemeClr val="tx1"/>
                </a:solidFill>
                <a:latin typeface="Arial" charset="0"/>
                <a:ea typeface="宋体" pitchFamily="-65" charset="-122"/>
              </a:defRPr>
            </a:lvl5pPr>
            <a:lvl6pPr marL="457200" eaLnBrk="0" fontAlgn="base" hangingPunct="0">
              <a:spcBef>
                <a:spcPct val="0"/>
              </a:spcBef>
              <a:spcAft>
                <a:spcPct val="0"/>
              </a:spcAft>
              <a:defRPr sz="2400">
                <a:solidFill>
                  <a:schemeClr val="tx1"/>
                </a:solidFill>
                <a:latin typeface="Arial" charset="0"/>
                <a:ea typeface="宋体" pitchFamily="-65" charset="-122"/>
              </a:defRPr>
            </a:lvl6pPr>
            <a:lvl7pPr marL="914400" eaLnBrk="0" fontAlgn="base" hangingPunct="0">
              <a:spcBef>
                <a:spcPct val="0"/>
              </a:spcBef>
              <a:spcAft>
                <a:spcPct val="0"/>
              </a:spcAft>
              <a:defRPr sz="2400">
                <a:solidFill>
                  <a:schemeClr val="tx1"/>
                </a:solidFill>
                <a:latin typeface="Arial" charset="0"/>
                <a:ea typeface="宋体" pitchFamily="-65" charset="-122"/>
              </a:defRPr>
            </a:lvl7pPr>
            <a:lvl8pPr marL="1371600" eaLnBrk="0" fontAlgn="base" hangingPunct="0">
              <a:spcBef>
                <a:spcPct val="0"/>
              </a:spcBef>
              <a:spcAft>
                <a:spcPct val="0"/>
              </a:spcAft>
              <a:defRPr sz="2400">
                <a:solidFill>
                  <a:schemeClr val="tx1"/>
                </a:solidFill>
                <a:latin typeface="Arial" charset="0"/>
                <a:ea typeface="宋体" pitchFamily="-65" charset="-122"/>
              </a:defRPr>
            </a:lvl8pPr>
            <a:lvl9pPr marL="1828800" eaLnBrk="0" fontAlgn="base" hangingPunct="0">
              <a:spcBef>
                <a:spcPct val="0"/>
              </a:spcBef>
              <a:spcAft>
                <a:spcPct val="0"/>
              </a:spcAft>
              <a:defRPr sz="2400">
                <a:solidFill>
                  <a:schemeClr val="tx1"/>
                </a:solidFill>
                <a:latin typeface="Arial" charset="0"/>
                <a:ea typeface="宋体" pitchFamily="-65" charset="-122"/>
              </a:defRPr>
            </a:lvl9pPr>
          </a:lstStyle>
          <a:p>
            <a:pPr eaLnBrk="1" hangingPunct="1"/>
            <a:fld id="{C677360E-1986-427F-A899-9FBFCBCA5D32}" type="datetime1">
              <a:rPr lang="zh-CN" altLang="en-US" sz="1200" smtClean="0">
                <a:solidFill>
                  <a:srgbClr val="898989"/>
                </a:solidFill>
                <a:latin typeface="Calibri" pitchFamily="-65" charset="0"/>
              </a:rPr>
              <a:t>2013/10/29</a:t>
            </a:fld>
            <a:endParaRPr lang="zh-CN" altLang="en-US" sz="1200" dirty="0">
              <a:solidFill>
                <a:srgbClr val="898989"/>
              </a:solidFill>
              <a:latin typeface="Calibri" pitchFamily="-65" charset="0"/>
            </a:endParaRPr>
          </a:p>
        </p:txBody>
      </p:sp>
      <p:sp>
        <p:nvSpPr>
          <p:cNvPr id="14342" name="Footer Placeholder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宋体" pitchFamily="-65" charset="-122"/>
              </a:defRPr>
            </a:lvl1pPr>
            <a:lvl2pPr marL="37931725" indent="-37474525" eaLnBrk="0" hangingPunct="0">
              <a:defRPr sz="2400">
                <a:solidFill>
                  <a:schemeClr val="tx1"/>
                </a:solidFill>
                <a:latin typeface="Arial" charset="0"/>
                <a:ea typeface="宋体" pitchFamily="-65" charset="-122"/>
              </a:defRPr>
            </a:lvl2pPr>
            <a:lvl3pPr eaLnBrk="0" hangingPunct="0">
              <a:defRPr sz="2400">
                <a:solidFill>
                  <a:schemeClr val="tx1"/>
                </a:solidFill>
                <a:latin typeface="Arial" charset="0"/>
                <a:ea typeface="宋体" pitchFamily="-65" charset="-122"/>
              </a:defRPr>
            </a:lvl3pPr>
            <a:lvl4pPr eaLnBrk="0" hangingPunct="0">
              <a:defRPr sz="2400">
                <a:solidFill>
                  <a:schemeClr val="tx1"/>
                </a:solidFill>
                <a:latin typeface="Arial" charset="0"/>
                <a:ea typeface="宋体" pitchFamily="-65" charset="-122"/>
              </a:defRPr>
            </a:lvl4pPr>
            <a:lvl5pPr eaLnBrk="0" hangingPunct="0">
              <a:defRPr sz="2400">
                <a:solidFill>
                  <a:schemeClr val="tx1"/>
                </a:solidFill>
                <a:latin typeface="Arial" charset="0"/>
                <a:ea typeface="宋体" pitchFamily="-65" charset="-122"/>
              </a:defRPr>
            </a:lvl5pPr>
            <a:lvl6pPr marL="457200" eaLnBrk="0" fontAlgn="base" hangingPunct="0">
              <a:spcBef>
                <a:spcPct val="0"/>
              </a:spcBef>
              <a:spcAft>
                <a:spcPct val="0"/>
              </a:spcAft>
              <a:defRPr sz="2400">
                <a:solidFill>
                  <a:schemeClr val="tx1"/>
                </a:solidFill>
                <a:latin typeface="Arial" charset="0"/>
                <a:ea typeface="宋体" pitchFamily="-65" charset="-122"/>
              </a:defRPr>
            </a:lvl6pPr>
            <a:lvl7pPr marL="914400" eaLnBrk="0" fontAlgn="base" hangingPunct="0">
              <a:spcBef>
                <a:spcPct val="0"/>
              </a:spcBef>
              <a:spcAft>
                <a:spcPct val="0"/>
              </a:spcAft>
              <a:defRPr sz="2400">
                <a:solidFill>
                  <a:schemeClr val="tx1"/>
                </a:solidFill>
                <a:latin typeface="Arial" charset="0"/>
                <a:ea typeface="宋体" pitchFamily="-65" charset="-122"/>
              </a:defRPr>
            </a:lvl7pPr>
            <a:lvl8pPr marL="1371600" eaLnBrk="0" fontAlgn="base" hangingPunct="0">
              <a:spcBef>
                <a:spcPct val="0"/>
              </a:spcBef>
              <a:spcAft>
                <a:spcPct val="0"/>
              </a:spcAft>
              <a:defRPr sz="2400">
                <a:solidFill>
                  <a:schemeClr val="tx1"/>
                </a:solidFill>
                <a:latin typeface="Arial" charset="0"/>
                <a:ea typeface="宋体" pitchFamily="-65" charset="-122"/>
              </a:defRPr>
            </a:lvl8pPr>
            <a:lvl9pPr marL="1828800" eaLnBrk="0" fontAlgn="base" hangingPunct="0">
              <a:spcBef>
                <a:spcPct val="0"/>
              </a:spcBef>
              <a:spcAft>
                <a:spcPct val="0"/>
              </a:spcAft>
              <a:defRPr sz="2400">
                <a:solidFill>
                  <a:schemeClr val="tx1"/>
                </a:solidFill>
                <a:latin typeface="Arial" charset="0"/>
                <a:ea typeface="宋体" pitchFamily="-65" charset="-122"/>
              </a:defRPr>
            </a:lvl9pPr>
          </a:lstStyle>
          <a:p>
            <a:pPr eaLnBrk="1" hangingPunct="1"/>
            <a:r>
              <a:rPr lang="en-US" altLang="zh-CN" sz="1200" smtClean="0">
                <a:solidFill>
                  <a:srgbClr val="898989"/>
                </a:solidFill>
                <a:latin typeface="Calibri" pitchFamily="-65" charset="0"/>
              </a:rPr>
              <a:t>PKU·  Beijing · Fall. 2013</a:t>
            </a:r>
            <a:endParaRPr lang="en-US" altLang="zh-CN" sz="1200" dirty="0">
              <a:solidFill>
                <a:srgbClr val="898989"/>
              </a:solidFill>
              <a:latin typeface="Calibri" pitchFamily="-65" charset="0"/>
            </a:endParaRPr>
          </a:p>
        </p:txBody>
      </p:sp>
      <p:sp>
        <p:nvSpPr>
          <p:cNvPr id="1434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宋体" pitchFamily="-65" charset="-122"/>
              </a:defRPr>
            </a:lvl1pPr>
            <a:lvl2pPr marL="37931725" indent="-37474525" eaLnBrk="0" hangingPunct="0">
              <a:defRPr sz="2400">
                <a:solidFill>
                  <a:schemeClr val="tx1"/>
                </a:solidFill>
                <a:latin typeface="Arial" charset="0"/>
                <a:ea typeface="宋体" pitchFamily="-65" charset="-122"/>
              </a:defRPr>
            </a:lvl2pPr>
            <a:lvl3pPr eaLnBrk="0" hangingPunct="0">
              <a:defRPr sz="2400">
                <a:solidFill>
                  <a:schemeClr val="tx1"/>
                </a:solidFill>
                <a:latin typeface="Arial" charset="0"/>
                <a:ea typeface="宋体" pitchFamily="-65" charset="-122"/>
              </a:defRPr>
            </a:lvl3pPr>
            <a:lvl4pPr eaLnBrk="0" hangingPunct="0">
              <a:defRPr sz="2400">
                <a:solidFill>
                  <a:schemeClr val="tx1"/>
                </a:solidFill>
                <a:latin typeface="Arial" charset="0"/>
                <a:ea typeface="宋体" pitchFamily="-65" charset="-122"/>
              </a:defRPr>
            </a:lvl4pPr>
            <a:lvl5pPr eaLnBrk="0" hangingPunct="0">
              <a:defRPr sz="2400">
                <a:solidFill>
                  <a:schemeClr val="tx1"/>
                </a:solidFill>
                <a:latin typeface="Arial" charset="0"/>
                <a:ea typeface="宋体" pitchFamily="-65" charset="-122"/>
              </a:defRPr>
            </a:lvl5pPr>
            <a:lvl6pPr marL="457200" eaLnBrk="0" fontAlgn="base" hangingPunct="0">
              <a:spcBef>
                <a:spcPct val="0"/>
              </a:spcBef>
              <a:spcAft>
                <a:spcPct val="0"/>
              </a:spcAft>
              <a:defRPr sz="2400">
                <a:solidFill>
                  <a:schemeClr val="tx1"/>
                </a:solidFill>
                <a:latin typeface="Arial" charset="0"/>
                <a:ea typeface="宋体" pitchFamily="-65" charset="-122"/>
              </a:defRPr>
            </a:lvl6pPr>
            <a:lvl7pPr marL="914400" eaLnBrk="0" fontAlgn="base" hangingPunct="0">
              <a:spcBef>
                <a:spcPct val="0"/>
              </a:spcBef>
              <a:spcAft>
                <a:spcPct val="0"/>
              </a:spcAft>
              <a:defRPr sz="2400">
                <a:solidFill>
                  <a:schemeClr val="tx1"/>
                </a:solidFill>
                <a:latin typeface="Arial" charset="0"/>
                <a:ea typeface="宋体" pitchFamily="-65" charset="-122"/>
              </a:defRPr>
            </a:lvl7pPr>
            <a:lvl8pPr marL="1371600" eaLnBrk="0" fontAlgn="base" hangingPunct="0">
              <a:spcBef>
                <a:spcPct val="0"/>
              </a:spcBef>
              <a:spcAft>
                <a:spcPct val="0"/>
              </a:spcAft>
              <a:defRPr sz="2400">
                <a:solidFill>
                  <a:schemeClr val="tx1"/>
                </a:solidFill>
                <a:latin typeface="Arial" charset="0"/>
                <a:ea typeface="宋体" pitchFamily="-65" charset="-122"/>
              </a:defRPr>
            </a:lvl8pPr>
            <a:lvl9pPr marL="1828800" eaLnBrk="0" fontAlgn="base" hangingPunct="0">
              <a:spcBef>
                <a:spcPct val="0"/>
              </a:spcBef>
              <a:spcAft>
                <a:spcPct val="0"/>
              </a:spcAft>
              <a:defRPr sz="2400">
                <a:solidFill>
                  <a:schemeClr val="tx1"/>
                </a:solidFill>
                <a:latin typeface="Arial" charset="0"/>
                <a:ea typeface="宋体" pitchFamily="-65" charset="-122"/>
              </a:defRPr>
            </a:lvl9pPr>
          </a:lstStyle>
          <a:p>
            <a:pPr eaLnBrk="1" hangingPunct="1"/>
            <a:fld id="{24ADDC0B-BE82-4AFD-A9C2-EF0382B25261}" type="slidenum">
              <a:rPr lang="zh-CN" altLang="en-US" sz="1200">
                <a:solidFill>
                  <a:srgbClr val="898989"/>
                </a:solidFill>
                <a:latin typeface="Calibri" pitchFamily="-65" charset="0"/>
              </a:rPr>
              <a:pPr eaLnBrk="1" hangingPunct="1"/>
              <a:t>1</a:t>
            </a:fld>
            <a:endParaRPr lang="zh-CN" altLang="en-US" sz="1200">
              <a:solidFill>
                <a:srgbClr val="898989"/>
              </a:solidFill>
              <a:latin typeface="Calibri" pitchFamily="-65" charset="0"/>
            </a:endParaRPr>
          </a:p>
        </p:txBody>
      </p:sp>
    </p:spTree>
    <p:extLst>
      <p:ext uri="{BB962C8B-B14F-4D97-AF65-F5344CB8AC3E}">
        <p14:creationId xmlns:p14="http://schemas.microsoft.com/office/powerpoint/2010/main" val="2889525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6225" y="228601"/>
            <a:ext cx="8591550" cy="680120"/>
          </a:xfrm>
        </p:spPr>
        <p:txBody>
          <a:bodyPr>
            <a:normAutofit fontScale="90000"/>
          </a:bodyPr>
          <a:lstStyle/>
          <a:p>
            <a:r>
              <a:rPr lang="zh-CN" altLang="en-US" b="1" dirty="0">
                <a:latin typeface="黑体" pitchFamily="49" charset="-122"/>
                <a:ea typeface="黑体" pitchFamily="49" charset="-122"/>
              </a:rPr>
              <a:t>材料设计</a:t>
            </a:r>
            <a:r>
              <a:rPr lang="zh-CN" altLang="en-US" b="1" dirty="0" smtClean="0">
                <a:latin typeface="黑体" pitchFamily="49" charset="-122"/>
                <a:ea typeface="黑体" pitchFamily="49" charset="-122"/>
              </a:rPr>
              <a:t> </a:t>
            </a:r>
            <a:r>
              <a:rPr lang="en-US" altLang="zh-CN" b="1" dirty="0" smtClean="0">
                <a:latin typeface="黑体" pitchFamily="49" charset="-122"/>
                <a:ea typeface="黑体" pitchFamily="49" charset="-122"/>
              </a:rPr>
              <a:t>– </a:t>
            </a:r>
            <a:r>
              <a:rPr lang="en-US" altLang="zh-CN" b="1" spc="30" dirty="0" smtClean="0">
                <a:latin typeface="+mn-lt"/>
                <a:ea typeface="+mn-ea"/>
                <a:cs typeface="Tahoma" pitchFamily="34" charset="0"/>
              </a:rPr>
              <a:t>DFT/MD/MC/FE</a:t>
            </a:r>
            <a:r>
              <a:rPr lang="en-US" altLang="zh-CN" b="1" dirty="0" smtClean="0">
                <a:latin typeface="黑体" pitchFamily="49" charset="-122"/>
                <a:ea typeface="黑体" pitchFamily="49" charset="-122"/>
              </a:rPr>
              <a:t> </a:t>
            </a:r>
            <a:r>
              <a:rPr lang="zh-CN" altLang="en-US" b="1" dirty="0" smtClean="0">
                <a:latin typeface="黑体" pitchFamily="49" charset="-122"/>
                <a:ea typeface="黑体" pitchFamily="49" charset="-122"/>
              </a:rPr>
              <a:t>多尺度方法</a:t>
            </a:r>
            <a:endParaRPr lang="zh-CN" altLang="en-US" b="1" dirty="0">
              <a:latin typeface="黑体" pitchFamily="49" charset="-122"/>
              <a:ea typeface="黑体" pitchFamily="49" charset="-122"/>
            </a:endParaRPr>
          </a:p>
        </p:txBody>
      </p:sp>
      <p:sp>
        <p:nvSpPr>
          <p:cNvPr id="2" name="Date Placeholder 1"/>
          <p:cNvSpPr>
            <a:spLocks noGrp="1"/>
          </p:cNvSpPr>
          <p:nvPr>
            <p:ph type="dt" sz="half" idx="10"/>
          </p:nvPr>
        </p:nvSpPr>
        <p:spPr/>
        <p:txBody>
          <a:bodyPr/>
          <a:lstStyle/>
          <a:p>
            <a:fld id="{C407F582-A27D-4AA7-8E9D-2C13448160F9}"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10</a:t>
            </a:fld>
            <a:endParaRPr lang="zh-CN" altLang="en-US"/>
          </a:p>
        </p:txBody>
      </p:sp>
      <p:grpSp>
        <p:nvGrpSpPr>
          <p:cNvPr id="18" name="Group 3"/>
          <p:cNvGrpSpPr>
            <a:grpSpLocks/>
          </p:cNvGrpSpPr>
          <p:nvPr/>
        </p:nvGrpSpPr>
        <p:grpSpPr bwMode="auto">
          <a:xfrm>
            <a:off x="1061243" y="781050"/>
            <a:ext cx="6792913" cy="3627438"/>
            <a:chOff x="507" y="288"/>
            <a:chExt cx="4608" cy="2489"/>
          </a:xfrm>
        </p:grpSpPr>
        <p:sp>
          <p:nvSpPr>
            <p:cNvPr id="19" name="Rectangle 4"/>
            <p:cNvSpPr>
              <a:spLocks noChangeArrowheads="1"/>
            </p:cNvSpPr>
            <p:nvPr/>
          </p:nvSpPr>
          <p:spPr bwMode="auto">
            <a:xfrm>
              <a:off x="4338" y="603"/>
              <a:ext cx="374" cy="7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 name="Rectangle 5"/>
            <p:cNvSpPr>
              <a:spLocks noChangeArrowheads="1"/>
            </p:cNvSpPr>
            <p:nvPr/>
          </p:nvSpPr>
          <p:spPr bwMode="auto">
            <a:xfrm>
              <a:off x="2515" y="777"/>
              <a:ext cx="1880" cy="758"/>
            </a:xfrm>
            <a:prstGeom prst="rect">
              <a:avLst/>
            </a:prstGeom>
            <a:solidFill>
              <a:srgbClr val="FF00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1" name="Rectangle 6"/>
            <p:cNvSpPr>
              <a:spLocks noChangeArrowheads="1"/>
            </p:cNvSpPr>
            <p:nvPr/>
          </p:nvSpPr>
          <p:spPr bwMode="auto">
            <a:xfrm>
              <a:off x="1842" y="1223"/>
              <a:ext cx="1051" cy="664"/>
            </a:xfrm>
            <a:prstGeom prst="rect">
              <a:avLst/>
            </a:prstGeom>
            <a:solidFill>
              <a:srgbClr val="CC00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2" name="Line 7"/>
            <p:cNvSpPr>
              <a:spLocks noChangeShapeType="1"/>
            </p:cNvSpPr>
            <p:nvPr/>
          </p:nvSpPr>
          <p:spPr bwMode="auto">
            <a:xfrm>
              <a:off x="1317" y="1856"/>
              <a:ext cx="0" cy="414"/>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3" name="Line 8"/>
            <p:cNvSpPr>
              <a:spLocks noChangeShapeType="1"/>
            </p:cNvSpPr>
            <p:nvPr/>
          </p:nvSpPr>
          <p:spPr bwMode="auto">
            <a:xfrm flipH="1">
              <a:off x="1317" y="2270"/>
              <a:ext cx="562" cy="0"/>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4" name="Rectangle 9"/>
            <p:cNvSpPr>
              <a:spLocks noChangeArrowheads="1"/>
            </p:cNvSpPr>
            <p:nvPr/>
          </p:nvSpPr>
          <p:spPr bwMode="auto">
            <a:xfrm>
              <a:off x="1317" y="1421"/>
              <a:ext cx="1134" cy="849"/>
            </a:xfrm>
            <a:prstGeom prst="rect">
              <a:avLst/>
            </a:prstGeom>
            <a:solidFill>
              <a:srgbClr val="99CC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5" name="Line 10"/>
            <p:cNvSpPr>
              <a:spLocks noChangeShapeType="1"/>
            </p:cNvSpPr>
            <p:nvPr/>
          </p:nvSpPr>
          <p:spPr bwMode="auto">
            <a:xfrm flipH="1" flipV="1">
              <a:off x="1174" y="446"/>
              <a:ext cx="0" cy="1963"/>
            </a:xfrm>
            <a:prstGeom prst="line">
              <a:avLst/>
            </a:prstGeom>
            <a:noFill/>
            <a:ln w="38100">
              <a:solidFill>
                <a:schemeClr val="accent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6" name="Line 11"/>
            <p:cNvSpPr>
              <a:spLocks noChangeShapeType="1"/>
            </p:cNvSpPr>
            <p:nvPr/>
          </p:nvSpPr>
          <p:spPr bwMode="auto">
            <a:xfrm>
              <a:off x="1166" y="2399"/>
              <a:ext cx="3560" cy="0"/>
            </a:xfrm>
            <a:prstGeom prst="line">
              <a:avLst/>
            </a:prstGeom>
            <a:noFill/>
            <a:ln w="38100">
              <a:solidFill>
                <a:schemeClr val="accent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7" name="Line 12"/>
            <p:cNvSpPr>
              <a:spLocks noChangeShapeType="1"/>
            </p:cNvSpPr>
            <p:nvPr/>
          </p:nvSpPr>
          <p:spPr bwMode="auto">
            <a:xfrm>
              <a:off x="1166" y="2399"/>
              <a:ext cx="76"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8" name="Line 13"/>
            <p:cNvSpPr>
              <a:spLocks noChangeShapeType="1"/>
            </p:cNvSpPr>
            <p:nvPr/>
          </p:nvSpPr>
          <p:spPr bwMode="auto">
            <a:xfrm>
              <a:off x="1166" y="2175"/>
              <a:ext cx="76"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9" name="Line 14"/>
            <p:cNvSpPr>
              <a:spLocks noChangeShapeType="1"/>
            </p:cNvSpPr>
            <p:nvPr/>
          </p:nvSpPr>
          <p:spPr bwMode="auto">
            <a:xfrm>
              <a:off x="1166" y="1887"/>
              <a:ext cx="76"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0" name="Line 15"/>
            <p:cNvSpPr>
              <a:spLocks noChangeShapeType="1"/>
            </p:cNvSpPr>
            <p:nvPr/>
          </p:nvSpPr>
          <p:spPr bwMode="auto">
            <a:xfrm>
              <a:off x="1166" y="1599"/>
              <a:ext cx="76"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1" name="Line 16"/>
            <p:cNvSpPr>
              <a:spLocks noChangeShapeType="1"/>
            </p:cNvSpPr>
            <p:nvPr/>
          </p:nvSpPr>
          <p:spPr bwMode="auto">
            <a:xfrm>
              <a:off x="1166" y="1310"/>
              <a:ext cx="76"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2" name="Line 17"/>
            <p:cNvSpPr>
              <a:spLocks noChangeShapeType="1"/>
            </p:cNvSpPr>
            <p:nvPr/>
          </p:nvSpPr>
          <p:spPr bwMode="auto">
            <a:xfrm>
              <a:off x="1166" y="1023"/>
              <a:ext cx="76"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 name="Line 18"/>
            <p:cNvSpPr>
              <a:spLocks noChangeShapeType="1"/>
            </p:cNvSpPr>
            <p:nvPr/>
          </p:nvSpPr>
          <p:spPr bwMode="auto">
            <a:xfrm>
              <a:off x="1166" y="735"/>
              <a:ext cx="76"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4" name="Line 19"/>
            <p:cNvSpPr>
              <a:spLocks noChangeShapeType="1"/>
            </p:cNvSpPr>
            <p:nvPr/>
          </p:nvSpPr>
          <p:spPr bwMode="auto">
            <a:xfrm flipV="1">
              <a:off x="1729" y="2367"/>
              <a:ext cx="0" cy="32"/>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5" name="Line 20"/>
            <p:cNvSpPr>
              <a:spLocks noChangeShapeType="1"/>
            </p:cNvSpPr>
            <p:nvPr/>
          </p:nvSpPr>
          <p:spPr bwMode="auto">
            <a:xfrm flipV="1">
              <a:off x="2290" y="2367"/>
              <a:ext cx="0" cy="32"/>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6" name="Line 21"/>
            <p:cNvSpPr>
              <a:spLocks noChangeShapeType="1"/>
            </p:cNvSpPr>
            <p:nvPr/>
          </p:nvSpPr>
          <p:spPr bwMode="auto">
            <a:xfrm flipV="1">
              <a:off x="2853" y="2367"/>
              <a:ext cx="0" cy="32"/>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7" name="Line 22"/>
            <p:cNvSpPr>
              <a:spLocks noChangeShapeType="1"/>
            </p:cNvSpPr>
            <p:nvPr/>
          </p:nvSpPr>
          <p:spPr bwMode="auto">
            <a:xfrm flipV="1">
              <a:off x="3415" y="2367"/>
              <a:ext cx="0" cy="32"/>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8" name="Line 23"/>
            <p:cNvSpPr>
              <a:spLocks noChangeShapeType="1"/>
            </p:cNvSpPr>
            <p:nvPr/>
          </p:nvSpPr>
          <p:spPr bwMode="auto">
            <a:xfrm flipV="1">
              <a:off x="3940" y="2367"/>
              <a:ext cx="0" cy="32"/>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9" name="Line 24"/>
            <p:cNvSpPr>
              <a:spLocks noChangeShapeType="1"/>
            </p:cNvSpPr>
            <p:nvPr/>
          </p:nvSpPr>
          <p:spPr bwMode="auto">
            <a:xfrm flipV="1">
              <a:off x="4425" y="2367"/>
              <a:ext cx="0" cy="32"/>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0" name="Line 25"/>
            <p:cNvSpPr>
              <a:spLocks noChangeShapeType="1"/>
            </p:cNvSpPr>
            <p:nvPr/>
          </p:nvSpPr>
          <p:spPr bwMode="auto">
            <a:xfrm>
              <a:off x="4338" y="1379"/>
              <a:ext cx="44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1" name="Line 26"/>
            <p:cNvSpPr>
              <a:spLocks noChangeShapeType="1"/>
            </p:cNvSpPr>
            <p:nvPr/>
          </p:nvSpPr>
          <p:spPr bwMode="auto">
            <a:xfrm flipV="1">
              <a:off x="4338" y="539"/>
              <a:ext cx="0" cy="84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2" name="Text Box 27"/>
            <p:cNvSpPr txBox="1">
              <a:spLocks noChangeArrowheads="1"/>
            </p:cNvSpPr>
            <p:nvPr/>
          </p:nvSpPr>
          <p:spPr bwMode="auto">
            <a:xfrm>
              <a:off x="659" y="2112"/>
              <a:ext cx="54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1000" b="1">
                  <a:latin typeface="Helvetica" charset="0"/>
                  <a:cs typeface="Arial" charset="0"/>
                </a:rPr>
                <a:t>(fs) 10</a:t>
              </a:r>
              <a:r>
                <a:rPr lang="en-US" altLang="zh-CN" sz="1000" b="1" baseline="30000">
                  <a:latin typeface="Helvetica" charset="0"/>
                  <a:cs typeface="Arial" charset="0"/>
                </a:rPr>
                <a:t>-15</a:t>
              </a:r>
              <a:endParaRPr lang="en-US" altLang="zh-CN" sz="1000" b="1">
                <a:latin typeface="Helvetica" charset="0"/>
                <a:cs typeface="Arial" charset="0"/>
              </a:endParaRPr>
            </a:p>
          </p:txBody>
        </p:sp>
        <p:sp>
          <p:nvSpPr>
            <p:cNvPr id="43" name="Text Box 28"/>
            <p:cNvSpPr txBox="1">
              <a:spLocks noChangeArrowheads="1"/>
            </p:cNvSpPr>
            <p:nvPr/>
          </p:nvSpPr>
          <p:spPr bwMode="auto">
            <a:xfrm>
              <a:off x="621" y="1822"/>
              <a:ext cx="59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1000" b="1">
                  <a:latin typeface="Helvetica" charset="0"/>
                  <a:cs typeface="Arial" charset="0"/>
                </a:rPr>
                <a:t>(ps) 10</a:t>
              </a:r>
              <a:r>
                <a:rPr lang="en-US" altLang="zh-CN" sz="1000" b="1" baseline="30000">
                  <a:latin typeface="Helvetica" charset="0"/>
                  <a:cs typeface="Arial" charset="0"/>
                </a:rPr>
                <a:t>-12</a:t>
              </a:r>
              <a:endParaRPr lang="en-US" altLang="zh-CN" sz="1000" b="1">
                <a:latin typeface="Helvetica" charset="0"/>
                <a:cs typeface="Arial" charset="0"/>
              </a:endParaRPr>
            </a:p>
          </p:txBody>
        </p:sp>
        <p:sp>
          <p:nvSpPr>
            <p:cNvPr id="44" name="Text Box 29"/>
            <p:cNvSpPr txBox="1">
              <a:spLocks noChangeArrowheads="1"/>
            </p:cNvSpPr>
            <p:nvPr/>
          </p:nvSpPr>
          <p:spPr bwMode="auto">
            <a:xfrm>
              <a:off x="659" y="1534"/>
              <a:ext cx="54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1000" b="1">
                  <a:latin typeface="Helvetica" charset="0"/>
                  <a:cs typeface="Arial" charset="0"/>
                </a:rPr>
                <a:t>(ns) 10</a:t>
              </a:r>
              <a:r>
                <a:rPr lang="en-US" altLang="zh-CN" sz="1000" b="1" baseline="30000">
                  <a:latin typeface="Helvetica" charset="0"/>
                  <a:cs typeface="Arial" charset="0"/>
                </a:rPr>
                <a:t>-9</a:t>
              </a:r>
              <a:endParaRPr lang="en-US" altLang="zh-CN" sz="1000" b="1">
                <a:latin typeface="Helvetica" charset="0"/>
                <a:cs typeface="Arial" charset="0"/>
              </a:endParaRPr>
            </a:p>
          </p:txBody>
        </p:sp>
        <p:sp>
          <p:nvSpPr>
            <p:cNvPr id="45" name="Text Box 30"/>
            <p:cNvSpPr txBox="1">
              <a:spLocks noChangeArrowheads="1"/>
            </p:cNvSpPr>
            <p:nvPr/>
          </p:nvSpPr>
          <p:spPr bwMode="auto">
            <a:xfrm>
              <a:off x="659" y="1250"/>
              <a:ext cx="59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1000" b="1">
                  <a:latin typeface="Helvetica" charset="0"/>
                  <a:cs typeface="Arial" charset="0"/>
                </a:rPr>
                <a:t>(</a:t>
              </a:r>
              <a:r>
                <a:rPr lang="en-US" altLang="zh-CN" sz="1000" b="1">
                  <a:latin typeface="Helvetica" charset="0"/>
                  <a:cs typeface="Arial" charset="0"/>
                  <a:sym typeface="Symbol" pitchFamily="18" charset="2"/>
                </a:rPr>
                <a:t></a:t>
              </a:r>
              <a:r>
                <a:rPr lang="en-US" altLang="zh-CN" sz="1000" b="1">
                  <a:latin typeface="Helvetica" charset="0"/>
                  <a:cs typeface="Arial" charset="0"/>
                </a:rPr>
                <a:t>s) 10</a:t>
              </a:r>
              <a:r>
                <a:rPr lang="en-US" altLang="zh-CN" sz="1000" b="1" baseline="30000">
                  <a:latin typeface="Helvetica" charset="0"/>
                  <a:cs typeface="Arial" charset="0"/>
                </a:rPr>
                <a:t>-6</a:t>
              </a:r>
              <a:endParaRPr lang="en-US" altLang="zh-CN" sz="1000" b="1">
                <a:latin typeface="Helvetica" charset="0"/>
                <a:cs typeface="Arial" charset="0"/>
              </a:endParaRPr>
            </a:p>
          </p:txBody>
        </p:sp>
        <p:sp>
          <p:nvSpPr>
            <p:cNvPr id="46" name="Text Box 31"/>
            <p:cNvSpPr txBox="1">
              <a:spLocks noChangeArrowheads="1"/>
            </p:cNvSpPr>
            <p:nvPr/>
          </p:nvSpPr>
          <p:spPr bwMode="auto">
            <a:xfrm>
              <a:off x="618" y="960"/>
              <a:ext cx="595"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1000" b="1">
                  <a:latin typeface="Helvetica" charset="0"/>
                  <a:cs typeface="Arial" charset="0"/>
                </a:rPr>
                <a:t>(ms) 10</a:t>
              </a:r>
              <a:r>
                <a:rPr lang="en-US" altLang="zh-CN" sz="1000" b="1" baseline="30000">
                  <a:latin typeface="Helvetica" charset="0"/>
                  <a:cs typeface="Arial" charset="0"/>
                </a:rPr>
                <a:t>-3</a:t>
              </a:r>
              <a:endParaRPr lang="en-US" altLang="zh-CN" sz="1000" b="1">
                <a:latin typeface="Helvetica" charset="0"/>
                <a:cs typeface="Arial" charset="0"/>
              </a:endParaRPr>
            </a:p>
          </p:txBody>
        </p:sp>
        <p:sp>
          <p:nvSpPr>
            <p:cNvPr id="47" name="Text Box 32"/>
            <p:cNvSpPr txBox="1">
              <a:spLocks noChangeArrowheads="1"/>
            </p:cNvSpPr>
            <p:nvPr/>
          </p:nvSpPr>
          <p:spPr bwMode="auto">
            <a:xfrm>
              <a:off x="876" y="670"/>
              <a:ext cx="33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1000" b="1">
                  <a:latin typeface="Helvetica" charset="0"/>
                  <a:cs typeface="Arial" charset="0"/>
                </a:rPr>
                <a:t>10</a:t>
              </a:r>
              <a:r>
                <a:rPr lang="en-US" altLang="zh-CN" sz="1000" b="1" baseline="30000">
                  <a:latin typeface="Helvetica" charset="0"/>
                  <a:cs typeface="Arial" charset="0"/>
                </a:rPr>
                <a:t>0</a:t>
              </a:r>
              <a:endParaRPr lang="en-US" altLang="zh-CN" sz="1000" b="1">
                <a:latin typeface="Helvetica" charset="0"/>
                <a:cs typeface="Arial" charset="0"/>
              </a:endParaRPr>
            </a:p>
          </p:txBody>
        </p:sp>
        <p:sp>
          <p:nvSpPr>
            <p:cNvPr id="48" name="Text Box 33"/>
            <p:cNvSpPr txBox="1">
              <a:spLocks noChangeArrowheads="1"/>
            </p:cNvSpPr>
            <p:nvPr/>
          </p:nvSpPr>
          <p:spPr bwMode="auto">
            <a:xfrm>
              <a:off x="1017" y="2431"/>
              <a:ext cx="33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1000" b="1">
                  <a:latin typeface="Helvetica" charset="0"/>
                  <a:cs typeface="Arial" charset="0"/>
                </a:rPr>
                <a:t>10</a:t>
              </a:r>
              <a:r>
                <a:rPr lang="en-US" altLang="zh-CN" sz="1000" b="1" baseline="30000">
                  <a:latin typeface="Helvetica" charset="0"/>
                  <a:cs typeface="Arial" charset="0"/>
                </a:rPr>
                <a:t>-10</a:t>
              </a:r>
              <a:endParaRPr lang="en-US" altLang="zh-CN" sz="1000" b="1">
                <a:latin typeface="Helvetica" charset="0"/>
                <a:cs typeface="Arial" charset="0"/>
              </a:endParaRPr>
            </a:p>
          </p:txBody>
        </p:sp>
        <p:sp>
          <p:nvSpPr>
            <p:cNvPr id="49" name="Text Box 34"/>
            <p:cNvSpPr txBox="1">
              <a:spLocks noChangeArrowheads="1"/>
            </p:cNvSpPr>
            <p:nvPr/>
          </p:nvSpPr>
          <p:spPr bwMode="auto">
            <a:xfrm>
              <a:off x="1581" y="2431"/>
              <a:ext cx="33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1000" b="1" dirty="0">
                  <a:latin typeface="Helvetica" charset="0"/>
                  <a:cs typeface="Arial" charset="0"/>
                </a:rPr>
                <a:t>10</a:t>
              </a:r>
              <a:r>
                <a:rPr lang="en-US" altLang="zh-CN" sz="1000" b="1" baseline="30000" dirty="0">
                  <a:latin typeface="Helvetica" charset="0"/>
                  <a:cs typeface="Arial" charset="0"/>
                </a:rPr>
                <a:t>-9</a:t>
              </a:r>
              <a:endParaRPr lang="en-US" altLang="zh-CN" sz="1000" b="1" dirty="0">
                <a:latin typeface="Helvetica" charset="0"/>
                <a:cs typeface="Arial" charset="0"/>
              </a:endParaRPr>
            </a:p>
          </p:txBody>
        </p:sp>
        <p:sp>
          <p:nvSpPr>
            <p:cNvPr id="50" name="Text Box 35"/>
            <p:cNvSpPr txBox="1">
              <a:spLocks noChangeArrowheads="1"/>
            </p:cNvSpPr>
            <p:nvPr/>
          </p:nvSpPr>
          <p:spPr bwMode="auto">
            <a:xfrm>
              <a:off x="2140" y="2431"/>
              <a:ext cx="33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1000" b="1">
                  <a:latin typeface="Helvetica" charset="0"/>
                  <a:cs typeface="Arial" charset="0"/>
                </a:rPr>
                <a:t>10</a:t>
              </a:r>
              <a:r>
                <a:rPr lang="en-US" altLang="zh-CN" sz="1000" b="1" baseline="30000">
                  <a:latin typeface="Helvetica" charset="0"/>
                  <a:cs typeface="Arial" charset="0"/>
                </a:rPr>
                <a:t>-8</a:t>
              </a:r>
              <a:endParaRPr lang="en-US" altLang="zh-CN" sz="1000" b="1">
                <a:latin typeface="Helvetica" charset="0"/>
                <a:cs typeface="Arial" charset="0"/>
              </a:endParaRPr>
            </a:p>
          </p:txBody>
        </p:sp>
        <p:sp>
          <p:nvSpPr>
            <p:cNvPr id="51" name="Text Box 36"/>
            <p:cNvSpPr txBox="1">
              <a:spLocks noChangeArrowheads="1"/>
            </p:cNvSpPr>
            <p:nvPr/>
          </p:nvSpPr>
          <p:spPr bwMode="auto">
            <a:xfrm>
              <a:off x="2702" y="2431"/>
              <a:ext cx="33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1000" b="1">
                  <a:latin typeface="Helvetica" charset="0"/>
                  <a:cs typeface="Arial" charset="0"/>
                </a:rPr>
                <a:t>10</a:t>
              </a:r>
              <a:r>
                <a:rPr lang="en-US" altLang="zh-CN" sz="1000" b="1" baseline="30000">
                  <a:latin typeface="Helvetica" charset="0"/>
                  <a:cs typeface="Arial" charset="0"/>
                </a:rPr>
                <a:t>-7</a:t>
              </a:r>
              <a:endParaRPr lang="en-US" altLang="zh-CN" sz="1000" b="1">
                <a:latin typeface="Helvetica" charset="0"/>
                <a:cs typeface="Arial" charset="0"/>
              </a:endParaRPr>
            </a:p>
          </p:txBody>
        </p:sp>
        <p:sp>
          <p:nvSpPr>
            <p:cNvPr id="52" name="Text Box 37"/>
            <p:cNvSpPr txBox="1">
              <a:spLocks noChangeArrowheads="1"/>
            </p:cNvSpPr>
            <p:nvPr/>
          </p:nvSpPr>
          <p:spPr bwMode="auto">
            <a:xfrm>
              <a:off x="3264" y="2431"/>
              <a:ext cx="33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1000" b="1">
                  <a:latin typeface="Helvetica" charset="0"/>
                  <a:cs typeface="Arial" charset="0"/>
                </a:rPr>
                <a:t>10</a:t>
              </a:r>
              <a:r>
                <a:rPr lang="en-US" altLang="zh-CN" sz="1000" b="1" baseline="30000">
                  <a:latin typeface="Helvetica" charset="0"/>
                  <a:cs typeface="Arial" charset="0"/>
                </a:rPr>
                <a:t>-6</a:t>
              </a:r>
              <a:endParaRPr lang="en-US" altLang="zh-CN" sz="1000" b="1">
                <a:latin typeface="Helvetica" charset="0"/>
                <a:cs typeface="Arial" charset="0"/>
              </a:endParaRPr>
            </a:p>
          </p:txBody>
        </p:sp>
        <p:sp>
          <p:nvSpPr>
            <p:cNvPr id="53" name="Text Box 38"/>
            <p:cNvSpPr txBox="1">
              <a:spLocks noChangeArrowheads="1"/>
            </p:cNvSpPr>
            <p:nvPr/>
          </p:nvSpPr>
          <p:spPr bwMode="auto">
            <a:xfrm>
              <a:off x="3789" y="2431"/>
              <a:ext cx="33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1000" b="1">
                  <a:latin typeface="Helvetica" charset="0"/>
                  <a:cs typeface="Arial" charset="0"/>
                </a:rPr>
                <a:t>10</a:t>
              </a:r>
              <a:r>
                <a:rPr lang="en-US" altLang="zh-CN" sz="1000" b="1" baseline="30000">
                  <a:latin typeface="Helvetica" charset="0"/>
                  <a:cs typeface="Arial" charset="0"/>
                </a:rPr>
                <a:t>-5</a:t>
              </a:r>
              <a:endParaRPr lang="en-US" altLang="zh-CN" sz="1000" b="1">
                <a:latin typeface="Helvetica" charset="0"/>
                <a:cs typeface="Arial" charset="0"/>
              </a:endParaRPr>
            </a:p>
          </p:txBody>
        </p:sp>
        <p:sp>
          <p:nvSpPr>
            <p:cNvPr id="54" name="Text Box 39"/>
            <p:cNvSpPr txBox="1">
              <a:spLocks noChangeArrowheads="1"/>
            </p:cNvSpPr>
            <p:nvPr/>
          </p:nvSpPr>
          <p:spPr bwMode="auto">
            <a:xfrm>
              <a:off x="4278" y="2431"/>
              <a:ext cx="33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1000" b="1">
                  <a:latin typeface="Helvetica" charset="0"/>
                  <a:cs typeface="Arial" charset="0"/>
                </a:rPr>
                <a:t>10</a:t>
              </a:r>
              <a:r>
                <a:rPr lang="en-US" altLang="zh-CN" sz="1000" b="1" baseline="30000">
                  <a:latin typeface="Helvetica" charset="0"/>
                  <a:cs typeface="Arial" charset="0"/>
                </a:rPr>
                <a:t>-4</a:t>
              </a:r>
              <a:endParaRPr lang="en-US" altLang="zh-CN" sz="1000" b="1">
                <a:latin typeface="Helvetica" charset="0"/>
                <a:cs typeface="Arial" charset="0"/>
              </a:endParaRPr>
            </a:p>
          </p:txBody>
        </p:sp>
        <p:sp>
          <p:nvSpPr>
            <p:cNvPr id="55" name="Text Box 40"/>
            <p:cNvSpPr txBox="1">
              <a:spLocks noChangeArrowheads="1"/>
            </p:cNvSpPr>
            <p:nvPr/>
          </p:nvSpPr>
          <p:spPr bwMode="auto">
            <a:xfrm>
              <a:off x="1581" y="2553"/>
              <a:ext cx="29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1000" b="1">
                  <a:latin typeface="Helvetica" charset="0"/>
                  <a:cs typeface="Arial" charset="0"/>
                </a:rPr>
                <a:t>(nm)</a:t>
              </a:r>
            </a:p>
          </p:txBody>
        </p:sp>
        <p:sp>
          <p:nvSpPr>
            <p:cNvPr id="56" name="Text Box 41"/>
            <p:cNvSpPr txBox="1">
              <a:spLocks noChangeArrowheads="1"/>
            </p:cNvSpPr>
            <p:nvPr/>
          </p:nvSpPr>
          <p:spPr bwMode="auto">
            <a:xfrm>
              <a:off x="3264" y="2555"/>
              <a:ext cx="28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1000" b="1">
                  <a:latin typeface="Helvetica" charset="0"/>
                  <a:cs typeface="Arial" charset="0"/>
                </a:rPr>
                <a:t>(</a:t>
              </a:r>
              <a:r>
                <a:rPr lang="en-US" altLang="zh-CN" sz="1000" b="1">
                  <a:latin typeface="Symbol" pitchFamily="18" charset="2"/>
                  <a:cs typeface="Arial" charset="0"/>
                </a:rPr>
                <a:t>m</a:t>
              </a:r>
              <a:r>
                <a:rPr lang="en-US" altLang="zh-CN" sz="1000" b="1">
                  <a:latin typeface="Helvetica" charset="0"/>
                  <a:cs typeface="Arial" charset="0"/>
                </a:rPr>
                <a:t>m)</a:t>
              </a:r>
            </a:p>
          </p:txBody>
        </p:sp>
        <p:sp>
          <p:nvSpPr>
            <p:cNvPr id="57" name="Rectangle 42"/>
            <p:cNvSpPr>
              <a:spLocks noChangeArrowheads="1"/>
            </p:cNvSpPr>
            <p:nvPr/>
          </p:nvSpPr>
          <p:spPr bwMode="auto">
            <a:xfrm>
              <a:off x="1832" y="1427"/>
              <a:ext cx="613" cy="468"/>
            </a:xfrm>
            <a:prstGeom prst="rect">
              <a:avLst/>
            </a:prstGeom>
            <a:solidFill>
              <a:srgbClr val="66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8" name="Rectangle 43"/>
            <p:cNvSpPr>
              <a:spLocks noChangeArrowheads="1"/>
            </p:cNvSpPr>
            <p:nvPr/>
          </p:nvSpPr>
          <p:spPr bwMode="auto">
            <a:xfrm>
              <a:off x="1279" y="1770"/>
              <a:ext cx="677" cy="564"/>
            </a:xfrm>
            <a:prstGeom prst="rect">
              <a:avLst/>
            </a:prstGeom>
            <a:solidFill>
              <a:srgbClr val="3333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9" name="Rectangle 44"/>
            <p:cNvSpPr>
              <a:spLocks noChangeArrowheads="1"/>
            </p:cNvSpPr>
            <p:nvPr/>
          </p:nvSpPr>
          <p:spPr bwMode="auto">
            <a:xfrm>
              <a:off x="1305" y="1779"/>
              <a:ext cx="642" cy="499"/>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0" name="Text Box 45"/>
            <p:cNvSpPr txBox="1">
              <a:spLocks noChangeArrowheads="1"/>
            </p:cNvSpPr>
            <p:nvPr/>
          </p:nvSpPr>
          <p:spPr bwMode="auto">
            <a:xfrm>
              <a:off x="4127" y="2623"/>
              <a:ext cx="98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1000" b="1">
                  <a:latin typeface="Helvetica" charset="0"/>
                  <a:cs typeface="Arial" charset="0"/>
                </a:rPr>
                <a:t>LENGTH (m)</a:t>
              </a:r>
            </a:p>
          </p:txBody>
        </p:sp>
        <p:sp>
          <p:nvSpPr>
            <p:cNvPr id="61" name="Text Box 46"/>
            <p:cNvSpPr txBox="1">
              <a:spLocks noChangeArrowheads="1"/>
            </p:cNvSpPr>
            <p:nvPr/>
          </p:nvSpPr>
          <p:spPr bwMode="auto">
            <a:xfrm>
              <a:off x="507" y="415"/>
              <a:ext cx="58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1000" b="1">
                  <a:latin typeface="Helvetica" charset="0"/>
                  <a:cs typeface="Arial" charset="0"/>
                </a:rPr>
                <a:t>TIME (s)</a:t>
              </a:r>
            </a:p>
          </p:txBody>
        </p:sp>
        <p:sp>
          <p:nvSpPr>
            <p:cNvPr id="62" name="Text Box 47"/>
            <p:cNvSpPr txBox="1">
              <a:spLocks noChangeArrowheads="1"/>
            </p:cNvSpPr>
            <p:nvPr/>
          </p:nvSpPr>
          <p:spPr bwMode="auto">
            <a:xfrm>
              <a:off x="2854" y="870"/>
              <a:ext cx="1235" cy="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1000" b="1" dirty="0" err="1">
                  <a:solidFill>
                    <a:schemeClr val="bg1"/>
                  </a:solidFill>
                  <a:latin typeface="+mn-lt"/>
                  <a:cs typeface="Arial" charset="0"/>
                </a:rPr>
                <a:t>Mesoscale</a:t>
              </a:r>
              <a:r>
                <a:rPr lang="en-US" altLang="zh-CN" sz="1000" b="1" dirty="0">
                  <a:solidFill>
                    <a:schemeClr val="bg1"/>
                  </a:solidFill>
                  <a:latin typeface="+mn-lt"/>
                  <a:cs typeface="Arial" charset="0"/>
                </a:rPr>
                <a:t> methods</a:t>
              </a:r>
            </a:p>
          </p:txBody>
        </p:sp>
        <p:sp>
          <p:nvSpPr>
            <p:cNvPr id="63" name="Text Box 48"/>
            <p:cNvSpPr txBox="1">
              <a:spLocks noChangeArrowheads="1"/>
            </p:cNvSpPr>
            <p:nvPr/>
          </p:nvSpPr>
          <p:spPr bwMode="auto">
            <a:xfrm>
              <a:off x="1819" y="850"/>
              <a:ext cx="670" cy="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1000" b="1" dirty="0">
                  <a:solidFill>
                    <a:schemeClr val="tx2"/>
                  </a:solidFill>
                  <a:latin typeface="+mn-lt"/>
                  <a:cs typeface="Arial" charset="0"/>
                </a:rPr>
                <a:t>Atomistic Simulation Methods</a:t>
              </a:r>
              <a:endParaRPr lang="en-US" altLang="zh-CN" sz="1000" b="1" dirty="0">
                <a:latin typeface="+mn-lt"/>
                <a:cs typeface="Arial" charset="0"/>
              </a:endParaRPr>
            </a:p>
          </p:txBody>
        </p:sp>
        <p:sp>
          <p:nvSpPr>
            <p:cNvPr id="64" name="Text Box 49"/>
            <p:cNvSpPr txBox="1">
              <a:spLocks noChangeArrowheads="1"/>
            </p:cNvSpPr>
            <p:nvPr/>
          </p:nvSpPr>
          <p:spPr bwMode="auto">
            <a:xfrm>
              <a:off x="1353" y="1459"/>
              <a:ext cx="977" cy="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1000" b="1">
                  <a:solidFill>
                    <a:schemeClr val="bg1"/>
                  </a:solidFill>
                  <a:latin typeface="+mn-lt"/>
                  <a:cs typeface="Arial" charset="0"/>
                </a:rPr>
                <a:t>Semi-empirical</a:t>
              </a:r>
              <a:endParaRPr lang="en-US" altLang="zh-CN" sz="1000" b="1">
                <a:latin typeface="+mn-lt"/>
                <a:cs typeface="Arial" charset="0"/>
              </a:endParaRPr>
            </a:p>
          </p:txBody>
        </p:sp>
        <p:sp>
          <p:nvSpPr>
            <p:cNvPr id="65" name="Text Box 50"/>
            <p:cNvSpPr txBox="1">
              <a:spLocks noChangeArrowheads="1"/>
            </p:cNvSpPr>
            <p:nvPr/>
          </p:nvSpPr>
          <p:spPr bwMode="auto">
            <a:xfrm>
              <a:off x="1353" y="1548"/>
              <a:ext cx="938" cy="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1000" b="1" dirty="0">
                  <a:solidFill>
                    <a:schemeClr val="bg1"/>
                  </a:solidFill>
                  <a:latin typeface="+mn-lt"/>
                  <a:cs typeface="Arial" charset="0"/>
                </a:rPr>
                <a:t>methods</a:t>
              </a:r>
              <a:endParaRPr lang="en-US" altLang="zh-CN" sz="1000" b="1" dirty="0">
                <a:latin typeface="+mn-lt"/>
                <a:cs typeface="Arial" charset="0"/>
              </a:endParaRPr>
            </a:p>
          </p:txBody>
        </p:sp>
        <p:sp>
          <p:nvSpPr>
            <p:cNvPr id="66" name="Text Box 51"/>
            <p:cNvSpPr txBox="1">
              <a:spLocks noChangeArrowheads="1"/>
            </p:cNvSpPr>
            <p:nvPr/>
          </p:nvSpPr>
          <p:spPr bwMode="auto">
            <a:xfrm>
              <a:off x="1343" y="1836"/>
              <a:ext cx="711" cy="169"/>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1000" b="1" i="1" dirty="0" err="1">
                  <a:solidFill>
                    <a:schemeClr val="bg1"/>
                  </a:solidFill>
                  <a:latin typeface="+mn-lt"/>
                  <a:cs typeface="Arial" charset="0"/>
                </a:rPr>
                <a:t>Ab</a:t>
              </a:r>
              <a:r>
                <a:rPr lang="en-US" altLang="zh-CN" sz="1000" b="1" i="1" dirty="0">
                  <a:solidFill>
                    <a:schemeClr val="bg1"/>
                  </a:solidFill>
                  <a:latin typeface="+mn-lt"/>
                  <a:cs typeface="Arial" charset="0"/>
                </a:rPr>
                <a:t> initio</a:t>
              </a:r>
              <a:endParaRPr lang="en-US" altLang="zh-CN" sz="1000" b="1" i="1" dirty="0">
                <a:latin typeface="+mn-lt"/>
                <a:cs typeface="Arial" charset="0"/>
              </a:endParaRPr>
            </a:p>
          </p:txBody>
        </p:sp>
        <p:sp>
          <p:nvSpPr>
            <p:cNvPr id="67" name="Text Box 52"/>
            <p:cNvSpPr txBox="1">
              <a:spLocks noChangeArrowheads="1"/>
            </p:cNvSpPr>
            <p:nvPr/>
          </p:nvSpPr>
          <p:spPr bwMode="auto">
            <a:xfrm>
              <a:off x="1344" y="1942"/>
              <a:ext cx="563" cy="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1000" b="1" dirty="0">
                  <a:solidFill>
                    <a:schemeClr val="bg1"/>
                  </a:solidFill>
                  <a:latin typeface="+mn-lt"/>
                  <a:cs typeface="Arial" charset="0"/>
                </a:rPr>
                <a:t>methods</a:t>
              </a:r>
              <a:endParaRPr lang="en-US" altLang="zh-CN" sz="1000" b="1" dirty="0">
                <a:latin typeface="+mn-lt"/>
                <a:cs typeface="Arial" charset="0"/>
              </a:endParaRPr>
            </a:p>
          </p:txBody>
        </p:sp>
        <p:sp>
          <p:nvSpPr>
            <p:cNvPr id="68" name="Text Box 53"/>
            <p:cNvSpPr txBox="1">
              <a:spLocks noChangeArrowheads="1"/>
            </p:cNvSpPr>
            <p:nvPr/>
          </p:nvSpPr>
          <p:spPr bwMode="auto">
            <a:xfrm>
              <a:off x="4304" y="288"/>
              <a:ext cx="685" cy="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1000" b="1" dirty="0">
                  <a:solidFill>
                    <a:schemeClr val="tx2"/>
                  </a:solidFill>
                  <a:latin typeface="+mn-lt"/>
                  <a:cs typeface="Arial" charset="0"/>
                </a:rPr>
                <a:t>Continuum</a:t>
              </a:r>
            </a:p>
          </p:txBody>
        </p:sp>
        <p:sp>
          <p:nvSpPr>
            <p:cNvPr id="69" name="Text Box 54"/>
            <p:cNvSpPr txBox="1">
              <a:spLocks noChangeArrowheads="1"/>
            </p:cNvSpPr>
            <p:nvPr/>
          </p:nvSpPr>
          <p:spPr bwMode="auto">
            <a:xfrm>
              <a:off x="3076" y="1028"/>
              <a:ext cx="1013" cy="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1000" b="1" dirty="0">
                  <a:solidFill>
                    <a:schemeClr val="bg1"/>
                  </a:solidFill>
                  <a:latin typeface="+mn-lt"/>
                  <a:cs typeface="Arial" charset="0"/>
                </a:rPr>
                <a:t>Finite elements methods</a:t>
              </a:r>
            </a:p>
          </p:txBody>
        </p:sp>
        <p:sp>
          <p:nvSpPr>
            <p:cNvPr id="70" name="Text Box 55"/>
            <p:cNvSpPr txBox="1">
              <a:spLocks noChangeArrowheads="1"/>
            </p:cNvSpPr>
            <p:nvPr/>
          </p:nvSpPr>
          <p:spPr bwMode="auto">
            <a:xfrm>
              <a:off x="4307" y="386"/>
              <a:ext cx="564" cy="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1000" b="1" dirty="0">
                  <a:solidFill>
                    <a:schemeClr val="tx2"/>
                  </a:solidFill>
                  <a:latin typeface="+mn-lt"/>
                  <a:cs typeface="Arial" charset="0"/>
                </a:rPr>
                <a:t>Methods</a:t>
              </a:r>
            </a:p>
          </p:txBody>
        </p:sp>
        <p:sp>
          <p:nvSpPr>
            <p:cNvPr id="71" name="Rectangle 56"/>
            <p:cNvSpPr>
              <a:spLocks noChangeArrowheads="1"/>
            </p:cNvSpPr>
            <p:nvPr/>
          </p:nvSpPr>
          <p:spPr bwMode="auto">
            <a:xfrm>
              <a:off x="2509" y="1231"/>
              <a:ext cx="375" cy="306"/>
            </a:xfrm>
            <a:prstGeom prst="rect">
              <a:avLst/>
            </a:prstGeom>
            <a:solidFill>
              <a:srgbClr val="993366"/>
            </a:solidFill>
            <a:ln>
              <a:noFill/>
            </a:ln>
            <a:effectLst/>
            <a:extLst>
              <a:ext uri="{91240B29-F687-4F45-9708-019B960494DF}">
                <a14:hiddenLine xmlns:a14="http://schemas.microsoft.com/office/drawing/2010/main" w="38100">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 name="Rectangle 57"/>
            <p:cNvSpPr>
              <a:spLocks noChangeArrowheads="1"/>
            </p:cNvSpPr>
            <p:nvPr/>
          </p:nvSpPr>
          <p:spPr bwMode="auto">
            <a:xfrm>
              <a:off x="4347" y="783"/>
              <a:ext cx="41" cy="596"/>
            </a:xfrm>
            <a:prstGeom prst="rect">
              <a:avLst/>
            </a:prstGeom>
            <a:solidFill>
              <a:srgbClr val="990000"/>
            </a:solidFill>
            <a:ln>
              <a:noFill/>
            </a:ln>
            <a:effectLst/>
            <a:extLs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3" name="Text Box 58"/>
            <p:cNvSpPr txBox="1">
              <a:spLocks noChangeArrowheads="1"/>
            </p:cNvSpPr>
            <p:nvPr/>
          </p:nvSpPr>
          <p:spPr bwMode="auto">
            <a:xfrm>
              <a:off x="1364" y="2102"/>
              <a:ext cx="433" cy="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1600" b="1" dirty="0">
                  <a:solidFill>
                    <a:schemeClr val="bg1"/>
                  </a:solidFill>
                  <a:latin typeface="+mn-lt"/>
                  <a:cs typeface="Arial" charset="0"/>
                </a:rPr>
                <a:t>1 - 10</a:t>
              </a:r>
              <a:r>
                <a:rPr lang="en-US" altLang="zh-CN" sz="1600" b="1" baseline="30000" dirty="0">
                  <a:solidFill>
                    <a:schemeClr val="bg1"/>
                  </a:solidFill>
                  <a:latin typeface="+mn-lt"/>
                  <a:cs typeface="Arial" charset="0"/>
                </a:rPr>
                <a:t>2</a:t>
              </a:r>
              <a:endParaRPr lang="en-US" altLang="zh-CN" sz="1600" b="1" dirty="0">
                <a:solidFill>
                  <a:schemeClr val="bg1"/>
                </a:solidFill>
                <a:latin typeface="+mn-lt"/>
                <a:cs typeface="Arial" charset="0"/>
              </a:endParaRPr>
            </a:p>
          </p:txBody>
        </p:sp>
        <p:sp>
          <p:nvSpPr>
            <p:cNvPr id="74" name="Text Box 59"/>
            <p:cNvSpPr txBox="1">
              <a:spLocks noChangeArrowheads="1"/>
            </p:cNvSpPr>
            <p:nvPr/>
          </p:nvSpPr>
          <p:spPr bwMode="auto">
            <a:xfrm>
              <a:off x="2070" y="1656"/>
              <a:ext cx="633"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1400" b="1" dirty="0">
                  <a:solidFill>
                    <a:schemeClr val="bg1"/>
                  </a:solidFill>
                  <a:latin typeface="+mn-lt"/>
                  <a:cs typeface="Arial" charset="0"/>
                </a:rPr>
                <a:t>10</a:t>
              </a:r>
              <a:r>
                <a:rPr lang="en-US" altLang="zh-CN" sz="1400" b="1" baseline="30000" dirty="0">
                  <a:solidFill>
                    <a:schemeClr val="bg1"/>
                  </a:solidFill>
                  <a:latin typeface="+mn-lt"/>
                  <a:cs typeface="Arial" charset="0"/>
                </a:rPr>
                <a:t>3   ----</a:t>
              </a:r>
              <a:r>
                <a:rPr lang="en-US" altLang="zh-CN" sz="1400" b="1" dirty="0">
                  <a:solidFill>
                    <a:schemeClr val="bg1"/>
                  </a:solidFill>
                  <a:latin typeface="+mn-lt"/>
                  <a:cs typeface="Arial" charset="0"/>
                </a:rPr>
                <a:t>  10</a:t>
              </a:r>
              <a:r>
                <a:rPr lang="en-US" altLang="zh-CN" sz="1400" b="1" baseline="30000" dirty="0">
                  <a:solidFill>
                    <a:schemeClr val="bg1"/>
                  </a:solidFill>
                  <a:latin typeface="+mn-lt"/>
                  <a:cs typeface="Arial" charset="0"/>
                </a:rPr>
                <a:t> 6</a:t>
              </a:r>
              <a:endParaRPr lang="en-US" altLang="zh-CN" sz="1400" b="1" dirty="0">
                <a:solidFill>
                  <a:schemeClr val="bg1"/>
                </a:solidFill>
                <a:latin typeface="+mn-lt"/>
                <a:cs typeface="Arial" charset="0"/>
              </a:endParaRPr>
            </a:p>
          </p:txBody>
        </p:sp>
        <p:sp>
          <p:nvSpPr>
            <p:cNvPr id="75" name="Text Box 60"/>
            <p:cNvSpPr txBox="1">
              <a:spLocks noChangeArrowheads="1"/>
            </p:cNvSpPr>
            <p:nvPr/>
          </p:nvSpPr>
          <p:spPr bwMode="auto">
            <a:xfrm>
              <a:off x="4395" y="1168"/>
              <a:ext cx="334" cy="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1600" b="1" dirty="0">
                  <a:solidFill>
                    <a:schemeClr val="bg1"/>
                  </a:solidFill>
                  <a:latin typeface="+mn-lt"/>
                  <a:cs typeface="Arial" charset="0"/>
                </a:rPr>
                <a:t>10</a:t>
              </a:r>
              <a:r>
                <a:rPr lang="en-US" altLang="zh-CN" sz="1600" b="1" baseline="30000" dirty="0">
                  <a:solidFill>
                    <a:schemeClr val="bg1"/>
                  </a:solidFill>
                  <a:latin typeface="+mn-lt"/>
                  <a:cs typeface="Arial" charset="0"/>
                </a:rPr>
                <a:t>23</a:t>
              </a:r>
              <a:endParaRPr lang="en-US" altLang="zh-CN" sz="1600" b="1" dirty="0">
                <a:solidFill>
                  <a:schemeClr val="bg1"/>
                </a:solidFill>
                <a:latin typeface="+mn-lt"/>
                <a:cs typeface="Arial" charset="0"/>
              </a:endParaRPr>
            </a:p>
          </p:txBody>
        </p:sp>
        <p:sp>
          <p:nvSpPr>
            <p:cNvPr id="86" name="Text Box 55"/>
            <p:cNvSpPr txBox="1">
              <a:spLocks noChangeArrowheads="1"/>
            </p:cNvSpPr>
            <p:nvPr/>
          </p:nvSpPr>
          <p:spPr bwMode="auto">
            <a:xfrm>
              <a:off x="4280" y="1551"/>
              <a:ext cx="564" cy="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1000" b="1" dirty="0" err="1" smtClean="0">
                  <a:solidFill>
                    <a:schemeClr val="tx2"/>
                  </a:solidFill>
                  <a:latin typeface="+mn-lt"/>
                  <a:cs typeface="Arial" charset="0"/>
                </a:rPr>
                <a:t>Macroscale</a:t>
              </a:r>
              <a:endParaRPr lang="en-US" altLang="zh-CN" sz="1000" b="1" dirty="0">
                <a:solidFill>
                  <a:schemeClr val="tx2"/>
                </a:solidFill>
                <a:latin typeface="+mn-lt"/>
                <a:cs typeface="Arial" charset="0"/>
              </a:endParaRPr>
            </a:p>
          </p:txBody>
        </p:sp>
      </p:grpSp>
      <p:sp>
        <p:nvSpPr>
          <p:cNvPr id="76" name="Text Box 61"/>
          <p:cNvSpPr txBox="1">
            <a:spLocks noChangeArrowheads="1"/>
          </p:cNvSpPr>
          <p:nvPr/>
        </p:nvSpPr>
        <p:spPr bwMode="auto">
          <a:xfrm>
            <a:off x="1719263" y="4648200"/>
            <a:ext cx="252665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1600" b="1" dirty="0">
                <a:solidFill>
                  <a:srgbClr val="FF0000"/>
                </a:solidFill>
                <a:latin typeface="+mn-lt"/>
                <a:cs typeface="Arial" charset="0"/>
              </a:rPr>
              <a:t>Nanoparticles: </a:t>
            </a:r>
            <a:r>
              <a:rPr lang="en-US" altLang="zh-CN" sz="1400" dirty="0">
                <a:solidFill>
                  <a:schemeClr val="accent1">
                    <a:lumMod val="50000"/>
                  </a:schemeClr>
                </a:solidFill>
                <a:latin typeface="+mn-lt"/>
                <a:cs typeface="Arial" charset="0"/>
              </a:rPr>
              <a:t>10 - 10</a:t>
            </a:r>
            <a:r>
              <a:rPr lang="en-US" altLang="zh-CN" sz="1400" baseline="30000" dirty="0">
                <a:solidFill>
                  <a:schemeClr val="accent1">
                    <a:lumMod val="50000"/>
                  </a:schemeClr>
                </a:solidFill>
                <a:latin typeface="+mn-lt"/>
                <a:cs typeface="Arial" charset="0"/>
              </a:rPr>
              <a:t>4</a:t>
            </a:r>
            <a:r>
              <a:rPr lang="en-US" altLang="zh-CN" sz="1400" dirty="0">
                <a:solidFill>
                  <a:schemeClr val="accent1">
                    <a:lumMod val="50000"/>
                  </a:schemeClr>
                </a:solidFill>
                <a:latin typeface="+mn-lt"/>
                <a:cs typeface="Arial" charset="0"/>
              </a:rPr>
              <a:t> atoms</a:t>
            </a:r>
          </a:p>
        </p:txBody>
      </p:sp>
      <p:sp>
        <p:nvSpPr>
          <p:cNvPr id="77" name="Text Box 62"/>
          <p:cNvSpPr txBox="1">
            <a:spLocks noChangeArrowheads="1"/>
          </p:cNvSpPr>
          <p:nvPr/>
        </p:nvSpPr>
        <p:spPr bwMode="auto">
          <a:xfrm>
            <a:off x="1719263" y="5029200"/>
            <a:ext cx="433644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1600" b="1" dirty="0">
                <a:solidFill>
                  <a:srgbClr val="FF0000"/>
                </a:solidFill>
                <a:latin typeface="+mn-lt"/>
                <a:cs typeface="Arial" charset="0"/>
              </a:rPr>
              <a:t>Nanowires: </a:t>
            </a:r>
            <a:r>
              <a:rPr lang="en-US" altLang="zh-CN" sz="1400" dirty="0">
                <a:solidFill>
                  <a:schemeClr val="accent1">
                    <a:lumMod val="50000"/>
                  </a:schemeClr>
                </a:solidFill>
                <a:latin typeface="+mn-lt"/>
                <a:cs typeface="Arial" charset="0"/>
              </a:rPr>
              <a:t>10 – 100</a:t>
            </a:r>
            <a:r>
              <a:rPr lang="en-US" altLang="zh-CN" sz="1400" baseline="30000" dirty="0">
                <a:solidFill>
                  <a:schemeClr val="accent1">
                    <a:lumMod val="50000"/>
                  </a:schemeClr>
                </a:solidFill>
                <a:latin typeface="+mn-lt"/>
                <a:cs typeface="Arial" charset="0"/>
              </a:rPr>
              <a:t> </a:t>
            </a:r>
            <a:r>
              <a:rPr lang="en-US" altLang="zh-CN" sz="1400" dirty="0">
                <a:solidFill>
                  <a:schemeClr val="accent1">
                    <a:lumMod val="50000"/>
                  </a:schemeClr>
                </a:solidFill>
                <a:latin typeface="+mn-lt"/>
                <a:cs typeface="Arial" charset="0"/>
              </a:rPr>
              <a:t>(diameter)</a:t>
            </a:r>
            <a:r>
              <a:rPr lang="zh-CN" altLang="en-US" sz="1400" dirty="0">
                <a:solidFill>
                  <a:schemeClr val="accent1">
                    <a:lumMod val="50000"/>
                  </a:schemeClr>
                </a:solidFill>
                <a:latin typeface="+mn-lt"/>
                <a:cs typeface="Arial" charset="0"/>
              </a:rPr>
              <a:t>，</a:t>
            </a:r>
            <a:r>
              <a:rPr lang="en-US" altLang="zh-CN" sz="1400" dirty="0">
                <a:solidFill>
                  <a:schemeClr val="accent1">
                    <a:lumMod val="50000"/>
                  </a:schemeClr>
                </a:solidFill>
                <a:latin typeface="+mn-lt"/>
                <a:cs typeface="Arial" charset="0"/>
              </a:rPr>
              <a:t>length: large scale</a:t>
            </a:r>
            <a:r>
              <a:rPr lang="en-US" altLang="zh-CN" sz="1400" baseline="30000" dirty="0">
                <a:solidFill>
                  <a:schemeClr val="accent1">
                    <a:lumMod val="50000"/>
                  </a:schemeClr>
                </a:solidFill>
                <a:latin typeface="+mn-lt"/>
                <a:cs typeface="Arial" charset="0"/>
              </a:rPr>
              <a:t>     </a:t>
            </a:r>
            <a:endParaRPr lang="en-US" altLang="zh-CN" sz="1400" dirty="0">
              <a:solidFill>
                <a:schemeClr val="accent1">
                  <a:lumMod val="50000"/>
                </a:schemeClr>
              </a:solidFill>
              <a:latin typeface="+mn-lt"/>
              <a:cs typeface="Arial" charset="0"/>
            </a:endParaRPr>
          </a:p>
        </p:txBody>
      </p:sp>
      <p:sp>
        <p:nvSpPr>
          <p:cNvPr id="78" name="Text Box 63"/>
          <p:cNvSpPr txBox="1">
            <a:spLocks noChangeArrowheads="1"/>
          </p:cNvSpPr>
          <p:nvPr/>
        </p:nvSpPr>
        <p:spPr bwMode="auto">
          <a:xfrm>
            <a:off x="1719263" y="5410200"/>
            <a:ext cx="454643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1600" b="1" dirty="0" err="1">
                <a:solidFill>
                  <a:srgbClr val="FF0000"/>
                </a:solidFill>
                <a:latin typeface="+mn-lt"/>
                <a:cs typeface="Arial" charset="0"/>
              </a:rPr>
              <a:t>Nanofilms</a:t>
            </a:r>
            <a:r>
              <a:rPr lang="en-US" altLang="zh-CN" sz="1600" b="1" dirty="0">
                <a:solidFill>
                  <a:srgbClr val="FF0000"/>
                </a:solidFill>
                <a:latin typeface="+mn-lt"/>
                <a:cs typeface="Arial" charset="0"/>
              </a:rPr>
              <a:t>:</a:t>
            </a:r>
            <a:r>
              <a:rPr lang="en-US" altLang="zh-CN" sz="1600" dirty="0">
                <a:solidFill>
                  <a:srgbClr val="FF0000"/>
                </a:solidFill>
                <a:latin typeface="+mn-lt"/>
                <a:cs typeface="Arial" charset="0"/>
              </a:rPr>
              <a:t> </a:t>
            </a:r>
            <a:r>
              <a:rPr lang="en-US" altLang="zh-CN" sz="1400" dirty="0">
                <a:solidFill>
                  <a:schemeClr val="accent1">
                    <a:lumMod val="50000"/>
                  </a:schemeClr>
                </a:solidFill>
                <a:latin typeface="+mn-lt"/>
                <a:cs typeface="Arial" charset="0"/>
              </a:rPr>
              <a:t>1 – 100 atoms (thickness), lateral: large scale </a:t>
            </a:r>
          </a:p>
        </p:txBody>
      </p:sp>
      <p:sp>
        <p:nvSpPr>
          <p:cNvPr id="79" name="Text Box 64"/>
          <p:cNvSpPr txBox="1">
            <a:spLocks noChangeArrowheads="1"/>
          </p:cNvSpPr>
          <p:nvPr/>
        </p:nvSpPr>
        <p:spPr bwMode="auto">
          <a:xfrm>
            <a:off x="1719263" y="5759450"/>
            <a:ext cx="626325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1600" b="1" dirty="0">
                <a:solidFill>
                  <a:srgbClr val="FF0000"/>
                </a:solidFill>
                <a:latin typeface="+mn-lt"/>
                <a:cs typeface="Arial" charset="0"/>
              </a:rPr>
              <a:t>Nano-composites: </a:t>
            </a:r>
            <a:r>
              <a:rPr lang="en-US" altLang="zh-CN" sz="1600" dirty="0">
                <a:solidFill>
                  <a:schemeClr val="accent1">
                    <a:lumMod val="50000"/>
                  </a:schemeClr>
                </a:solidFill>
                <a:latin typeface="+mn-lt"/>
                <a:cs typeface="Arial" charset="0"/>
              </a:rPr>
              <a:t>Nanoparticle-nanotube, embedded </a:t>
            </a:r>
            <a:r>
              <a:rPr lang="en-US" altLang="zh-CN" sz="1600" dirty="0" smtClean="0">
                <a:solidFill>
                  <a:schemeClr val="accent1">
                    <a:lumMod val="50000"/>
                  </a:schemeClr>
                </a:solidFill>
                <a:latin typeface="+mn-lt"/>
                <a:cs typeface="Arial" charset="0"/>
              </a:rPr>
              <a:t>nanostructures </a:t>
            </a:r>
            <a:endParaRPr lang="en-US" altLang="zh-CN" sz="1600" dirty="0">
              <a:solidFill>
                <a:schemeClr val="accent1">
                  <a:lumMod val="50000"/>
                </a:schemeClr>
              </a:solidFill>
              <a:latin typeface="+mn-lt"/>
              <a:cs typeface="Arial" charset="0"/>
            </a:endParaRPr>
          </a:p>
        </p:txBody>
      </p:sp>
      <p:sp>
        <p:nvSpPr>
          <p:cNvPr id="80" name="Text Box 65"/>
          <p:cNvSpPr txBox="1">
            <a:spLocks noChangeArrowheads="1"/>
          </p:cNvSpPr>
          <p:nvPr/>
        </p:nvSpPr>
        <p:spPr bwMode="auto">
          <a:xfrm>
            <a:off x="1719263" y="4267200"/>
            <a:ext cx="20233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1600" b="1" dirty="0">
                <a:solidFill>
                  <a:srgbClr val="FF0000"/>
                </a:solidFill>
                <a:latin typeface="+mn-lt"/>
                <a:cs typeface="Arial" charset="0"/>
              </a:rPr>
              <a:t>Molecules: </a:t>
            </a:r>
            <a:r>
              <a:rPr lang="en-US" altLang="zh-CN" sz="1400" dirty="0">
                <a:solidFill>
                  <a:schemeClr val="accent1">
                    <a:lumMod val="50000"/>
                  </a:schemeClr>
                </a:solidFill>
                <a:latin typeface="+mn-lt"/>
                <a:cs typeface="Arial" charset="0"/>
              </a:rPr>
              <a:t>2-10  atoms</a:t>
            </a:r>
          </a:p>
        </p:txBody>
      </p:sp>
      <p:sp>
        <p:nvSpPr>
          <p:cNvPr id="81" name="Rectangle 66"/>
          <p:cNvSpPr>
            <a:spLocks noChangeArrowheads="1"/>
          </p:cNvSpPr>
          <p:nvPr/>
        </p:nvSpPr>
        <p:spPr bwMode="auto">
          <a:xfrm>
            <a:off x="1795463" y="4572000"/>
            <a:ext cx="1371600" cy="762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 name="Rectangle 67"/>
          <p:cNvSpPr>
            <a:spLocks noChangeArrowheads="1"/>
          </p:cNvSpPr>
          <p:nvPr/>
        </p:nvSpPr>
        <p:spPr bwMode="auto">
          <a:xfrm>
            <a:off x="1795463" y="4953000"/>
            <a:ext cx="2133600" cy="762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3" name="Rectangle 68"/>
          <p:cNvSpPr>
            <a:spLocks noChangeArrowheads="1"/>
          </p:cNvSpPr>
          <p:nvPr/>
        </p:nvSpPr>
        <p:spPr bwMode="auto">
          <a:xfrm>
            <a:off x="1795463" y="5334000"/>
            <a:ext cx="2852737" cy="762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4" name="Rectangle 69"/>
          <p:cNvSpPr>
            <a:spLocks noChangeArrowheads="1"/>
          </p:cNvSpPr>
          <p:nvPr/>
        </p:nvSpPr>
        <p:spPr bwMode="auto">
          <a:xfrm>
            <a:off x="1795463" y="5715000"/>
            <a:ext cx="2895600" cy="762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5" name="Rectangle 70"/>
          <p:cNvSpPr>
            <a:spLocks noChangeArrowheads="1"/>
          </p:cNvSpPr>
          <p:nvPr/>
        </p:nvSpPr>
        <p:spPr bwMode="auto">
          <a:xfrm>
            <a:off x="1795463" y="6096000"/>
            <a:ext cx="6172200" cy="762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Tree>
    <p:extLst>
      <p:ext uri="{BB962C8B-B14F-4D97-AF65-F5344CB8AC3E}">
        <p14:creationId xmlns:p14="http://schemas.microsoft.com/office/powerpoint/2010/main" val="388552506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
          <p:cNvPicPr>
            <a:picLocks noChangeAspect="1" noChangeArrowheads="1"/>
          </p:cNvPicPr>
          <p:nvPr/>
        </p:nvPicPr>
        <p:blipFill>
          <a:blip r:embed="rId2"/>
          <a:srcRect/>
          <a:stretch>
            <a:fillRect/>
          </a:stretch>
        </p:blipFill>
        <p:spPr bwMode="auto">
          <a:xfrm>
            <a:off x="153832" y="405157"/>
            <a:ext cx="6100795" cy="3794301"/>
          </a:xfrm>
          <a:prstGeom prst="rect">
            <a:avLst/>
          </a:prstGeom>
          <a:noFill/>
          <a:ln w="9525">
            <a:noFill/>
            <a:miter lim="800000"/>
            <a:headEnd/>
            <a:tailEnd/>
          </a:ln>
        </p:spPr>
      </p:pic>
      <p:sp>
        <p:nvSpPr>
          <p:cNvPr id="4" name="TextBox 3"/>
          <p:cNvSpPr txBox="1"/>
          <p:nvPr/>
        </p:nvSpPr>
        <p:spPr>
          <a:xfrm>
            <a:off x="1327249" y="0"/>
            <a:ext cx="6462801" cy="584775"/>
          </a:xfrm>
          <a:prstGeom prst="rect">
            <a:avLst/>
          </a:prstGeom>
          <a:noFill/>
        </p:spPr>
        <p:txBody>
          <a:bodyPr wrap="square" rtlCol="0">
            <a:spAutoFit/>
          </a:bodyPr>
          <a:lstStyle/>
          <a:p>
            <a:r>
              <a:rPr lang="en-US" altLang="zh-CN" sz="3200" dirty="0" smtClean="0"/>
              <a:t>Physics of a PE process</a:t>
            </a:r>
            <a:endParaRPr lang="zh-CN" altLang="en-US" sz="3200" dirty="0"/>
          </a:p>
        </p:txBody>
      </p:sp>
      <p:grpSp>
        <p:nvGrpSpPr>
          <p:cNvPr id="26" name="组合 25"/>
          <p:cNvGrpSpPr/>
          <p:nvPr/>
        </p:nvGrpSpPr>
        <p:grpSpPr>
          <a:xfrm>
            <a:off x="4433096" y="3823690"/>
            <a:ext cx="3888601" cy="3561107"/>
            <a:chOff x="884187" y="2297097"/>
            <a:chExt cx="5257872" cy="4586732"/>
          </a:xfrm>
        </p:grpSpPr>
        <p:sp>
          <p:nvSpPr>
            <p:cNvPr id="5" name="椭圆 4"/>
            <p:cNvSpPr/>
            <p:nvPr/>
          </p:nvSpPr>
          <p:spPr>
            <a:xfrm>
              <a:off x="3001941" y="3950227"/>
              <a:ext cx="1071050" cy="1059532"/>
            </a:xfrm>
            <a:prstGeom prst="ellipse">
              <a:avLst/>
            </a:prstGeom>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smtClean="0">
                  <a:solidFill>
                    <a:srgbClr val="990000"/>
                  </a:solidFill>
                </a:rPr>
                <a:t>C</a:t>
              </a:r>
              <a:endParaRPr lang="zh-CN" altLang="en-US" sz="5400" dirty="0">
                <a:solidFill>
                  <a:srgbClr val="990000"/>
                </a:solidFill>
              </a:endParaRPr>
            </a:p>
          </p:txBody>
        </p:sp>
        <p:sp>
          <p:nvSpPr>
            <p:cNvPr id="7" name="弧形 6"/>
            <p:cNvSpPr/>
            <p:nvPr/>
          </p:nvSpPr>
          <p:spPr>
            <a:xfrm rot="16200000">
              <a:off x="2120393" y="3555806"/>
              <a:ext cx="2806304" cy="2781888"/>
            </a:xfrm>
            <a:prstGeom prst="arc">
              <a:avLst>
                <a:gd name="adj1" fmla="val 17268425"/>
                <a:gd name="adj2" fmla="val 4277295"/>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弧形 7"/>
            <p:cNvSpPr/>
            <p:nvPr/>
          </p:nvSpPr>
          <p:spPr>
            <a:xfrm rot="16200000">
              <a:off x="1586700" y="2771768"/>
              <a:ext cx="3852848" cy="4089452"/>
            </a:xfrm>
            <a:prstGeom prst="arc">
              <a:avLst>
                <a:gd name="adj1" fmla="val 17751589"/>
                <a:gd name="adj2" fmla="val 3693719"/>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弧形 8"/>
            <p:cNvSpPr/>
            <p:nvPr/>
          </p:nvSpPr>
          <p:spPr>
            <a:xfrm rot="16200000">
              <a:off x="1219757" y="1961527"/>
              <a:ext cx="4586732" cy="5257872"/>
            </a:xfrm>
            <a:prstGeom prst="arc">
              <a:avLst>
                <a:gd name="adj1" fmla="val 17874640"/>
                <a:gd name="adj2" fmla="val 3730843"/>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30" name="组合 29"/>
          <p:cNvGrpSpPr/>
          <p:nvPr/>
        </p:nvGrpSpPr>
        <p:grpSpPr>
          <a:xfrm>
            <a:off x="3405457" y="3434225"/>
            <a:ext cx="2234022" cy="1765390"/>
            <a:chOff x="552489" y="1938980"/>
            <a:chExt cx="2234022" cy="1765390"/>
          </a:xfrm>
        </p:grpSpPr>
        <p:sp>
          <p:nvSpPr>
            <p:cNvPr id="11" name="闪电形 10"/>
            <p:cNvSpPr/>
            <p:nvPr/>
          </p:nvSpPr>
          <p:spPr>
            <a:xfrm rot="20492787">
              <a:off x="1597496" y="2003392"/>
              <a:ext cx="1189015" cy="1700978"/>
            </a:xfrm>
            <a:prstGeom prst="lightningBolt">
              <a:avLst/>
            </a:prstGeom>
            <a:solidFill>
              <a:srgbClr val="FFFF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552489" y="1938980"/>
              <a:ext cx="1424007" cy="523220"/>
            </a:xfrm>
            <a:prstGeom prst="rect">
              <a:avLst/>
            </a:prstGeom>
            <a:noFill/>
          </p:spPr>
          <p:txBody>
            <a:bodyPr wrap="square" rtlCol="0">
              <a:spAutoFit/>
            </a:bodyPr>
            <a:lstStyle/>
            <a:p>
              <a:r>
                <a:rPr lang="en-US" altLang="zh-CN" sz="2800" dirty="0" smtClean="0"/>
                <a:t>X-ray</a:t>
              </a:r>
              <a:endParaRPr lang="zh-CN" altLang="en-US" sz="3200" dirty="0"/>
            </a:p>
          </p:txBody>
        </p:sp>
      </p:grpSp>
      <p:grpSp>
        <p:nvGrpSpPr>
          <p:cNvPr id="27" name="组合 26"/>
          <p:cNvGrpSpPr/>
          <p:nvPr/>
        </p:nvGrpSpPr>
        <p:grpSpPr>
          <a:xfrm>
            <a:off x="6484816" y="2701107"/>
            <a:ext cx="1305234" cy="2305091"/>
            <a:chOff x="3257532" y="529860"/>
            <a:chExt cx="2034121" cy="3271207"/>
          </a:xfrm>
        </p:grpSpPr>
        <p:sp>
          <p:nvSpPr>
            <p:cNvPr id="10" name="椭圆 9"/>
            <p:cNvSpPr/>
            <p:nvPr/>
          </p:nvSpPr>
          <p:spPr>
            <a:xfrm>
              <a:off x="3257532" y="3319461"/>
              <a:ext cx="584208" cy="481606"/>
            </a:xfrm>
            <a:prstGeom prst="ellipse">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箭头连接符 13"/>
            <p:cNvCxnSpPr>
              <a:stCxn id="10" idx="7"/>
            </p:cNvCxnSpPr>
            <p:nvPr/>
          </p:nvCxnSpPr>
          <p:spPr>
            <a:xfrm rot="5400000" flipH="1" flipV="1">
              <a:off x="3197747" y="1869685"/>
              <a:ext cx="2078745" cy="961869"/>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4604156" y="529860"/>
              <a:ext cx="687497" cy="917223"/>
            </a:xfrm>
            <a:prstGeom prst="rect">
              <a:avLst/>
            </a:prstGeom>
            <a:noFill/>
            <a:ln>
              <a:noFill/>
            </a:ln>
          </p:spPr>
          <p:txBody>
            <a:bodyPr wrap="none" lIns="91440" tIns="45720" rIns="91440" bIns="45720">
              <a:spAutoFit/>
            </a:bodyPr>
            <a:lstStyle/>
            <a:p>
              <a:pPr algn="ctr"/>
              <a:r>
                <a:rPr lang="en-US" altLang="zh-CN"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a:t>
              </a:r>
              <a:endParaRPr lang="zh-CN" alt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grpSp>
        <p:nvGrpSpPr>
          <p:cNvPr id="28" name="组合 27"/>
          <p:cNvGrpSpPr/>
          <p:nvPr/>
        </p:nvGrpSpPr>
        <p:grpSpPr>
          <a:xfrm>
            <a:off x="4547122" y="2878068"/>
            <a:ext cx="1138558" cy="950546"/>
            <a:chOff x="2083459" y="1116968"/>
            <a:chExt cx="1138558" cy="950546"/>
          </a:xfrm>
        </p:grpSpPr>
        <p:sp>
          <p:nvSpPr>
            <p:cNvPr id="16" name="矩形 15"/>
            <p:cNvSpPr/>
            <p:nvPr/>
          </p:nvSpPr>
          <p:spPr>
            <a:xfrm>
              <a:off x="2083459" y="1116968"/>
              <a:ext cx="441146" cy="646331"/>
            </a:xfrm>
            <a:prstGeom prst="rect">
              <a:avLst/>
            </a:prstGeom>
            <a:noFill/>
            <a:ln>
              <a:noFill/>
            </a:ln>
          </p:spPr>
          <p:txBody>
            <a:bodyPr wrap="none" lIns="91440" tIns="45720" rIns="91440" bIns="45720">
              <a:spAutoFit/>
            </a:bodyPr>
            <a:lstStyle/>
            <a:p>
              <a:pPr algn="ctr"/>
              <a:r>
                <a:rPr lang="en-US" altLang="zh-CN"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a:t>
              </a:r>
              <a:endParaRPr lang="zh-CN" alt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cxnSp>
          <p:nvCxnSpPr>
            <p:cNvPr id="19" name="直接箭头连接符 18"/>
            <p:cNvCxnSpPr/>
            <p:nvPr/>
          </p:nvCxnSpPr>
          <p:spPr>
            <a:xfrm>
              <a:off x="2490759" y="1639863"/>
              <a:ext cx="731258" cy="427651"/>
            </a:xfrm>
            <a:prstGeom prst="straightConnector1">
              <a:avLst/>
            </a:prstGeom>
            <a:ln w="57150">
              <a:solidFill>
                <a:srgbClr val="A50021"/>
              </a:solidFill>
              <a:tailEnd type="arrow"/>
            </a:ln>
          </p:spPr>
          <p:style>
            <a:lnRef idx="1">
              <a:schemeClr val="accent1"/>
            </a:lnRef>
            <a:fillRef idx="0">
              <a:schemeClr val="accent1"/>
            </a:fillRef>
            <a:effectRef idx="0">
              <a:schemeClr val="accent1"/>
            </a:effectRef>
            <a:fontRef idx="minor">
              <a:schemeClr val="tx1"/>
            </a:fontRef>
          </p:style>
        </p:cxnSp>
      </p:grpSp>
      <p:grpSp>
        <p:nvGrpSpPr>
          <p:cNvPr id="29" name="组合 28"/>
          <p:cNvGrpSpPr/>
          <p:nvPr/>
        </p:nvGrpSpPr>
        <p:grpSpPr>
          <a:xfrm>
            <a:off x="7702530" y="3524399"/>
            <a:ext cx="1132587" cy="646331"/>
            <a:chOff x="5959494" y="2281602"/>
            <a:chExt cx="1655595" cy="1132715"/>
          </a:xfrm>
        </p:grpSpPr>
        <p:sp>
          <p:nvSpPr>
            <p:cNvPr id="17" name="矩形 16"/>
            <p:cNvSpPr/>
            <p:nvPr/>
          </p:nvSpPr>
          <p:spPr>
            <a:xfrm>
              <a:off x="6970230" y="2281602"/>
              <a:ext cx="644859" cy="1132715"/>
            </a:xfrm>
            <a:prstGeom prst="rect">
              <a:avLst/>
            </a:prstGeom>
            <a:noFill/>
            <a:ln>
              <a:noFill/>
            </a:ln>
          </p:spPr>
          <p:txBody>
            <a:bodyPr wrap="none" lIns="91440" tIns="45720" rIns="91440" bIns="45720">
              <a:spAutoFit/>
            </a:bodyPr>
            <a:lstStyle/>
            <a:p>
              <a:pPr algn="ctr"/>
              <a:r>
                <a:rPr lang="en-US" altLang="zh-CN"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a:t>
              </a:r>
              <a:endParaRPr lang="zh-CN" alt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cxnSp>
          <p:nvCxnSpPr>
            <p:cNvPr id="20" name="直接箭头连接符 19"/>
            <p:cNvCxnSpPr/>
            <p:nvPr/>
          </p:nvCxnSpPr>
          <p:spPr>
            <a:xfrm rot="10800000" flipV="1">
              <a:off x="5959494" y="2990844"/>
              <a:ext cx="985851" cy="292104"/>
            </a:xfrm>
            <a:prstGeom prst="straightConnector1">
              <a:avLst/>
            </a:prstGeom>
            <a:ln w="57150">
              <a:solidFill>
                <a:srgbClr val="A50021"/>
              </a:solidFill>
              <a:tailEnd type="arrow"/>
            </a:ln>
          </p:spPr>
          <p:style>
            <a:lnRef idx="1">
              <a:schemeClr val="accent1"/>
            </a:lnRef>
            <a:fillRef idx="0">
              <a:schemeClr val="accent1"/>
            </a:fillRef>
            <a:effectRef idx="0">
              <a:schemeClr val="accent1"/>
            </a:effectRef>
            <a:fontRef idx="minor">
              <a:schemeClr val="tx1"/>
            </a:fontRef>
          </p:style>
        </p:cxnSp>
      </p:grpSp>
      <p:sp>
        <p:nvSpPr>
          <p:cNvPr id="24" name="下箭头 23"/>
          <p:cNvSpPr/>
          <p:nvPr/>
        </p:nvSpPr>
        <p:spPr>
          <a:xfrm>
            <a:off x="6116148" y="3938141"/>
            <a:ext cx="364306" cy="981125"/>
          </a:xfrm>
          <a:prstGeom prst="downArrow">
            <a:avLst>
              <a:gd name="adj1" fmla="val 36957"/>
              <a:gd name="adj2" fmla="val 53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Date Placeholder 1"/>
          <p:cNvSpPr>
            <a:spLocks noGrp="1"/>
          </p:cNvSpPr>
          <p:nvPr>
            <p:ph type="dt" sz="half" idx="10"/>
          </p:nvPr>
        </p:nvSpPr>
        <p:spPr/>
        <p:txBody>
          <a:bodyPr/>
          <a:lstStyle/>
          <a:p>
            <a:fld id="{A7BAB583-3A09-4934-AA5E-A9A803048842}"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nn-NO" altLang="zh-CN" smtClean="0"/>
              <a:t>PKU·  Beijing · Fall. 2013</a:t>
            </a:r>
            <a:endParaRPr lang="zh-CN" altLang="en-US" dirty="0"/>
          </a:p>
        </p:txBody>
      </p:sp>
      <p:sp>
        <p:nvSpPr>
          <p:cNvPr id="6" name="Slide Number Placeholder 5"/>
          <p:cNvSpPr>
            <a:spLocks noGrp="1"/>
          </p:cNvSpPr>
          <p:nvPr>
            <p:ph type="sldNum" sz="quarter" idx="12"/>
          </p:nvPr>
        </p:nvSpPr>
        <p:spPr/>
        <p:txBody>
          <a:bodyPr>
            <a:normAutofit fontScale="92500" lnSpcReduction="20000"/>
          </a:bodyPr>
          <a:lstStyle/>
          <a:p>
            <a:fld id="{8107F3BD-EFC9-4D92-BB9D-312409088D4E}" type="slidenum">
              <a:rPr lang="zh-CN" altLang="en-US" smtClean="0"/>
              <a:pPr/>
              <a:t>100</a:t>
            </a:fld>
            <a:endParaRPr lang="zh-CN" altLang="en-US"/>
          </a:p>
        </p:txBody>
      </p:sp>
      <p:grpSp>
        <p:nvGrpSpPr>
          <p:cNvPr id="31" name="组合 30"/>
          <p:cNvGrpSpPr/>
          <p:nvPr/>
        </p:nvGrpSpPr>
        <p:grpSpPr>
          <a:xfrm>
            <a:off x="96283" y="3383082"/>
            <a:ext cx="3357586" cy="3172091"/>
            <a:chOff x="5286380" y="3711363"/>
            <a:chExt cx="3357586" cy="3172091"/>
          </a:xfrm>
        </p:grpSpPr>
        <p:sp>
          <p:nvSpPr>
            <p:cNvPr id="32" name="弧形 6"/>
            <p:cNvSpPr/>
            <p:nvPr/>
          </p:nvSpPr>
          <p:spPr>
            <a:xfrm rot="16200000">
              <a:off x="5572132" y="3643314"/>
              <a:ext cx="2786082" cy="3357586"/>
            </a:xfrm>
            <a:prstGeom prst="arc">
              <a:avLst>
                <a:gd name="adj1" fmla="val 17874640"/>
                <a:gd name="adj2" fmla="val 3730843"/>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33" name="组合 32"/>
            <p:cNvGrpSpPr/>
            <p:nvPr/>
          </p:nvGrpSpPr>
          <p:grpSpPr>
            <a:xfrm>
              <a:off x="5575908" y="3711363"/>
              <a:ext cx="2782306" cy="3172091"/>
              <a:chOff x="884187" y="1802999"/>
              <a:chExt cx="5257872" cy="5592012"/>
            </a:xfrm>
          </p:grpSpPr>
          <p:grpSp>
            <p:nvGrpSpPr>
              <p:cNvPr id="34" name="组合 25"/>
              <p:cNvGrpSpPr/>
              <p:nvPr/>
            </p:nvGrpSpPr>
            <p:grpSpPr>
              <a:xfrm>
                <a:off x="884187" y="2808279"/>
                <a:ext cx="5257872" cy="4586732"/>
                <a:chOff x="884187" y="2297097"/>
                <a:chExt cx="5257872" cy="4586732"/>
              </a:xfrm>
            </p:grpSpPr>
            <p:sp>
              <p:nvSpPr>
                <p:cNvPr id="39" name="椭圆 3"/>
                <p:cNvSpPr/>
                <p:nvPr/>
              </p:nvSpPr>
              <p:spPr>
                <a:xfrm>
                  <a:off x="3001941" y="4159260"/>
                  <a:ext cx="1071050" cy="1059532"/>
                </a:xfrm>
                <a:prstGeom prst="ellipse">
                  <a:avLst/>
                </a:prstGeom>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smtClean="0">
                      <a:solidFill>
                        <a:srgbClr val="990000"/>
                      </a:solidFill>
                    </a:rPr>
                    <a:t>C</a:t>
                  </a:r>
                  <a:endParaRPr lang="zh-CN" altLang="en-US" sz="3600" dirty="0">
                    <a:solidFill>
                      <a:srgbClr val="990000"/>
                    </a:solidFill>
                  </a:endParaRPr>
                </a:p>
              </p:txBody>
            </p:sp>
            <p:sp>
              <p:nvSpPr>
                <p:cNvPr id="40" name="弧形 4"/>
                <p:cNvSpPr/>
                <p:nvPr/>
              </p:nvSpPr>
              <p:spPr>
                <a:xfrm rot="16200000">
                  <a:off x="2120392" y="3555806"/>
                  <a:ext cx="2806304" cy="2781889"/>
                </a:xfrm>
                <a:prstGeom prst="arc">
                  <a:avLst>
                    <a:gd name="adj1" fmla="val 17748207"/>
                    <a:gd name="adj2" fmla="val 3685806"/>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1" name="弧形 5"/>
                <p:cNvSpPr/>
                <p:nvPr/>
              </p:nvSpPr>
              <p:spPr>
                <a:xfrm rot="16200000">
                  <a:off x="1586700" y="2771768"/>
                  <a:ext cx="3852848" cy="4089452"/>
                </a:xfrm>
                <a:prstGeom prst="arc">
                  <a:avLst>
                    <a:gd name="adj1" fmla="val 17751589"/>
                    <a:gd name="adj2" fmla="val 3693719"/>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2" name="弧形 6"/>
                <p:cNvSpPr/>
                <p:nvPr/>
              </p:nvSpPr>
              <p:spPr>
                <a:xfrm rot="16200000">
                  <a:off x="1219757" y="1961527"/>
                  <a:ext cx="4586732" cy="5257872"/>
                </a:xfrm>
                <a:prstGeom prst="arc">
                  <a:avLst>
                    <a:gd name="adj1" fmla="val 17874640"/>
                    <a:gd name="adj2" fmla="val 3730843"/>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35" name="组合 26"/>
              <p:cNvGrpSpPr/>
              <p:nvPr/>
            </p:nvGrpSpPr>
            <p:grpSpPr>
              <a:xfrm>
                <a:off x="3257532" y="1957324"/>
                <a:ext cx="2479526" cy="2354925"/>
                <a:chOff x="3257532" y="1446142"/>
                <a:chExt cx="2479526" cy="2354925"/>
              </a:xfrm>
            </p:grpSpPr>
            <p:sp>
              <p:nvSpPr>
                <p:cNvPr id="37" name="椭圆 36"/>
                <p:cNvSpPr/>
                <p:nvPr/>
              </p:nvSpPr>
              <p:spPr>
                <a:xfrm>
                  <a:off x="3257532" y="3319461"/>
                  <a:ext cx="584208" cy="481606"/>
                </a:xfrm>
                <a:prstGeom prst="ellipse">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4903401" y="1446142"/>
                  <a:ext cx="833657" cy="1139404"/>
                </a:xfrm>
                <a:prstGeom prst="rect">
                  <a:avLst/>
                </a:prstGeom>
                <a:noFill/>
                <a:ln>
                  <a:noFill/>
                </a:ln>
              </p:spPr>
              <p:txBody>
                <a:bodyPr wrap="none" lIns="91440" tIns="45720" rIns="91440" bIns="45720">
                  <a:spAutoFit/>
                </a:bodyPr>
                <a:lstStyle/>
                <a:p>
                  <a:pPr algn="ctr"/>
                  <a:r>
                    <a:rPr lang="en-US" altLang="zh-CN"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a:t>
                  </a:r>
                  <a:endParaRPr lang="zh-CN" alt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36" name="矩形 35"/>
              <p:cNvSpPr/>
              <p:nvPr/>
            </p:nvSpPr>
            <p:spPr>
              <a:xfrm>
                <a:off x="1552052" y="1802999"/>
                <a:ext cx="833659" cy="1139403"/>
              </a:xfrm>
              <a:prstGeom prst="rect">
                <a:avLst/>
              </a:prstGeom>
              <a:noFill/>
              <a:ln>
                <a:noFill/>
              </a:ln>
            </p:spPr>
            <p:txBody>
              <a:bodyPr wrap="none" lIns="91440" tIns="45720" rIns="91440" bIns="45720">
                <a:spAutoFit/>
              </a:bodyPr>
              <a:lstStyle/>
              <a:p>
                <a:pPr algn="ctr"/>
                <a:r>
                  <a:rPr lang="en-US" altLang="zh-CN"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a:t>
                </a:r>
                <a:endParaRPr lang="zh-CN" alt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grpSp>
      <p:sp>
        <p:nvSpPr>
          <p:cNvPr id="43" name="下箭头 42"/>
          <p:cNvSpPr/>
          <p:nvPr/>
        </p:nvSpPr>
        <p:spPr>
          <a:xfrm rot="5400000">
            <a:off x="4051237" y="4461344"/>
            <a:ext cx="431971" cy="1015569"/>
          </a:xfrm>
          <a:prstGeom prst="downArrow">
            <a:avLst>
              <a:gd name="adj1" fmla="val 36957"/>
              <a:gd name="adj2" fmla="val 53261"/>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350739" y="5132234"/>
            <a:ext cx="1592744" cy="646331"/>
          </a:xfrm>
          <a:prstGeom prst="rect">
            <a:avLst/>
          </a:prstGeom>
        </p:spPr>
        <p:txBody>
          <a:bodyPr wrap="none">
            <a:spAutoFit/>
          </a:bodyPr>
          <a:lstStyle/>
          <a:p>
            <a:r>
              <a:rPr lang="zh-CN" altLang="en-US" b="1" spc="30" dirty="0">
                <a:solidFill>
                  <a:srgbClr val="323232"/>
                </a:solidFill>
                <a:latin typeface="Verdana"/>
                <a:ea typeface="微软雅黑" panose="020B0503020204020204" pitchFamily="34" charset="-122"/>
                <a:cs typeface="Tahoma" pitchFamily="34" charset="0"/>
              </a:rPr>
              <a:t>非</a:t>
            </a:r>
            <a:r>
              <a:rPr lang="zh-CN" altLang="en-US" b="1" spc="30" dirty="0" smtClean="0">
                <a:solidFill>
                  <a:srgbClr val="323232"/>
                </a:solidFill>
                <a:latin typeface="Verdana"/>
                <a:ea typeface="微软雅黑" panose="020B0503020204020204" pitchFamily="34" charset="-122"/>
                <a:cs typeface="Tahoma" pitchFamily="34" charset="0"/>
              </a:rPr>
              <a:t>平衡稳态</a:t>
            </a:r>
            <a:endParaRPr lang="en-US" altLang="zh-CN" b="1" spc="30" dirty="0" smtClean="0">
              <a:solidFill>
                <a:srgbClr val="323232"/>
              </a:solidFill>
              <a:latin typeface="Verdana"/>
              <a:ea typeface="微软雅黑" panose="020B0503020204020204" pitchFamily="34" charset="-122"/>
              <a:cs typeface="Tahoma" pitchFamily="34" charset="0"/>
            </a:endParaRPr>
          </a:p>
          <a:p>
            <a:r>
              <a:rPr lang="zh-CN" altLang="en-US" b="1" spc="30" dirty="0" smtClean="0">
                <a:solidFill>
                  <a:srgbClr val="323232"/>
                </a:solidFill>
                <a:latin typeface="Verdana"/>
                <a:ea typeface="微软雅黑" panose="020B0503020204020204" pitchFamily="34" charset="-122"/>
                <a:cs typeface="Tahoma" pitchFamily="34" charset="0"/>
              </a:rPr>
              <a:t>分数电荷聚集</a:t>
            </a:r>
            <a:endParaRPr lang="zh-CN" altLang="en-US" dirty="0"/>
          </a:p>
        </p:txBody>
      </p:sp>
      <p:sp>
        <p:nvSpPr>
          <p:cNvPr id="44" name="矩形 43"/>
          <p:cNvSpPr/>
          <p:nvPr/>
        </p:nvSpPr>
        <p:spPr>
          <a:xfrm>
            <a:off x="894721" y="5946456"/>
            <a:ext cx="2054409" cy="461665"/>
          </a:xfrm>
          <a:prstGeom prst="rect">
            <a:avLst/>
          </a:prstGeom>
        </p:spPr>
        <p:txBody>
          <a:bodyPr wrap="none">
            <a:spAutoFit/>
          </a:bodyPr>
          <a:lstStyle/>
          <a:p>
            <a:r>
              <a:rPr lang="zh-CN" altLang="en-US" sz="2400" b="1" spc="30" dirty="0">
                <a:solidFill>
                  <a:srgbClr val="323232"/>
                </a:solidFill>
                <a:latin typeface="Verdana"/>
                <a:ea typeface="微软雅黑" panose="020B0503020204020204" pitchFamily="34" charset="-122"/>
                <a:cs typeface="Tahoma" pitchFamily="34" charset="0"/>
              </a:rPr>
              <a:t>离子末态近似</a:t>
            </a:r>
          </a:p>
        </p:txBody>
      </p:sp>
    </p:spTree>
    <p:extLst>
      <p:ext uri="{BB962C8B-B14F-4D97-AF65-F5344CB8AC3E}">
        <p14:creationId xmlns:p14="http://schemas.microsoft.com/office/powerpoint/2010/main" val="285620788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10"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35" presetClass="emph" presetSubtype="0" repeatCount="indefinite" fill="hold" nodeType="clickEffect">
                                  <p:stCondLst>
                                    <p:cond delay="0"/>
                                  </p:stCondLst>
                                  <p:endCondLst>
                                    <p:cond evt="onNext" delay="0">
                                      <p:tgtEl>
                                        <p:sldTgt/>
                                      </p:tgtEl>
                                    </p:cond>
                                  </p:endCondLst>
                                  <p:childTnLst>
                                    <p:anim calcmode="discrete" valueType="str">
                                      <p:cBhvr>
                                        <p:cTn id="42" dur="2000" fill="hold"/>
                                        <p:tgtEl>
                                          <p:spTgt spid="30"/>
                                        </p:tgtEl>
                                        <p:attrNameLst>
                                          <p:attrName>style.visibility</p:attrName>
                                        </p:attrNameLst>
                                      </p:cBhvr>
                                      <p:tavLst>
                                        <p:tav tm="0">
                                          <p:val>
                                            <p:strVal val="hidden"/>
                                          </p:val>
                                        </p:tav>
                                        <p:tav tm="50000">
                                          <p:val>
                                            <p:strVal val="visible"/>
                                          </p:val>
                                        </p:tav>
                                      </p:tavLst>
                                    </p:anim>
                                  </p:childTnLst>
                                </p:cTn>
                              </p:par>
                              <p:par>
                                <p:cTn id="43" presetID="35" presetClass="emph" presetSubtype="0" repeatCount="indefinite" fill="hold" nodeType="withEffect">
                                  <p:stCondLst>
                                    <p:cond delay="0"/>
                                  </p:stCondLst>
                                  <p:endCondLst>
                                    <p:cond evt="onNext" delay="0">
                                      <p:tgtEl>
                                        <p:sldTgt/>
                                      </p:tgtEl>
                                    </p:cond>
                                  </p:endCondLst>
                                  <p:childTnLst>
                                    <p:anim calcmode="discrete" valueType="str">
                                      <p:cBhvr>
                                        <p:cTn id="44" dur="2000" fill="hold"/>
                                        <p:tgtEl>
                                          <p:spTgt spid="27"/>
                                        </p:tgtEl>
                                        <p:attrNameLst>
                                          <p:attrName>style.visibility</p:attrName>
                                        </p:attrNameLst>
                                      </p:cBhvr>
                                      <p:tavLst>
                                        <p:tav tm="0">
                                          <p:val>
                                            <p:strVal val="hidden"/>
                                          </p:val>
                                        </p:tav>
                                        <p:tav tm="50000">
                                          <p:val>
                                            <p:strVal val="visible"/>
                                          </p:val>
                                        </p:tav>
                                      </p:tavLst>
                                    </p:anim>
                                  </p:childTnLst>
                                </p:cTn>
                              </p:par>
                              <p:par>
                                <p:cTn id="45" presetID="35" presetClass="emph" presetSubtype="0" repeatCount="indefinite" fill="hold" nodeType="withEffect">
                                  <p:stCondLst>
                                    <p:cond delay="0"/>
                                  </p:stCondLst>
                                  <p:endCondLst>
                                    <p:cond evt="onNext" delay="0">
                                      <p:tgtEl>
                                        <p:sldTgt/>
                                      </p:tgtEl>
                                    </p:cond>
                                  </p:endCondLst>
                                  <p:childTnLst>
                                    <p:anim calcmode="discrete" valueType="str">
                                      <p:cBhvr>
                                        <p:cTn id="46" dur="2000" fill="hold"/>
                                        <p:tgtEl>
                                          <p:spTgt spid="28"/>
                                        </p:tgtEl>
                                        <p:attrNameLst>
                                          <p:attrName>style.visibility</p:attrName>
                                        </p:attrNameLst>
                                      </p:cBhvr>
                                      <p:tavLst>
                                        <p:tav tm="0">
                                          <p:val>
                                            <p:strVal val="hidden"/>
                                          </p:val>
                                        </p:tav>
                                        <p:tav tm="50000">
                                          <p:val>
                                            <p:strVal val="visible"/>
                                          </p:val>
                                        </p:tav>
                                      </p:tavLst>
                                    </p:anim>
                                  </p:childTnLst>
                                </p:cTn>
                              </p:par>
                              <p:par>
                                <p:cTn id="47" presetID="35" presetClass="emph" presetSubtype="0" repeatCount="indefinite" fill="hold" nodeType="withEffect">
                                  <p:stCondLst>
                                    <p:cond delay="0"/>
                                  </p:stCondLst>
                                  <p:endCondLst>
                                    <p:cond evt="onNext" delay="0">
                                      <p:tgtEl>
                                        <p:sldTgt/>
                                      </p:tgtEl>
                                    </p:cond>
                                  </p:endCondLst>
                                  <p:childTnLst>
                                    <p:anim calcmode="discrete" valueType="str">
                                      <p:cBhvr>
                                        <p:cTn id="48" dur="2000" fill="hold"/>
                                        <p:tgtEl>
                                          <p:spTgt spid="29"/>
                                        </p:tgtEl>
                                        <p:attrNameLst>
                                          <p:attrName>style.visibility</p:attrName>
                                        </p:attrNameLst>
                                      </p:cBhvr>
                                      <p:tavLst>
                                        <p:tav tm="0">
                                          <p:val>
                                            <p:strVal val="hidden"/>
                                          </p:val>
                                        </p:tav>
                                        <p:tav tm="50000">
                                          <p:val>
                                            <p:strVal val="visible"/>
                                          </p:val>
                                        </p:tav>
                                      </p:tavLst>
                                    </p:anim>
                                  </p:childTnLst>
                                </p:cTn>
                              </p:par>
                              <p:par>
                                <p:cTn id="49" presetID="35" presetClass="emph" presetSubtype="0" repeatCount="indefinite" fill="hold" grpId="1" nodeType="withEffect">
                                  <p:stCondLst>
                                    <p:cond delay="0"/>
                                  </p:stCondLst>
                                  <p:endCondLst>
                                    <p:cond evt="onNext" delay="0">
                                      <p:tgtEl>
                                        <p:sldTgt/>
                                      </p:tgtEl>
                                    </p:cond>
                                  </p:endCondLst>
                                  <p:childTnLst>
                                    <p:anim calcmode="discrete" valueType="str">
                                      <p:cBhvr>
                                        <p:cTn id="50" dur="2000" fill="hold"/>
                                        <p:tgtEl>
                                          <p:spTgt spid="24"/>
                                        </p:tgtEl>
                                        <p:attrNameLst>
                                          <p:attrName>style.visibility</p:attrName>
                                        </p:attrNameLst>
                                      </p:cBhvr>
                                      <p:tavLst>
                                        <p:tav tm="0">
                                          <p:val>
                                            <p:strVal val="hidden"/>
                                          </p:val>
                                        </p:tav>
                                        <p:tav tm="50000">
                                          <p:val>
                                            <p:strVal val="visible"/>
                                          </p:val>
                                        </p:tav>
                                      </p:tavLst>
                                    </p:anim>
                                  </p:childTnLst>
                                </p:cTn>
                              </p:par>
                            </p:childTnLst>
                          </p:cTn>
                        </p:par>
                      </p:childTnLst>
                    </p:cTn>
                  </p:par>
                  <p:par>
                    <p:cTn id="51" fill="hold">
                      <p:stCondLst>
                        <p:cond delay="indefinite"/>
                      </p:stCondLst>
                      <p:childTnLst>
                        <p:par>
                          <p:cTn id="52" fill="hold">
                            <p:stCondLst>
                              <p:cond delay="0"/>
                            </p:stCondLst>
                            <p:childTnLst>
                              <p:par>
                                <p:cTn id="53" presetID="12" presetClass="entr" presetSubtype="2"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p:tgtEl>
                                          <p:spTgt spid="43"/>
                                        </p:tgtEl>
                                        <p:attrNameLst>
                                          <p:attrName>ppt_x</p:attrName>
                                        </p:attrNameLst>
                                      </p:cBhvr>
                                      <p:tavLst>
                                        <p:tav tm="0">
                                          <p:val>
                                            <p:strVal val="#ppt_x+#ppt_w*1.125000"/>
                                          </p:val>
                                        </p:tav>
                                        <p:tav tm="100000">
                                          <p:val>
                                            <p:strVal val="#ppt_x"/>
                                          </p:val>
                                        </p:tav>
                                      </p:tavLst>
                                    </p:anim>
                                    <p:animEffect transition="in" filter="wipe(left)">
                                      <p:cBhvr>
                                        <p:cTn id="56" dur="500"/>
                                        <p:tgtEl>
                                          <p:spTgt spid="43"/>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43" grpId="0" animBg="1"/>
      <p:bldP spid="13" grpId="0"/>
      <p:bldP spid="4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1" name="Group 1"/>
          <p:cNvGraphicFramePr>
            <a:graphicFrameLocks noGrp="1"/>
          </p:cNvGraphicFramePr>
          <p:nvPr>
            <p:extLst/>
          </p:nvPr>
        </p:nvGraphicFramePr>
        <p:xfrm>
          <a:off x="543595" y="4437113"/>
          <a:ext cx="8045648" cy="2022399"/>
        </p:xfrm>
        <a:graphic>
          <a:graphicData uri="http://schemas.openxmlformats.org/drawingml/2006/table">
            <a:tbl>
              <a:tblPr/>
              <a:tblGrid>
                <a:gridCol w="3045023"/>
                <a:gridCol w="2498080"/>
                <a:gridCol w="2502545"/>
              </a:tblGrid>
              <a:tr h="562227">
                <a:tc>
                  <a:txBody>
                    <a:bodyPr/>
                    <a:lstStyle/>
                    <a:p>
                      <a:pPr marL="55563" marR="0" lvl="0" indent="0" algn="ctr" defTabSz="914400" rtl="0" eaLnBrk="1" fontAlgn="base" latinLnBrk="0" hangingPunct="1">
                        <a:lnSpc>
                          <a:spcPct val="80000"/>
                        </a:lnSpc>
                        <a:spcBef>
                          <a:spcPct val="0"/>
                        </a:spcBef>
                        <a:spcAft>
                          <a:spcPct val="0"/>
                        </a:spcAft>
                        <a:buClr>
                          <a:srgbClr val="292C1F"/>
                        </a:buClr>
                        <a:buSzPct val="125000"/>
                        <a:buFont typeface="Optima" charset="0"/>
                        <a:buNone/>
                        <a:tabLst/>
                      </a:pPr>
                      <a:endParaRPr kumimoji="0" lang="en-US" altLang="zh-CN" sz="1700" b="0" i="0" u="none" strike="noStrike" cap="none" normalizeH="0" baseline="0" dirty="0" smtClean="0">
                        <a:ln>
                          <a:noFill/>
                        </a:ln>
                        <a:solidFill>
                          <a:srgbClr val="000000"/>
                        </a:solidFill>
                        <a:effectLst/>
                        <a:latin typeface="Comic Sans MS" pitchFamily="66" charset="0"/>
                        <a:ea typeface="宋体" pitchFamily="2" charset="-122"/>
                        <a:sym typeface="Comic Sans MS" pitchFamily="66" charset="0"/>
                      </a:endParaRPr>
                    </a:p>
                  </a:txBody>
                  <a:tcPr marL="35719" marR="35719" marT="35719" marB="35719" anchor="ctr" anchorCtr="1"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55563" marR="0" lvl="0" indent="0" algn="ctr" defTabSz="914400" rtl="0" eaLnBrk="1" fontAlgn="base" latinLnBrk="0" hangingPunct="1">
                        <a:lnSpc>
                          <a:spcPct val="80000"/>
                        </a:lnSpc>
                        <a:spcBef>
                          <a:spcPct val="0"/>
                        </a:spcBef>
                        <a:spcAft>
                          <a:spcPct val="0"/>
                        </a:spcAft>
                        <a:buClr>
                          <a:srgbClr val="292C1F"/>
                        </a:buClr>
                        <a:buSzPct val="125000"/>
                        <a:buFont typeface="Optima" charset="0"/>
                        <a:buNone/>
                        <a:tabLst/>
                      </a:pPr>
                      <a:r>
                        <a:rPr kumimoji="0" lang="en-US" altLang="zh-CN" sz="1700" b="0" i="0" u="none" strike="noStrike" cap="none" normalizeH="0" baseline="0" dirty="0" smtClean="0">
                          <a:ln>
                            <a:noFill/>
                          </a:ln>
                          <a:solidFill>
                            <a:srgbClr val="000000"/>
                          </a:solidFill>
                          <a:effectLst/>
                          <a:latin typeface="Comic Sans MS" pitchFamily="66" charset="0"/>
                          <a:ea typeface="宋体" pitchFamily="2" charset="-122"/>
                          <a:sym typeface="Comic Sans MS" pitchFamily="66" charset="0"/>
                        </a:rPr>
                        <a:t>Electronic Structure Relaxed?</a:t>
                      </a:r>
                    </a:p>
                  </a:txBody>
                  <a:tcPr marL="35719" marR="35719" marT="35719" marB="35719"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55563" marR="0" lvl="0" indent="0" algn="ctr" defTabSz="914400" rtl="0" eaLnBrk="1" fontAlgn="base" latinLnBrk="0" hangingPunct="1">
                        <a:lnSpc>
                          <a:spcPct val="80000"/>
                        </a:lnSpc>
                        <a:spcBef>
                          <a:spcPct val="0"/>
                        </a:spcBef>
                        <a:spcAft>
                          <a:spcPct val="0"/>
                        </a:spcAft>
                        <a:buClr>
                          <a:srgbClr val="292C1F"/>
                        </a:buClr>
                        <a:buSzPct val="125000"/>
                        <a:buFont typeface="Optima" charset="0"/>
                        <a:buNone/>
                        <a:tabLst/>
                      </a:pPr>
                      <a:r>
                        <a:rPr kumimoji="0" lang="en-US" altLang="zh-CN" sz="1700" b="0" i="0" u="none" strike="noStrike" cap="none" normalizeH="0" baseline="0" smtClean="0">
                          <a:ln>
                            <a:noFill/>
                          </a:ln>
                          <a:solidFill>
                            <a:srgbClr val="000000"/>
                          </a:solidFill>
                          <a:effectLst/>
                          <a:latin typeface="Comic Sans MS" pitchFamily="66" charset="0"/>
                          <a:ea typeface="宋体" pitchFamily="2" charset="-122"/>
                          <a:sym typeface="Comic Sans MS" pitchFamily="66" charset="0"/>
                        </a:rPr>
                        <a:t>Ionic Structure Relaxed?</a:t>
                      </a:r>
                    </a:p>
                  </a:txBody>
                  <a:tcPr marL="35719" marR="35719" marT="35719" marB="35719" anchor="ctr" anchorCtr="1"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58182">
                <a:tc>
                  <a:txBody>
                    <a:bodyPr/>
                    <a:lstStyle/>
                    <a:p>
                      <a:pPr marL="55563" marR="0" lvl="0" indent="0" algn="ctr" defTabSz="914400" rtl="0" eaLnBrk="1" fontAlgn="base" latinLnBrk="0" hangingPunct="1">
                        <a:lnSpc>
                          <a:spcPct val="80000"/>
                        </a:lnSpc>
                        <a:spcBef>
                          <a:spcPct val="0"/>
                        </a:spcBef>
                        <a:spcAft>
                          <a:spcPct val="0"/>
                        </a:spcAft>
                        <a:buClr>
                          <a:srgbClr val="292C1F"/>
                        </a:buClr>
                        <a:buSzPct val="125000"/>
                        <a:buFont typeface="Optima" charset="0"/>
                        <a:buNone/>
                        <a:tabLst/>
                      </a:pPr>
                      <a:r>
                        <a:rPr kumimoji="0" lang="en-US" altLang="zh-CN" sz="1700" b="0" i="0" u="none" strike="noStrike" cap="none" normalizeH="0" baseline="0" smtClean="0">
                          <a:ln>
                            <a:noFill/>
                          </a:ln>
                          <a:solidFill>
                            <a:srgbClr val="3333CC"/>
                          </a:solidFill>
                          <a:effectLst/>
                          <a:latin typeface="Comic Sans MS" pitchFamily="66" charset="0"/>
                          <a:ea typeface="宋体" pitchFamily="2" charset="-122"/>
                          <a:sym typeface="Comic Sans MS" pitchFamily="66" charset="0"/>
                        </a:rPr>
                        <a:t>Electronic Initial State (EIS)</a:t>
                      </a:r>
                    </a:p>
                  </a:txBody>
                  <a:tcPr marL="35719" marR="35719" marT="35719" marB="35719" anchor="ctr" anchorCtr="1"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55563" marR="0" lvl="0" indent="0" algn="ctr" defTabSz="914400" rtl="0" eaLnBrk="1" fontAlgn="base" latinLnBrk="0" hangingPunct="1">
                        <a:lnSpc>
                          <a:spcPct val="80000"/>
                        </a:lnSpc>
                        <a:spcBef>
                          <a:spcPct val="0"/>
                        </a:spcBef>
                        <a:spcAft>
                          <a:spcPct val="0"/>
                        </a:spcAft>
                        <a:buClr>
                          <a:srgbClr val="292C1F"/>
                        </a:buClr>
                        <a:buSzPct val="125000"/>
                        <a:buFont typeface="Optima" charset="0"/>
                        <a:buNone/>
                        <a:tabLst/>
                      </a:pPr>
                      <a:r>
                        <a:rPr kumimoji="0" lang="en-US" altLang="zh-CN" sz="1700" b="0" i="0" u="none" strike="noStrike" cap="none" normalizeH="0" baseline="0" smtClean="0">
                          <a:ln>
                            <a:noFill/>
                          </a:ln>
                          <a:solidFill>
                            <a:srgbClr val="3333CC"/>
                          </a:solidFill>
                          <a:effectLst/>
                          <a:latin typeface="Comic Sans MS" pitchFamily="66" charset="0"/>
                          <a:ea typeface="宋体" pitchFamily="2" charset="-122"/>
                          <a:sym typeface="Comic Sans MS" pitchFamily="66" charset="0"/>
                        </a:rPr>
                        <a:t>NO</a:t>
                      </a:r>
                    </a:p>
                  </a:txBody>
                  <a:tcPr marL="35719" marR="35719" marT="35719" marB="35719"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55563" marR="0" lvl="0" indent="0" algn="ctr" defTabSz="914400" rtl="0" eaLnBrk="1" fontAlgn="base" latinLnBrk="0" hangingPunct="1">
                        <a:lnSpc>
                          <a:spcPct val="80000"/>
                        </a:lnSpc>
                        <a:spcBef>
                          <a:spcPct val="0"/>
                        </a:spcBef>
                        <a:spcAft>
                          <a:spcPct val="0"/>
                        </a:spcAft>
                        <a:buClr>
                          <a:srgbClr val="292C1F"/>
                        </a:buClr>
                        <a:buSzPct val="125000"/>
                        <a:buFont typeface="Optima" charset="0"/>
                        <a:buNone/>
                        <a:tabLst/>
                      </a:pPr>
                      <a:r>
                        <a:rPr kumimoji="0" lang="en-US" altLang="zh-CN" sz="1700" b="0" i="0" u="none" strike="noStrike" cap="none" normalizeH="0" baseline="0" smtClean="0">
                          <a:ln>
                            <a:noFill/>
                          </a:ln>
                          <a:solidFill>
                            <a:srgbClr val="3333CC"/>
                          </a:solidFill>
                          <a:effectLst/>
                          <a:latin typeface="Comic Sans MS" pitchFamily="66" charset="0"/>
                          <a:ea typeface="宋体" pitchFamily="2" charset="-122"/>
                          <a:sym typeface="Comic Sans MS" pitchFamily="66" charset="0"/>
                        </a:rPr>
                        <a:t>NO</a:t>
                      </a:r>
                    </a:p>
                  </a:txBody>
                  <a:tcPr marL="35719" marR="35719" marT="35719" marB="35719" anchor="ctr" anchorCtr="1"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58182">
                <a:tc>
                  <a:txBody>
                    <a:bodyPr/>
                    <a:lstStyle/>
                    <a:p>
                      <a:pPr marL="55563" marR="0" lvl="0" indent="0" algn="ctr" defTabSz="914400" rtl="0" eaLnBrk="1" fontAlgn="base" latinLnBrk="0" hangingPunct="1">
                        <a:lnSpc>
                          <a:spcPct val="80000"/>
                        </a:lnSpc>
                        <a:spcBef>
                          <a:spcPct val="0"/>
                        </a:spcBef>
                        <a:spcAft>
                          <a:spcPct val="0"/>
                        </a:spcAft>
                        <a:buClr>
                          <a:srgbClr val="292C1F"/>
                        </a:buClr>
                        <a:buSzPct val="125000"/>
                        <a:buFont typeface="Optima" charset="0"/>
                        <a:buNone/>
                        <a:tabLst/>
                      </a:pPr>
                      <a:r>
                        <a:rPr kumimoji="0" lang="en-US" altLang="zh-CN" sz="1700" b="0" i="0" u="none" strike="noStrike" cap="none" normalizeH="0" baseline="0" smtClean="0">
                          <a:ln>
                            <a:noFill/>
                          </a:ln>
                          <a:solidFill>
                            <a:srgbClr val="FF3300"/>
                          </a:solidFill>
                          <a:effectLst/>
                          <a:latin typeface="Comic Sans MS" pitchFamily="66" charset="0"/>
                          <a:ea typeface="宋体" pitchFamily="2" charset="-122"/>
                          <a:sym typeface="Comic Sans MS" pitchFamily="66" charset="0"/>
                        </a:rPr>
                        <a:t>Electronic Final State (EFS)</a:t>
                      </a:r>
                    </a:p>
                    <a:p>
                      <a:pPr marL="55563" marR="0" lvl="0" indent="0" algn="ctr" defTabSz="914400" rtl="0" eaLnBrk="1" fontAlgn="base" latinLnBrk="0" hangingPunct="1">
                        <a:lnSpc>
                          <a:spcPct val="80000"/>
                        </a:lnSpc>
                        <a:spcBef>
                          <a:spcPct val="0"/>
                        </a:spcBef>
                        <a:spcAft>
                          <a:spcPct val="0"/>
                        </a:spcAft>
                        <a:buClr>
                          <a:srgbClr val="292C1F"/>
                        </a:buClr>
                        <a:buSzPct val="125000"/>
                        <a:buFont typeface="Optima" charset="0"/>
                        <a:buNone/>
                        <a:tabLst/>
                      </a:pPr>
                      <a:r>
                        <a:rPr kumimoji="0" lang="en-US" altLang="zh-CN" sz="1700" b="0" i="0" u="none" strike="noStrike" cap="none" normalizeH="0" baseline="0" smtClean="0">
                          <a:ln>
                            <a:noFill/>
                          </a:ln>
                          <a:solidFill>
                            <a:srgbClr val="FF3300"/>
                          </a:solidFill>
                          <a:effectLst/>
                          <a:latin typeface="Comic Sans MS" pitchFamily="66" charset="0"/>
                          <a:ea typeface="宋体" pitchFamily="2" charset="-122"/>
                          <a:sym typeface="Comic Sans MS" pitchFamily="66" charset="0"/>
                        </a:rPr>
                        <a:t>(Ionic Initial State) (IIS)</a:t>
                      </a:r>
                    </a:p>
                  </a:txBody>
                  <a:tcPr marL="35719" marR="35719" marT="35719" marB="35719" anchor="ctr" anchorCtr="1"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55563" marR="0" lvl="0" indent="0" algn="ctr" defTabSz="914400" rtl="0" eaLnBrk="1" fontAlgn="base" latinLnBrk="0" hangingPunct="1">
                        <a:lnSpc>
                          <a:spcPct val="80000"/>
                        </a:lnSpc>
                        <a:spcBef>
                          <a:spcPct val="0"/>
                        </a:spcBef>
                        <a:spcAft>
                          <a:spcPct val="0"/>
                        </a:spcAft>
                        <a:buClr>
                          <a:srgbClr val="292C1F"/>
                        </a:buClr>
                        <a:buSzPct val="125000"/>
                        <a:buFont typeface="Optima" charset="0"/>
                        <a:buNone/>
                        <a:tabLst/>
                      </a:pPr>
                      <a:r>
                        <a:rPr kumimoji="0" lang="en-US" altLang="zh-CN" sz="1700" b="0" i="0" u="none" strike="noStrike" cap="none" normalizeH="0" baseline="0" smtClean="0">
                          <a:ln>
                            <a:noFill/>
                          </a:ln>
                          <a:solidFill>
                            <a:srgbClr val="FF3300"/>
                          </a:solidFill>
                          <a:effectLst/>
                          <a:latin typeface="Comic Sans MS" pitchFamily="66" charset="0"/>
                          <a:ea typeface="宋体" pitchFamily="2" charset="-122"/>
                          <a:sym typeface="Comic Sans MS" pitchFamily="66" charset="0"/>
                        </a:rPr>
                        <a:t>YES</a:t>
                      </a:r>
                    </a:p>
                  </a:txBody>
                  <a:tcPr marL="35719" marR="35719" marT="35719" marB="35719"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55563" marR="0" lvl="0" indent="0" algn="ctr" defTabSz="914400" rtl="0" eaLnBrk="1" fontAlgn="base" latinLnBrk="0" hangingPunct="1">
                        <a:lnSpc>
                          <a:spcPct val="80000"/>
                        </a:lnSpc>
                        <a:spcBef>
                          <a:spcPct val="0"/>
                        </a:spcBef>
                        <a:spcAft>
                          <a:spcPct val="0"/>
                        </a:spcAft>
                        <a:buClr>
                          <a:srgbClr val="292C1F"/>
                        </a:buClr>
                        <a:buSzPct val="125000"/>
                        <a:buFont typeface="Optima" charset="0"/>
                        <a:buNone/>
                        <a:tabLst/>
                      </a:pPr>
                      <a:r>
                        <a:rPr kumimoji="0" lang="en-US" altLang="zh-CN" sz="1700" b="0" i="0" u="none" strike="noStrike" cap="none" normalizeH="0" baseline="0" smtClean="0">
                          <a:ln>
                            <a:noFill/>
                          </a:ln>
                          <a:solidFill>
                            <a:srgbClr val="FF3300"/>
                          </a:solidFill>
                          <a:effectLst/>
                          <a:latin typeface="Comic Sans MS" pitchFamily="66" charset="0"/>
                          <a:ea typeface="宋体" pitchFamily="2" charset="-122"/>
                          <a:sym typeface="Comic Sans MS" pitchFamily="66" charset="0"/>
                        </a:rPr>
                        <a:t>NO</a:t>
                      </a:r>
                    </a:p>
                  </a:txBody>
                  <a:tcPr marL="35719" marR="35719" marT="35719" marB="35719" anchor="ctr" anchorCtr="1"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3808">
                <a:tc>
                  <a:txBody>
                    <a:bodyPr/>
                    <a:lstStyle/>
                    <a:p>
                      <a:pPr marL="55563" marR="0" lvl="0" indent="0" algn="ctr" defTabSz="914400" rtl="0" eaLnBrk="1" fontAlgn="base" latinLnBrk="0" hangingPunct="1">
                        <a:lnSpc>
                          <a:spcPct val="80000"/>
                        </a:lnSpc>
                        <a:spcBef>
                          <a:spcPct val="0"/>
                        </a:spcBef>
                        <a:spcAft>
                          <a:spcPct val="0"/>
                        </a:spcAft>
                        <a:buClr>
                          <a:srgbClr val="292C1F"/>
                        </a:buClr>
                        <a:buSzPct val="125000"/>
                        <a:buFont typeface="Optima" charset="0"/>
                        <a:buNone/>
                        <a:tabLst/>
                      </a:pPr>
                      <a:r>
                        <a:rPr kumimoji="0" lang="en-US" altLang="zh-CN" sz="1700" b="0" i="0" u="none" strike="noStrike" cap="none" normalizeH="0" baseline="0" smtClean="0">
                          <a:ln>
                            <a:noFill/>
                          </a:ln>
                          <a:solidFill>
                            <a:srgbClr val="00FF00"/>
                          </a:solidFill>
                          <a:effectLst/>
                          <a:latin typeface="Comic Sans MS" pitchFamily="66" charset="0"/>
                          <a:ea typeface="宋体" pitchFamily="2" charset="-122"/>
                          <a:sym typeface="Comic Sans MS" pitchFamily="66" charset="0"/>
                        </a:rPr>
                        <a:t>Ionic Final State (IFS)</a:t>
                      </a:r>
                    </a:p>
                  </a:txBody>
                  <a:tcPr marL="35719" marR="35719" marT="35719" marB="35719" anchor="ctr" anchorCtr="1"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55563" marR="0" lvl="0" indent="0" algn="ctr" defTabSz="914400" rtl="0" eaLnBrk="1" fontAlgn="base" latinLnBrk="0" hangingPunct="1">
                        <a:lnSpc>
                          <a:spcPct val="80000"/>
                        </a:lnSpc>
                        <a:spcBef>
                          <a:spcPct val="0"/>
                        </a:spcBef>
                        <a:spcAft>
                          <a:spcPct val="0"/>
                        </a:spcAft>
                        <a:buClr>
                          <a:srgbClr val="292C1F"/>
                        </a:buClr>
                        <a:buSzPct val="125000"/>
                        <a:buFont typeface="Optima" charset="0"/>
                        <a:buNone/>
                        <a:tabLst/>
                      </a:pPr>
                      <a:r>
                        <a:rPr kumimoji="0" lang="en-US" altLang="zh-CN" sz="1700" b="0" i="0" u="none" strike="noStrike" cap="none" normalizeH="0" baseline="0" smtClean="0">
                          <a:ln>
                            <a:noFill/>
                          </a:ln>
                          <a:solidFill>
                            <a:srgbClr val="00FF00"/>
                          </a:solidFill>
                          <a:effectLst/>
                          <a:latin typeface="Comic Sans MS" pitchFamily="66" charset="0"/>
                          <a:ea typeface="宋体" pitchFamily="2" charset="-122"/>
                          <a:sym typeface="Comic Sans MS" pitchFamily="66" charset="0"/>
                        </a:rPr>
                        <a:t>YES</a:t>
                      </a:r>
                    </a:p>
                  </a:txBody>
                  <a:tcPr marL="35719" marR="35719" marT="35719" marB="35719"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55563" marR="0" lvl="0" indent="0" algn="ctr" defTabSz="914400" rtl="0" eaLnBrk="1" fontAlgn="base" latinLnBrk="0" hangingPunct="1">
                        <a:lnSpc>
                          <a:spcPct val="80000"/>
                        </a:lnSpc>
                        <a:spcBef>
                          <a:spcPct val="0"/>
                        </a:spcBef>
                        <a:spcAft>
                          <a:spcPct val="0"/>
                        </a:spcAft>
                        <a:buClr>
                          <a:srgbClr val="292C1F"/>
                        </a:buClr>
                        <a:buSzPct val="125000"/>
                        <a:buFont typeface="Optima" charset="0"/>
                        <a:buNone/>
                        <a:tabLst/>
                      </a:pPr>
                      <a:r>
                        <a:rPr kumimoji="0" lang="en-US" altLang="zh-CN" sz="1700" b="0" i="0" u="none" strike="noStrike" cap="none" normalizeH="0" baseline="0" dirty="0" smtClean="0">
                          <a:ln>
                            <a:noFill/>
                          </a:ln>
                          <a:solidFill>
                            <a:srgbClr val="00FF00"/>
                          </a:solidFill>
                          <a:effectLst/>
                          <a:latin typeface="Comic Sans MS" pitchFamily="66" charset="0"/>
                          <a:ea typeface="宋体" pitchFamily="2" charset="-122"/>
                          <a:sym typeface="Comic Sans MS" pitchFamily="66" charset="0"/>
                        </a:rPr>
                        <a:t>YES</a:t>
                      </a:r>
                    </a:p>
                  </a:txBody>
                  <a:tcPr marL="35719" marR="35719" marT="35719" marB="35719" anchor="ctr" anchorCtr="1"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pSp>
        <p:nvGrpSpPr>
          <p:cNvPr id="56365" name="Group 45"/>
          <p:cNvGrpSpPr>
            <a:grpSpLocks/>
          </p:cNvGrpSpPr>
          <p:nvPr/>
        </p:nvGrpSpPr>
        <p:grpSpPr bwMode="auto">
          <a:xfrm>
            <a:off x="627311" y="1011287"/>
            <a:ext cx="3262684" cy="1221125"/>
            <a:chOff x="0" y="0"/>
            <a:chExt cx="2923" cy="1093"/>
          </a:xfrm>
        </p:grpSpPr>
        <p:sp>
          <p:nvSpPr>
            <p:cNvPr id="56366" name="Line 46"/>
            <p:cNvSpPr>
              <a:spLocks noChangeShapeType="1"/>
            </p:cNvSpPr>
            <p:nvPr/>
          </p:nvSpPr>
          <p:spPr bwMode="auto">
            <a:xfrm>
              <a:off x="1160" y="125"/>
              <a:ext cx="1162" cy="1"/>
            </a:xfrm>
            <a:prstGeom prst="line">
              <a:avLst/>
            </a:prstGeom>
            <a:noFill/>
            <a:ln w="25400">
              <a:solidFill>
                <a:srgbClr val="0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a:lstStyle/>
            <a:p>
              <a:endParaRPr lang="zh-CN" altLang="en-US"/>
            </a:p>
          </p:txBody>
        </p:sp>
        <p:sp>
          <p:nvSpPr>
            <p:cNvPr id="56367" name="Line 47"/>
            <p:cNvSpPr>
              <a:spLocks noChangeShapeType="1"/>
            </p:cNvSpPr>
            <p:nvPr/>
          </p:nvSpPr>
          <p:spPr bwMode="auto">
            <a:xfrm>
              <a:off x="1160" y="189"/>
              <a:ext cx="1162" cy="1"/>
            </a:xfrm>
            <a:prstGeom prst="line">
              <a:avLst/>
            </a:prstGeom>
            <a:noFill/>
            <a:ln w="25400">
              <a:solidFill>
                <a:srgbClr val="0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a:lstStyle/>
            <a:p>
              <a:endParaRPr lang="zh-CN" altLang="en-US"/>
            </a:p>
          </p:txBody>
        </p:sp>
        <p:sp>
          <p:nvSpPr>
            <p:cNvPr id="56368" name="Line 48"/>
            <p:cNvSpPr>
              <a:spLocks noChangeShapeType="1"/>
            </p:cNvSpPr>
            <p:nvPr/>
          </p:nvSpPr>
          <p:spPr bwMode="auto">
            <a:xfrm>
              <a:off x="1160" y="254"/>
              <a:ext cx="1162" cy="1"/>
            </a:xfrm>
            <a:prstGeom prst="line">
              <a:avLst/>
            </a:prstGeom>
            <a:noFill/>
            <a:ln w="25400">
              <a:solidFill>
                <a:srgbClr val="0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a:lstStyle/>
            <a:p>
              <a:endParaRPr lang="zh-CN" altLang="en-US"/>
            </a:p>
          </p:txBody>
        </p:sp>
        <p:sp>
          <p:nvSpPr>
            <p:cNvPr id="56369" name="Line 49"/>
            <p:cNvSpPr>
              <a:spLocks noChangeShapeType="1"/>
            </p:cNvSpPr>
            <p:nvPr/>
          </p:nvSpPr>
          <p:spPr bwMode="auto">
            <a:xfrm>
              <a:off x="1160" y="964"/>
              <a:ext cx="1162" cy="1"/>
            </a:xfrm>
            <a:prstGeom prst="line">
              <a:avLst/>
            </a:prstGeom>
            <a:noFill/>
            <a:ln w="25400">
              <a:solidFill>
                <a:srgbClr val="0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a:lstStyle/>
            <a:p>
              <a:endParaRPr lang="zh-CN" altLang="en-US"/>
            </a:p>
          </p:txBody>
        </p:sp>
        <p:sp>
          <p:nvSpPr>
            <p:cNvPr id="56370" name="Line 50"/>
            <p:cNvSpPr>
              <a:spLocks noChangeShapeType="1"/>
            </p:cNvSpPr>
            <p:nvPr/>
          </p:nvSpPr>
          <p:spPr bwMode="auto">
            <a:xfrm>
              <a:off x="1160" y="1028"/>
              <a:ext cx="1162" cy="1"/>
            </a:xfrm>
            <a:prstGeom prst="line">
              <a:avLst/>
            </a:prstGeom>
            <a:noFill/>
            <a:ln w="25400">
              <a:solidFill>
                <a:srgbClr val="0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a:lstStyle/>
            <a:p>
              <a:endParaRPr lang="zh-CN" altLang="en-US"/>
            </a:p>
          </p:txBody>
        </p:sp>
        <p:sp>
          <p:nvSpPr>
            <p:cNvPr id="56371" name="Line 51"/>
            <p:cNvSpPr>
              <a:spLocks noChangeShapeType="1"/>
            </p:cNvSpPr>
            <p:nvPr/>
          </p:nvSpPr>
          <p:spPr bwMode="auto">
            <a:xfrm>
              <a:off x="1160" y="1092"/>
              <a:ext cx="1162" cy="1"/>
            </a:xfrm>
            <a:prstGeom prst="line">
              <a:avLst/>
            </a:prstGeom>
            <a:noFill/>
            <a:ln w="25400">
              <a:solidFill>
                <a:srgbClr val="0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a:lstStyle/>
            <a:p>
              <a:endParaRPr lang="zh-CN" altLang="en-US"/>
            </a:p>
          </p:txBody>
        </p:sp>
        <p:sp>
          <p:nvSpPr>
            <p:cNvPr id="56372" name="Rectangle 52"/>
            <p:cNvSpPr>
              <a:spLocks/>
            </p:cNvSpPr>
            <p:nvPr/>
          </p:nvSpPr>
          <p:spPr bwMode="auto">
            <a:xfrm>
              <a:off x="129" y="839"/>
              <a:ext cx="511"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wrap="none" lIns="0" tIns="0" rIns="57795" bIns="0">
              <a:spAutoFit/>
            </a:bodyPr>
            <a:lstStyle/>
            <a:p>
              <a:pPr marL="40182"/>
              <a:r>
                <a:rPr lang="en-US" altLang="zh-CN" sz="1700">
                  <a:solidFill>
                    <a:srgbClr val="000000"/>
                  </a:solidFill>
                  <a:latin typeface="Comic Sans MS" pitchFamily="66" charset="0"/>
                  <a:ea typeface="宋体" pitchFamily="2" charset="-122"/>
                  <a:sym typeface="Comic Sans MS" pitchFamily="66" charset="0"/>
                </a:rPr>
                <a:t>Core</a:t>
              </a:r>
            </a:p>
          </p:txBody>
        </p:sp>
        <p:sp>
          <p:nvSpPr>
            <p:cNvPr id="56373" name="Rectangle 53"/>
            <p:cNvSpPr>
              <a:spLocks/>
            </p:cNvSpPr>
            <p:nvPr/>
          </p:nvSpPr>
          <p:spPr bwMode="auto">
            <a:xfrm>
              <a:off x="0" y="0"/>
              <a:ext cx="904"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wrap="none" lIns="0" tIns="0" rIns="57795" bIns="0">
              <a:spAutoFit/>
            </a:bodyPr>
            <a:lstStyle/>
            <a:p>
              <a:pPr marL="40182"/>
              <a:r>
                <a:rPr lang="en-US" altLang="zh-CN" sz="1700">
                  <a:solidFill>
                    <a:srgbClr val="000000"/>
                  </a:solidFill>
                  <a:latin typeface="Comic Sans MS" pitchFamily="66" charset="0"/>
                  <a:ea typeface="宋体" pitchFamily="2" charset="-122"/>
                  <a:sym typeface="Comic Sans MS" pitchFamily="66" charset="0"/>
                </a:rPr>
                <a:t>Valence  </a:t>
              </a:r>
            </a:p>
          </p:txBody>
        </p:sp>
        <p:sp>
          <p:nvSpPr>
            <p:cNvPr id="56374" name="Line 54"/>
            <p:cNvSpPr>
              <a:spLocks noChangeShapeType="1"/>
            </p:cNvSpPr>
            <p:nvPr/>
          </p:nvSpPr>
          <p:spPr bwMode="auto">
            <a:xfrm>
              <a:off x="903" y="512"/>
              <a:ext cx="386" cy="129"/>
            </a:xfrm>
            <a:prstGeom prst="line">
              <a:avLst/>
            </a:prstGeom>
            <a:noFill/>
            <a:ln w="25400">
              <a:solidFill>
                <a:srgbClr val="3333CC"/>
              </a:solidFill>
              <a:prstDash val="solid"/>
              <a:round/>
              <a:headEnd type="none" w="med" len="me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6375" name="Rectangle 55"/>
            <p:cNvSpPr>
              <a:spLocks/>
            </p:cNvSpPr>
            <p:nvPr/>
          </p:nvSpPr>
          <p:spPr bwMode="auto">
            <a:xfrm>
              <a:off x="322" y="322"/>
              <a:ext cx="607"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wrap="none" lIns="0" tIns="0" rIns="57795" bIns="0">
              <a:spAutoFit/>
            </a:bodyPr>
            <a:lstStyle/>
            <a:p>
              <a:pPr marL="40182"/>
              <a:r>
                <a:rPr lang="en-US" altLang="zh-CN" sz="1700">
                  <a:solidFill>
                    <a:srgbClr val="3333CC"/>
                  </a:solidFill>
                  <a:latin typeface="Comic Sans MS" pitchFamily="66" charset="0"/>
                  <a:ea typeface="宋体" pitchFamily="2" charset="-122"/>
                  <a:sym typeface="Comic Sans MS" pitchFamily="66" charset="0"/>
                </a:rPr>
                <a:t>X-ray</a:t>
              </a:r>
            </a:p>
          </p:txBody>
        </p:sp>
        <p:sp>
          <p:nvSpPr>
            <p:cNvPr id="56376" name="Line 56"/>
            <p:cNvSpPr>
              <a:spLocks noChangeShapeType="1"/>
            </p:cNvSpPr>
            <p:nvPr/>
          </p:nvSpPr>
          <p:spPr bwMode="auto">
            <a:xfrm rot="10800000" flipH="1">
              <a:off x="2129" y="512"/>
              <a:ext cx="773" cy="386"/>
            </a:xfrm>
            <a:prstGeom prst="line">
              <a:avLst/>
            </a:prstGeom>
            <a:noFill/>
            <a:ln w="25400">
              <a:solidFill>
                <a:srgbClr val="FF3300"/>
              </a:solidFill>
              <a:prstDash val="solid"/>
              <a:round/>
              <a:headEnd type="none" w="med" len="me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6377" name="Rectangle 57"/>
            <p:cNvSpPr>
              <a:spLocks/>
            </p:cNvSpPr>
            <p:nvPr/>
          </p:nvSpPr>
          <p:spPr bwMode="auto">
            <a:xfrm>
              <a:off x="2645" y="516"/>
              <a:ext cx="278"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wrap="none" lIns="0" tIns="0" rIns="57795" bIns="0">
              <a:spAutoFit/>
            </a:bodyPr>
            <a:lstStyle/>
            <a:p>
              <a:pPr marL="40182"/>
              <a:r>
                <a:rPr lang="en-US" altLang="zh-CN" sz="1700">
                  <a:solidFill>
                    <a:srgbClr val="FF3300"/>
                  </a:solidFill>
                  <a:latin typeface="Comic Sans MS" pitchFamily="66" charset="0"/>
                  <a:ea typeface="宋体" pitchFamily="2" charset="-122"/>
                  <a:sym typeface="Comic Sans MS" pitchFamily="66" charset="0"/>
                </a:rPr>
                <a:t>-e</a:t>
              </a:r>
            </a:p>
          </p:txBody>
        </p:sp>
        <p:sp>
          <p:nvSpPr>
            <p:cNvPr id="56378" name="Line 58"/>
            <p:cNvSpPr>
              <a:spLocks noChangeShapeType="1"/>
            </p:cNvSpPr>
            <p:nvPr/>
          </p:nvSpPr>
          <p:spPr bwMode="auto">
            <a:xfrm flipH="1">
              <a:off x="1806" y="318"/>
              <a:ext cx="128" cy="580"/>
            </a:xfrm>
            <a:prstGeom prst="line">
              <a:avLst/>
            </a:prstGeom>
            <a:noFill/>
            <a:ln w="25400">
              <a:solidFill>
                <a:srgbClr val="00FF00"/>
              </a:solidFill>
              <a:prstDash val="solid"/>
              <a:round/>
              <a:headEnd type="none" w="med" len="me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6379" name="Rectangle 59"/>
            <p:cNvSpPr>
              <a:spLocks/>
            </p:cNvSpPr>
            <p:nvPr/>
          </p:nvSpPr>
          <p:spPr bwMode="auto">
            <a:xfrm>
              <a:off x="1289" y="463"/>
              <a:ext cx="1150" cy="234"/>
            </a:xfrm>
            <a:prstGeom prst="rect">
              <a:avLst/>
            </a:prstGeom>
            <a:solidFill>
              <a:srgbClr val="BBE0E3"/>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wrap="none" lIns="0" tIns="0" rIns="130042" bIns="0">
              <a:spAutoFit/>
            </a:bodyPr>
            <a:lstStyle/>
            <a:p>
              <a:pPr marL="90410"/>
              <a:r>
                <a:rPr lang="en-US" altLang="zh-CN" sz="1700">
                  <a:solidFill>
                    <a:srgbClr val="00FF00"/>
                  </a:solidFill>
                  <a:latin typeface="Comic Sans MS" pitchFamily="66" charset="0"/>
                  <a:ea typeface="宋体" pitchFamily="2" charset="-122"/>
                  <a:sym typeface="Comic Sans MS" pitchFamily="66" charset="0"/>
                </a:rPr>
                <a:t>Relaxation</a:t>
              </a:r>
            </a:p>
          </p:txBody>
        </p:sp>
      </p:grpSp>
      <p:grpSp>
        <p:nvGrpSpPr>
          <p:cNvPr id="56380" name="Group 60"/>
          <p:cNvGrpSpPr>
            <a:grpSpLocks/>
          </p:cNvGrpSpPr>
          <p:nvPr/>
        </p:nvGrpSpPr>
        <p:grpSpPr bwMode="auto">
          <a:xfrm>
            <a:off x="4020592" y="988963"/>
            <a:ext cx="4750594" cy="1677665"/>
            <a:chOff x="0" y="0"/>
            <a:chExt cx="4256" cy="1503"/>
          </a:xfrm>
        </p:grpSpPr>
        <p:sp>
          <p:nvSpPr>
            <p:cNvPr id="56381" name="Rectangle 61"/>
            <p:cNvSpPr>
              <a:spLocks/>
            </p:cNvSpPr>
            <p:nvPr/>
          </p:nvSpPr>
          <p:spPr bwMode="auto">
            <a:xfrm>
              <a:off x="0" y="0"/>
              <a:ext cx="4256" cy="1503"/>
            </a:xfrm>
            <a:prstGeom prst="rect">
              <a:avLst/>
            </a:prstGeom>
            <a:solidFill>
              <a:srgbClr val="D5E9F7"/>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nchor="ctr" anchorCtr="1"/>
            <a:lstStyle/>
            <a:p>
              <a:endParaRPr lang="zh-CN" altLang="en-US"/>
            </a:p>
          </p:txBody>
        </p:sp>
        <p:sp>
          <p:nvSpPr>
            <p:cNvPr id="56382" name="Rectangle 62"/>
            <p:cNvSpPr>
              <a:spLocks/>
            </p:cNvSpPr>
            <p:nvPr/>
          </p:nvSpPr>
          <p:spPr bwMode="auto">
            <a:xfrm>
              <a:off x="0" y="0"/>
              <a:ext cx="4256"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57795" bIns="0" anchor="ctr" anchorCtr="1"/>
            <a:lstStyle/>
            <a:p>
              <a:pPr marL="267881" indent="-238861">
                <a:buFontTx/>
                <a:buAutoNum type="alphaUcPeriod"/>
              </a:pPr>
              <a:r>
                <a:rPr lang="en-US" altLang="zh-CN" sz="1500">
                  <a:solidFill>
                    <a:srgbClr val="000000"/>
                  </a:solidFill>
                  <a:latin typeface="Comic Sans MS" pitchFamily="66" charset="0"/>
                  <a:ea typeface="宋体" pitchFamily="2" charset="-122"/>
                  <a:sym typeface="Comic Sans MS" pitchFamily="66" charset="0"/>
                </a:rPr>
                <a:t>The photoelectron interact with the chemical environment (chemical shift).</a:t>
              </a:r>
            </a:p>
            <a:p>
              <a:pPr marL="267881" indent="-238861">
                <a:buFontTx/>
                <a:buAutoNum type="alphaUcPeriod"/>
              </a:pPr>
              <a:r>
                <a:rPr lang="en-US" altLang="zh-CN" sz="1500">
                  <a:solidFill>
                    <a:srgbClr val="000000"/>
                  </a:solidFill>
                  <a:latin typeface="Comic Sans MS" pitchFamily="66" charset="0"/>
                  <a:ea typeface="宋体" pitchFamily="2" charset="-122"/>
                  <a:sym typeface="Comic Sans MS" pitchFamily="66" charset="0"/>
                </a:rPr>
                <a:t>The photoelectron interact with different numbers of ions (surface shift).</a:t>
              </a:r>
            </a:p>
            <a:p>
              <a:pPr marL="267881" indent="-238861">
                <a:buFontTx/>
                <a:buAutoNum type="alphaUcPeriod"/>
              </a:pPr>
              <a:r>
                <a:rPr lang="en-US" altLang="zh-CN" sz="1500">
                  <a:solidFill>
                    <a:srgbClr val="000000"/>
                  </a:solidFill>
                  <a:latin typeface="Comic Sans MS" pitchFamily="66" charset="0"/>
                  <a:ea typeface="宋体" pitchFamily="2" charset="-122"/>
                  <a:sym typeface="Comic Sans MS" pitchFamily="66" charset="0"/>
                </a:rPr>
                <a:t>The valence electron may relax to core level to screen the created core hole.</a:t>
              </a:r>
            </a:p>
          </p:txBody>
        </p:sp>
      </p:grpSp>
      <p:grpSp>
        <p:nvGrpSpPr>
          <p:cNvPr id="56383" name="Group 63"/>
          <p:cNvGrpSpPr>
            <a:grpSpLocks/>
          </p:cNvGrpSpPr>
          <p:nvPr/>
        </p:nvGrpSpPr>
        <p:grpSpPr bwMode="auto">
          <a:xfrm>
            <a:off x="616148" y="2677791"/>
            <a:ext cx="8171781" cy="1250156"/>
            <a:chOff x="0" y="0"/>
            <a:chExt cx="7321" cy="1120"/>
          </a:xfrm>
        </p:grpSpPr>
        <p:sp>
          <p:nvSpPr>
            <p:cNvPr id="56384" name="Rectangle 64"/>
            <p:cNvSpPr>
              <a:spLocks/>
            </p:cNvSpPr>
            <p:nvPr/>
          </p:nvSpPr>
          <p:spPr bwMode="auto">
            <a:xfrm>
              <a:off x="0" y="0"/>
              <a:ext cx="7321" cy="1120"/>
            </a:xfrm>
            <a:prstGeom prst="rect">
              <a:avLst/>
            </a:prstGeom>
            <a:solidFill>
              <a:srgbClr val="BBE0E3"/>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nchor="ctr" anchorCtr="1"/>
            <a:lstStyle/>
            <a:p>
              <a:endParaRPr lang="zh-CN" altLang="en-US"/>
            </a:p>
          </p:txBody>
        </p:sp>
        <p:sp>
          <p:nvSpPr>
            <p:cNvPr id="56385" name="Rectangle 65"/>
            <p:cNvSpPr>
              <a:spLocks/>
            </p:cNvSpPr>
            <p:nvPr/>
          </p:nvSpPr>
          <p:spPr bwMode="auto">
            <a:xfrm>
              <a:off x="0" y="0"/>
              <a:ext cx="7320"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57795" bIns="0" anchor="ctr" anchorCtr="1"/>
            <a:lstStyle/>
            <a:p>
              <a:pPr marL="382847" indent="-342665"/>
              <a:r>
                <a:rPr lang="en-US" altLang="zh-CN" sz="1700" dirty="0">
                  <a:solidFill>
                    <a:srgbClr val="000000"/>
                  </a:solidFill>
                  <a:latin typeface="Comic Sans MS" pitchFamily="66" charset="0"/>
                  <a:ea typeface="宋体" pitchFamily="2" charset="-122"/>
                  <a:sym typeface="Comic Sans MS" pitchFamily="66" charset="0"/>
                </a:rPr>
                <a:t>D. The RELAXED electronic structure may result in a new equilibrium geometry.</a:t>
              </a:r>
            </a:p>
            <a:p>
              <a:pPr marL="382847" indent="-342665"/>
              <a:r>
                <a:rPr lang="en-US" altLang="zh-CN" sz="1700" dirty="0">
                  <a:solidFill>
                    <a:srgbClr val="000000"/>
                  </a:solidFill>
                  <a:latin typeface="Comic Sans MS" pitchFamily="66" charset="0"/>
                  <a:ea typeface="宋体" pitchFamily="2" charset="-122"/>
                  <a:sym typeface="Comic Sans MS" pitchFamily="66" charset="0"/>
                </a:rPr>
                <a:t>E. The photoemission is a relative fast process but the wave interference is a relative slow process.</a:t>
              </a:r>
            </a:p>
            <a:p>
              <a:pPr marL="382847" indent="-342665"/>
              <a:r>
                <a:rPr lang="en-US" altLang="zh-CN" sz="1700" dirty="0">
                  <a:solidFill>
                    <a:srgbClr val="000000"/>
                  </a:solidFill>
                  <a:latin typeface="Comic Sans MS" pitchFamily="66" charset="0"/>
                  <a:ea typeface="宋体" pitchFamily="2" charset="-122"/>
                  <a:sym typeface="Comic Sans MS" pitchFamily="66" charset="0"/>
                </a:rPr>
                <a:t>F. The new equilibrium geometry can be probed by the coming X-ray</a:t>
              </a:r>
            </a:p>
          </p:txBody>
        </p:sp>
      </p:grpSp>
      <p:sp>
        <p:nvSpPr>
          <p:cNvPr id="56386" name="Rectangle 66"/>
          <p:cNvSpPr>
            <a:spLocks/>
          </p:cNvSpPr>
          <p:nvPr/>
        </p:nvSpPr>
        <p:spPr bwMode="auto">
          <a:xfrm>
            <a:off x="1996902" y="3933056"/>
            <a:ext cx="54611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wrap="none" lIns="0" tIns="0" rIns="40636" bIns="0" anchor="ctr" anchorCtr="1">
            <a:spAutoFit/>
          </a:bodyPr>
          <a:lstStyle/>
          <a:p>
            <a:pPr marL="40182"/>
            <a:r>
              <a:rPr lang="en-US" altLang="zh-CN" sz="2400" dirty="0">
                <a:solidFill>
                  <a:srgbClr val="490000"/>
                </a:solidFill>
                <a:latin typeface="Comic Sans MS" pitchFamily="66" charset="0"/>
                <a:ea typeface="宋体" pitchFamily="2" charset="-122"/>
                <a:sym typeface="Comic Sans MS" pitchFamily="66" charset="0"/>
              </a:rPr>
              <a:t>Definitions in subsequent calculations</a:t>
            </a:r>
          </a:p>
        </p:txBody>
      </p:sp>
      <p:sp>
        <p:nvSpPr>
          <p:cNvPr id="56387" name="Rectangle 67"/>
          <p:cNvSpPr>
            <a:spLocks/>
          </p:cNvSpPr>
          <p:nvPr/>
        </p:nvSpPr>
        <p:spPr bwMode="auto">
          <a:xfrm>
            <a:off x="6685318" y="0"/>
            <a:ext cx="245868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wrap="none" lIns="0" tIns="0" rIns="40636" bIns="0">
            <a:spAutoFit/>
          </a:bodyPr>
          <a:lstStyle/>
          <a:p>
            <a:pPr marL="40182"/>
            <a:r>
              <a:rPr lang="en-US" altLang="zh-CN" sz="1700" dirty="0">
                <a:solidFill>
                  <a:srgbClr val="000000"/>
                </a:solidFill>
                <a:latin typeface="Comic Sans MS" pitchFamily="66" charset="0"/>
                <a:ea typeface="宋体" pitchFamily="2" charset="-122"/>
                <a:sym typeface="Comic Sans MS" pitchFamily="66" charset="0"/>
              </a:rPr>
              <a:t>PRL </a:t>
            </a:r>
            <a:r>
              <a:rPr lang="en-US" altLang="zh-CN" sz="1700" b="1" dirty="0">
                <a:solidFill>
                  <a:srgbClr val="000000"/>
                </a:solidFill>
                <a:latin typeface="Comic Sans MS" pitchFamily="66" charset="0"/>
                <a:ea typeface="宋体" pitchFamily="2" charset="-122"/>
                <a:sym typeface="Comic Sans MS" pitchFamily="66" charset="0"/>
              </a:rPr>
              <a:t>97, </a:t>
            </a:r>
            <a:r>
              <a:rPr lang="en-US" altLang="zh-CN" sz="1700" dirty="0">
                <a:solidFill>
                  <a:srgbClr val="000000"/>
                </a:solidFill>
                <a:latin typeface="Comic Sans MS" pitchFamily="66" charset="0"/>
                <a:ea typeface="宋体" pitchFamily="2" charset="-122"/>
                <a:sym typeface="Comic Sans MS" pitchFamily="66" charset="0"/>
              </a:rPr>
              <a:t>246101 (2006)</a:t>
            </a:r>
          </a:p>
        </p:txBody>
      </p:sp>
      <p:sp>
        <p:nvSpPr>
          <p:cNvPr id="56388" name="Rectangle 68"/>
          <p:cNvSpPr>
            <a:spLocks/>
          </p:cNvSpPr>
          <p:nvPr/>
        </p:nvSpPr>
        <p:spPr bwMode="auto">
          <a:xfrm>
            <a:off x="1801957" y="0"/>
            <a:ext cx="6509742" cy="716582"/>
          </a:xfrm>
          <a:prstGeom prst="rect">
            <a:avLst/>
          </a:prstGeom>
          <a:noFill/>
          <a:ln>
            <a:noFill/>
          </a:ln>
          <a:effectLst>
            <a:outerShdw blurRad="25400" dist="253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nchor="ctr"/>
          <a:lstStyle/>
          <a:p>
            <a:r>
              <a:rPr lang="en-US" altLang="zh-CN" sz="3200" dirty="0">
                <a:latin typeface="华文细黑" charset="0"/>
                <a:ea typeface="宋体" pitchFamily="2" charset="-122"/>
                <a:sym typeface="华文细黑" charset="0"/>
              </a:rPr>
              <a:t> </a:t>
            </a:r>
            <a:r>
              <a:rPr lang="zh-CN" altLang="en-US" sz="3000" dirty="0">
                <a:latin typeface="Optima" charset="0"/>
                <a:ea typeface="宋体" pitchFamily="2" charset="-122"/>
                <a:sym typeface="Optima" charset="0"/>
              </a:rPr>
              <a:t/>
            </a:r>
            <a:br>
              <a:rPr lang="zh-CN" altLang="en-US" sz="3000" dirty="0">
                <a:latin typeface="Optima" charset="0"/>
                <a:ea typeface="宋体" pitchFamily="2" charset="-122"/>
                <a:sym typeface="Optima" charset="0"/>
              </a:rPr>
            </a:br>
            <a:r>
              <a:rPr lang="en-US" altLang="zh-CN" sz="3200" dirty="0" smtClean="0">
                <a:latin typeface="华文细黑" charset="0"/>
                <a:ea typeface="宋体" pitchFamily="2" charset="-122"/>
                <a:sym typeface="华文细黑" charset="0"/>
              </a:rPr>
              <a:t>PTCDA/Ag(111</a:t>
            </a:r>
            <a:r>
              <a:rPr lang="en-US" altLang="zh-CN" sz="3200" dirty="0">
                <a:latin typeface="华文细黑" charset="0"/>
                <a:ea typeface="宋体" pitchFamily="2" charset="-122"/>
                <a:sym typeface="华文细黑" charset="0"/>
              </a:rPr>
              <a:t>)--NIXSW</a:t>
            </a:r>
            <a:r>
              <a:rPr lang="zh-CN" altLang="en-US" sz="3200" dirty="0">
                <a:latin typeface="华文细黑" charset="0"/>
                <a:ea typeface="宋体" pitchFamily="2" charset="-122"/>
                <a:sym typeface="华文细黑" charset="0"/>
              </a:rPr>
              <a:t>的物理过程</a:t>
            </a:r>
          </a:p>
        </p:txBody>
      </p:sp>
      <p:sp>
        <p:nvSpPr>
          <p:cNvPr id="2" name="Date Placeholder 1"/>
          <p:cNvSpPr>
            <a:spLocks noGrp="1"/>
          </p:cNvSpPr>
          <p:nvPr>
            <p:ph type="dt" sz="half" idx="10"/>
          </p:nvPr>
        </p:nvSpPr>
        <p:spPr/>
        <p:txBody>
          <a:bodyPr/>
          <a:lstStyle/>
          <a:p>
            <a:fld id="{18CE7491-2F40-4B7D-9D2B-88FCA4423EC5}"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nn-NO"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101</a:t>
            </a:fld>
            <a:endParaRPr lang="zh-CN" altLang="en-US"/>
          </a:p>
        </p:txBody>
      </p:sp>
    </p:spTree>
    <p:extLst>
      <p:ext uri="{BB962C8B-B14F-4D97-AF65-F5344CB8AC3E}">
        <p14:creationId xmlns:p14="http://schemas.microsoft.com/office/powerpoint/2010/main" val="737930830"/>
      </p:ext>
    </p:extLst>
  </p:cSld>
  <p:clrMapOvr>
    <a:masterClrMapping/>
  </p:clrMapOvr>
  <p:transition>
    <p:wip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3"/>
          <p:cNvGrpSpPr/>
          <p:nvPr/>
        </p:nvGrpSpPr>
        <p:grpSpPr>
          <a:xfrm>
            <a:off x="5562349" y="747371"/>
            <a:ext cx="3060554" cy="2714644"/>
            <a:chOff x="214282" y="928671"/>
            <a:chExt cx="3060554" cy="2714644"/>
          </a:xfrm>
        </p:grpSpPr>
        <p:pic>
          <p:nvPicPr>
            <p:cNvPr id="1026" name="Picture 2"/>
            <p:cNvPicPr>
              <a:picLocks noChangeAspect="1" noChangeArrowheads="1"/>
            </p:cNvPicPr>
            <p:nvPr/>
          </p:nvPicPr>
          <p:blipFill>
            <a:blip r:embed="rId2"/>
            <a:srcRect/>
            <a:stretch>
              <a:fillRect/>
            </a:stretch>
          </p:blipFill>
          <p:spPr bwMode="auto">
            <a:xfrm>
              <a:off x="214282" y="928671"/>
              <a:ext cx="3060554" cy="2714644"/>
            </a:xfrm>
            <a:prstGeom prst="rect">
              <a:avLst/>
            </a:prstGeom>
            <a:noFill/>
            <a:ln w="9525">
              <a:noFill/>
              <a:miter lim="800000"/>
              <a:headEnd/>
              <a:tailEnd/>
            </a:ln>
            <a:effectLst/>
          </p:spPr>
        </p:pic>
        <p:sp>
          <p:nvSpPr>
            <p:cNvPr id="4" name="TextBox 3"/>
            <p:cNvSpPr txBox="1"/>
            <p:nvPr/>
          </p:nvSpPr>
          <p:spPr>
            <a:xfrm>
              <a:off x="1299936" y="2130374"/>
              <a:ext cx="1596405" cy="338554"/>
            </a:xfrm>
            <a:prstGeom prst="rect">
              <a:avLst/>
            </a:prstGeom>
            <a:noFill/>
          </p:spPr>
          <p:txBody>
            <a:bodyPr wrap="square" rtlCol="0">
              <a:spAutoFit/>
            </a:bodyPr>
            <a:lstStyle/>
            <a:p>
              <a:r>
                <a:rPr lang="en-US" altLang="zh-CN" sz="1600" b="1" dirty="0" smtClean="0">
                  <a:solidFill>
                    <a:srgbClr val="FF0000"/>
                  </a:solidFill>
                </a:rPr>
                <a:t>0.153</a:t>
              </a:r>
              <a:endParaRPr lang="zh-CN" altLang="en-US" sz="1600" b="1" dirty="0">
                <a:solidFill>
                  <a:srgbClr val="FF0000"/>
                </a:solidFill>
              </a:endParaRPr>
            </a:p>
          </p:txBody>
        </p:sp>
        <p:sp>
          <p:nvSpPr>
            <p:cNvPr id="5" name="TextBox 4"/>
            <p:cNvSpPr txBox="1"/>
            <p:nvPr/>
          </p:nvSpPr>
          <p:spPr>
            <a:xfrm>
              <a:off x="645506" y="1823558"/>
              <a:ext cx="903465" cy="338554"/>
            </a:xfrm>
            <a:prstGeom prst="rect">
              <a:avLst/>
            </a:prstGeom>
            <a:noFill/>
          </p:spPr>
          <p:txBody>
            <a:bodyPr wrap="square" rtlCol="0">
              <a:spAutoFit/>
            </a:bodyPr>
            <a:lstStyle/>
            <a:p>
              <a:r>
                <a:rPr lang="en-US" altLang="zh-CN" sz="1600" b="1" dirty="0" smtClean="0">
                  <a:solidFill>
                    <a:srgbClr val="FF0000"/>
                  </a:solidFill>
                </a:rPr>
                <a:t>0.028</a:t>
              </a:r>
              <a:endParaRPr lang="zh-CN" altLang="en-US" sz="1600" b="1" dirty="0">
                <a:solidFill>
                  <a:srgbClr val="FF0000"/>
                </a:solidFill>
              </a:endParaRPr>
            </a:p>
          </p:txBody>
        </p:sp>
        <p:sp>
          <p:nvSpPr>
            <p:cNvPr id="6" name="TextBox 5"/>
            <p:cNvSpPr txBox="1"/>
            <p:nvPr/>
          </p:nvSpPr>
          <p:spPr>
            <a:xfrm>
              <a:off x="637321" y="1268760"/>
              <a:ext cx="903465" cy="338554"/>
            </a:xfrm>
            <a:prstGeom prst="rect">
              <a:avLst/>
            </a:prstGeom>
            <a:noFill/>
          </p:spPr>
          <p:txBody>
            <a:bodyPr wrap="square" rtlCol="0">
              <a:spAutoFit/>
            </a:bodyPr>
            <a:lstStyle/>
            <a:p>
              <a:r>
                <a:rPr lang="en-US" altLang="zh-CN" sz="1600" b="1" dirty="0" smtClean="0">
                  <a:solidFill>
                    <a:srgbClr val="FF0000"/>
                  </a:solidFill>
                </a:rPr>
                <a:t>0.042</a:t>
              </a:r>
              <a:endParaRPr lang="zh-CN" altLang="en-US" sz="1600" b="1" dirty="0">
                <a:solidFill>
                  <a:srgbClr val="FF0000"/>
                </a:solidFill>
              </a:endParaRPr>
            </a:p>
          </p:txBody>
        </p:sp>
        <p:sp>
          <p:nvSpPr>
            <p:cNvPr id="7" name="TextBox 6"/>
            <p:cNvSpPr txBox="1"/>
            <p:nvPr/>
          </p:nvSpPr>
          <p:spPr>
            <a:xfrm>
              <a:off x="1198256" y="1527355"/>
              <a:ext cx="903465" cy="338554"/>
            </a:xfrm>
            <a:prstGeom prst="rect">
              <a:avLst/>
            </a:prstGeom>
            <a:noFill/>
          </p:spPr>
          <p:txBody>
            <a:bodyPr wrap="square" rtlCol="0">
              <a:spAutoFit/>
            </a:bodyPr>
            <a:lstStyle/>
            <a:p>
              <a:r>
                <a:rPr lang="en-US" altLang="zh-CN" sz="1600" b="1" dirty="0" smtClean="0">
                  <a:solidFill>
                    <a:srgbClr val="FF0000"/>
                  </a:solidFill>
                </a:rPr>
                <a:t>0.035</a:t>
              </a:r>
              <a:endParaRPr lang="zh-CN" altLang="en-US" sz="1600" b="1" dirty="0">
                <a:solidFill>
                  <a:srgbClr val="FF0000"/>
                </a:solidFill>
              </a:endParaRPr>
            </a:p>
          </p:txBody>
        </p:sp>
      </p:grpSp>
      <p:grpSp>
        <p:nvGrpSpPr>
          <p:cNvPr id="11" name="Group 24"/>
          <p:cNvGrpSpPr/>
          <p:nvPr/>
        </p:nvGrpSpPr>
        <p:grpSpPr>
          <a:xfrm>
            <a:off x="5791181" y="3530689"/>
            <a:ext cx="2528229" cy="2211572"/>
            <a:chOff x="5791181" y="3653077"/>
            <a:chExt cx="2528229" cy="2211572"/>
          </a:xfrm>
        </p:grpSpPr>
        <p:pic>
          <p:nvPicPr>
            <p:cNvPr id="17411" name="Picture 3"/>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791181" y="3653077"/>
              <a:ext cx="2528229" cy="2211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6036089" y="4293096"/>
              <a:ext cx="922047" cy="369332"/>
            </a:xfrm>
            <a:prstGeom prst="rect">
              <a:avLst/>
            </a:prstGeom>
            <a:noFill/>
          </p:spPr>
          <p:txBody>
            <a:bodyPr wrap="none" rtlCol="0">
              <a:spAutoFit/>
            </a:bodyPr>
            <a:lstStyle/>
            <a:p>
              <a:r>
                <a:rPr lang="en-US" altLang="zh-CN" b="1" dirty="0" smtClean="0">
                  <a:solidFill>
                    <a:srgbClr val="FF0000"/>
                  </a:solidFill>
                </a:rPr>
                <a:t>0.137</a:t>
              </a:r>
              <a:endParaRPr lang="zh-CN" altLang="en-US" b="1" dirty="0">
                <a:solidFill>
                  <a:srgbClr val="FF0000"/>
                </a:solidFill>
              </a:endParaRPr>
            </a:p>
          </p:txBody>
        </p:sp>
        <p:sp>
          <p:nvSpPr>
            <p:cNvPr id="23" name="TextBox 22"/>
            <p:cNvSpPr txBox="1"/>
            <p:nvPr/>
          </p:nvSpPr>
          <p:spPr>
            <a:xfrm>
              <a:off x="6243582" y="4816462"/>
              <a:ext cx="922047" cy="369332"/>
            </a:xfrm>
            <a:prstGeom prst="rect">
              <a:avLst/>
            </a:prstGeom>
            <a:noFill/>
          </p:spPr>
          <p:txBody>
            <a:bodyPr wrap="none" rtlCol="0">
              <a:spAutoFit/>
            </a:bodyPr>
            <a:lstStyle/>
            <a:p>
              <a:r>
                <a:rPr lang="en-US" altLang="zh-CN" b="1" dirty="0" smtClean="0">
                  <a:solidFill>
                    <a:srgbClr val="FF0000"/>
                  </a:solidFill>
                </a:rPr>
                <a:t>0.041</a:t>
              </a:r>
              <a:endParaRPr lang="zh-CN" altLang="en-US" b="1" dirty="0">
                <a:solidFill>
                  <a:srgbClr val="FF0000"/>
                </a:solidFill>
              </a:endParaRPr>
            </a:p>
          </p:txBody>
        </p:sp>
        <p:sp>
          <p:nvSpPr>
            <p:cNvPr id="28" name="TextBox 27"/>
            <p:cNvSpPr txBox="1"/>
            <p:nvPr/>
          </p:nvSpPr>
          <p:spPr>
            <a:xfrm>
              <a:off x="6598808" y="3912296"/>
              <a:ext cx="922047" cy="369332"/>
            </a:xfrm>
            <a:prstGeom prst="rect">
              <a:avLst/>
            </a:prstGeom>
            <a:noFill/>
          </p:spPr>
          <p:txBody>
            <a:bodyPr wrap="none" rtlCol="0">
              <a:spAutoFit/>
            </a:bodyPr>
            <a:lstStyle/>
            <a:p>
              <a:r>
                <a:rPr lang="en-US" altLang="zh-CN" b="1" dirty="0" smtClean="0">
                  <a:solidFill>
                    <a:srgbClr val="FF0000"/>
                  </a:solidFill>
                </a:rPr>
                <a:t>0.099</a:t>
              </a:r>
              <a:endParaRPr lang="zh-CN" altLang="en-US" b="1" dirty="0">
                <a:solidFill>
                  <a:srgbClr val="FF0000"/>
                </a:solidFill>
              </a:endParaRPr>
            </a:p>
          </p:txBody>
        </p:sp>
      </p:grpSp>
      <p:sp>
        <p:nvSpPr>
          <p:cNvPr id="29" name="TextBox 28"/>
          <p:cNvSpPr txBox="1"/>
          <p:nvPr/>
        </p:nvSpPr>
        <p:spPr>
          <a:xfrm>
            <a:off x="5868144" y="5601434"/>
            <a:ext cx="2458622" cy="646331"/>
          </a:xfrm>
          <a:prstGeom prst="rect">
            <a:avLst/>
          </a:prstGeom>
          <a:noFill/>
        </p:spPr>
        <p:txBody>
          <a:bodyPr wrap="square" rtlCol="0">
            <a:spAutoFit/>
          </a:bodyPr>
          <a:lstStyle/>
          <a:p>
            <a:r>
              <a:rPr lang="en-US" altLang="zh-CN" dirty="0" smtClean="0"/>
              <a:t>S: 0.099    (22%)</a:t>
            </a:r>
          </a:p>
          <a:p>
            <a:r>
              <a:rPr lang="en-US" altLang="zh-CN" dirty="0" smtClean="0">
                <a:solidFill>
                  <a:srgbClr val="C00000"/>
                </a:solidFill>
              </a:rPr>
              <a:t>C: 0.356    (78%)</a:t>
            </a:r>
          </a:p>
        </p:txBody>
      </p:sp>
      <p:sp>
        <p:nvSpPr>
          <p:cNvPr id="33" name="Rectangle 24"/>
          <p:cNvSpPr>
            <a:spLocks noChangeArrowheads="1"/>
          </p:cNvSpPr>
          <p:nvPr/>
        </p:nvSpPr>
        <p:spPr bwMode="auto">
          <a:xfrm>
            <a:off x="3278756" y="689910"/>
            <a:ext cx="2129289" cy="866882"/>
          </a:xfrm>
          <a:prstGeom prst="rect">
            <a:avLst/>
          </a:prstGeom>
          <a:gradFill rotWithShape="1">
            <a:gsLst>
              <a:gs pos="0">
                <a:srgbClr val="FFFFFF"/>
              </a:gs>
              <a:gs pos="96001">
                <a:srgbClr val="C5ECFF">
                  <a:alpha val="92320"/>
                </a:srgbClr>
              </a:gs>
              <a:gs pos="100000">
                <a:srgbClr val="C5ECFF">
                  <a:alpha val="92000"/>
                </a:srgbClr>
              </a:gs>
            </a:gsLst>
            <a:lin ang="5400000"/>
          </a:gradFill>
          <a:ln w="9525">
            <a:solidFill>
              <a:srgbClr val="4A7EBB">
                <a:alpha val="29019"/>
              </a:srgbClr>
            </a:solidFill>
            <a:miter lim="800000"/>
            <a:headEnd/>
            <a:tailEnd/>
          </a:ln>
          <a:effectLst>
            <a:outerShdw dist="23000" dir="5400000" rotWithShape="0">
              <a:srgbClr val="808080">
                <a:alpha val="34998"/>
              </a:srgbClr>
            </a:outerShdw>
          </a:effectLst>
        </p:spPr>
        <p:txBody>
          <a:bodyPr anchor="ctr"/>
          <a:lstStyle>
            <a:defPPr>
              <a:defRPr lang="zh-CN"/>
            </a:defPPr>
            <a:lvl1pPr algn="l" rtl="0" fontAlgn="base">
              <a:spcBef>
                <a:spcPct val="0"/>
              </a:spcBef>
              <a:spcAft>
                <a:spcPct val="0"/>
              </a:spcAft>
              <a:defRPr kern="1200">
                <a:solidFill>
                  <a:schemeClr val="tx1"/>
                </a:solidFill>
                <a:latin typeface="Arial" charset="0"/>
                <a:ea typeface="华文细黑" pitchFamily="2" charset="-122"/>
                <a:cs typeface="+mn-cs"/>
              </a:defRPr>
            </a:lvl1pPr>
            <a:lvl2pPr marL="457200" algn="l" rtl="0" fontAlgn="base">
              <a:spcBef>
                <a:spcPct val="0"/>
              </a:spcBef>
              <a:spcAft>
                <a:spcPct val="0"/>
              </a:spcAft>
              <a:defRPr kern="1200">
                <a:solidFill>
                  <a:schemeClr val="tx1"/>
                </a:solidFill>
                <a:latin typeface="Arial" charset="0"/>
                <a:ea typeface="华文细黑" pitchFamily="2" charset="-122"/>
                <a:cs typeface="+mn-cs"/>
              </a:defRPr>
            </a:lvl2pPr>
            <a:lvl3pPr marL="914400" algn="l" rtl="0" fontAlgn="base">
              <a:spcBef>
                <a:spcPct val="0"/>
              </a:spcBef>
              <a:spcAft>
                <a:spcPct val="0"/>
              </a:spcAft>
              <a:defRPr kern="1200">
                <a:solidFill>
                  <a:schemeClr val="tx1"/>
                </a:solidFill>
                <a:latin typeface="Arial" charset="0"/>
                <a:ea typeface="华文细黑" pitchFamily="2" charset="-122"/>
                <a:cs typeface="+mn-cs"/>
              </a:defRPr>
            </a:lvl3pPr>
            <a:lvl4pPr marL="1371600" algn="l" rtl="0" fontAlgn="base">
              <a:spcBef>
                <a:spcPct val="0"/>
              </a:spcBef>
              <a:spcAft>
                <a:spcPct val="0"/>
              </a:spcAft>
              <a:defRPr kern="1200">
                <a:solidFill>
                  <a:schemeClr val="tx1"/>
                </a:solidFill>
                <a:latin typeface="Arial" charset="0"/>
                <a:ea typeface="华文细黑" pitchFamily="2" charset="-122"/>
                <a:cs typeface="+mn-cs"/>
              </a:defRPr>
            </a:lvl4pPr>
            <a:lvl5pPr marL="1828800" algn="l" rtl="0" fontAlgn="base">
              <a:spcBef>
                <a:spcPct val="0"/>
              </a:spcBef>
              <a:spcAft>
                <a:spcPct val="0"/>
              </a:spcAft>
              <a:defRPr kern="1200">
                <a:solidFill>
                  <a:schemeClr val="tx1"/>
                </a:solidFill>
                <a:latin typeface="Arial" charset="0"/>
                <a:ea typeface="华文细黑" pitchFamily="2" charset="-122"/>
                <a:cs typeface="+mn-cs"/>
              </a:defRPr>
            </a:lvl5pPr>
            <a:lvl6pPr marL="2286000" algn="l" defTabSz="914400" rtl="0" eaLnBrk="1" latinLnBrk="0" hangingPunct="1">
              <a:defRPr kern="1200">
                <a:solidFill>
                  <a:schemeClr val="tx1"/>
                </a:solidFill>
                <a:latin typeface="Arial" charset="0"/>
                <a:ea typeface="华文细黑" pitchFamily="2" charset="-122"/>
                <a:cs typeface="+mn-cs"/>
              </a:defRPr>
            </a:lvl6pPr>
            <a:lvl7pPr marL="2743200" algn="l" defTabSz="914400" rtl="0" eaLnBrk="1" latinLnBrk="0" hangingPunct="1">
              <a:defRPr kern="1200">
                <a:solidFill>
                  <a:schemeClr val="tx1"/>
                </a:solidFill>
                <a:latin typeface="Arial" charset="0"/>
                <a:ea typeface="华文细黑" pitchFamily="2" charset="-122"/>
                <a:cs typeface="+mn-cs"/>
              </a:defRPr>
            </a:lvl7pPr>
            <a:lvl8pPr marL="3200400" algn="l" defTabSz="914400" rtl="0" eaLnBrk="1" latinLnBrk="0" hangingPunct="1">
              <a:defRPr kern="1200">
                <a:solidFill>
                  <a:schemeClr val="tx1"/>
                </a:solidFill>
                <a:latin typeface="Arial" charset="0"/>
                <a:ea typeface="华文细黑" pitchFamily="2" charset="-122"/>
                <a:cs typeface="+mn-cs"/>
              </a:defRPr>
            </a:lvl8pPr>
            <a:lvl9pPr marL="3657600" algn="l" defTabSz="914400" rtl="0" eaLnBrk="1" latinLnBrk="0" hangingPunct="1">
              <a:defRPr kern="1200">
                <a:solidFill>
                  <a:schemeClr val="tx1"/>
                </a:solidFill>
                <a:latin typeface="Arial" charset="0"/>
                <a:ea typeface="华文细黑" pitchFamily="2" charset="-122"/>
                <a:cs typeface="+mn-cs"/>
              </a:defRPr>
            </a:lvl9pPr>
          </a:lstStyle>
          <a:p>
            <a:pPr algn="ctr" fontAlgn="t">
              <a:spcBef>
                <a:spcPts val="0"/>
              </a:spcBef>
              <a:spcAft>
                <a:spcPts val="0"/>
              </a:spcAft>
            </a:pPr>
            <a:r>
              <a:rPr lang="en-US" altLang="zh-CN" dirty="0" smtClean="0">
                <a:solidFill>
                  <a:srgbClr val="0000FF"/>
                </a:solidFill>
                <a:latin typeface="Calibri" pitchFamily="-65" charset="0"/>
              </a:rPr>
              <a:t>Expt.</a:t>
            </a:r>
          </a:p>
          <a:p>
            <a:pPr algn="ctr" fontAlgn="t">
              <a:spcBef>
                <a:spcPts val="0"/>
              </a:spcBef>
              <a:spcAft>
                <a:spcPts val="0"/>
              </a:spcAft>
            </a:pPr>
            <a:r>
              <a:rPr lang="en-US" altLang="zh-CN" dirty="0" smtClean="0">
                <a:solidFill>
                  <a:srgbClr val="0000FF"/>
                </a:solidFill>
                <a:latin typeface="Calibri" pitchFamily="-65" charset="0"/>
              </a:rPr>
              <a:t>N-Ag: 3.07±0.02 Å</a:t>
            </a:r>
            <a:endParaRPr lang="zh-CN" altLang="zh-CN" dirty="0">
              <a:solidFill>
                <a:srgbClr val="0000FF"/>
              </a:solidFill>
              <a:latin typeface="Calibri" pitchFamily="-65" charset="0"/>
            </a:endParaRPr>
          </a:p>
          <a:p>
            <a:pPr algn="ctr" fontAlgn="auto">
              <a:spcBef>
                <a:spcPts val="0"/>
              </a:spcBef>
              <a:spcAft>
                <a:spcPts val="0"/>
              </a:spcAft>
            </a:pPr>
            <a:r>
              <a:rPr lang="en-US" altLang="zh-CN" dirty="0" smtClean="0">
                <a:solidFill>
                  <a:srgbClr val="7030A0"/>
                </a:solidFill>
                <a:latin typeface="Calibri" pitchFamily="-65" charset="0"/>
              </a:rPr>
              <a:t>Omega :-1±1.5 °</a:t>
            </a:r>
            <a:endParaRPr lang="zh-CN" altLang="zh-CN" dirty="0">
              <a:solidFill>
                <a:srgbClr val="7030A0"/>
              </a:solidFill>
              <a:latin typeface="Calibri" pitchFamily="-65" charset="0"/>
            </a:endParaRPr>
          </a:p>
        </p:txBody>
      </p:sp>
      <p:sp>
        <p:nvSpPr>
          <p:cNvPr id="34" name="Rectangle 24"/>
          <p:cNvSpPr>
            <a:spLocks noChangeArrowheads="1"/>
          </p:cNvSpPr>
          <p:nvPr/>
        </p:nvSpPr>
        <p:spPr bwMode="auto">
          <a:xfrm>
            <a:off x="3278756" y="2420888"/>
            <a:ext cx="2129289" cy="934757"/>
          </a:xfrm>
          <a:prstGeom prst="rect">
            <a:avLst/>
          </a:prstGeom>
          <a:gradFill rotWithShape="1">
            <a:gsLst>
              <a:gs pos="0">
                <a:srgbClr val="FFFFFF"/>
              </a:gs>
              <a:gs pos="96001">
                <a:srgbClr val="C5ECFF">
                  <a:alpha val="92320"/>
                </a:srgbClr>
              </a:gs>
              <a:gs pos="100000">
                <a:srgbClr val="C5ECFF">
                  <a:alpha val="92000"/>
                </a:srgbClr>
              </a:gs>
            </a:gsLst>
            <a:lin ang="5400000"/>
          </a:gradFill>
          <a:ln w="9525">
            <a:solidFill>
              <a:srgbClr val="4A7EBB">
                <a:alpha val="29019"/>
              </a:srgbClr>
            </a:solidFill>
            <a:miter lim="800000"/>
            <a:headEnd/>
            <a:tailEnd/>
          </a:ln>
          <a:effectLst>
            <a:outerShdw dist="23000" dir="5400000" rotWithShape="0">
              <a:srgbClr val="808080">
                <a:alpha val="34998"/>
              </a:srgbClr>
            </a:outerShdw>
          </a:effectLst>
        </p:spPr>
        <p:txBody>
          <a:bodyPr anchor="ctr"/>
          <a:lstStyle>
            <a:defPPr>
              <a:defRPr lang="zh-CN"/>
            </a:defPPr>
            <a:lvl1pPr algn="l" rtl="0" fontAlgn="base">
              <a:spcBef>
                <a:spcPct val="0"/>
              </a:spcBef>
              <a:spcAft>
                <a:spcPct val="0"/>
              </a:spcAft>
              <a:defRPr kern="1200">
                <a:solidFill>
                  <a:schemeClr val="tx1"/>
                </a:solidFill>
                <a:latin typeface="Arial" charset="0"/>
                <a:ea typeface="华文细黑" pitchFamily="2" charset="-122"/>
                <a:cs typeface="+mn-cs"/>
              </a:defRPr>
            </a:lvl1pPr>
            <a:lvl2pPr marL="457200" algn="l" rtl="0" fontAlgn="base">
              <a:spcBef>
                <a:spcPct val="0"/>
              </a:spcBef>
              <a:spcAft>
                <a:spcPct val="0"/>
              </a:spcAft>
              <a:defRPr kern="1200">
                <a:solidFill>
                  <a:schemeClr val="tx1"/>
                </a:solidFill>
                <a:latin typeface="Arial" charset="0"/>
                <a:ea typeface="华文细黑" pitchFamily="2" charset="-122"/>
                <a:cs typeface="+mn-cs"/>
              </a:defRPr>
            </a:lvl2pPr>
            <a:lvl3pPr marL="914400" algn="l" rtl="0" fontAlgn="base">
              <a:spcBef>
                <a:spcPct val="0"/>
              </a:spcBef>
              <a:spcAft>
                <a:spcPct val="0"/>
              </a:spcAft>
              <a:defRPr kern="1200">
                <a:solidFill>
                  <a:schemeClr val="tx1"/>
                </a:solidFill>
                <a:latin typeface="Arial" charset="0"/>
                <a:ea typeface="华文细黑" pitchFamily="2" charset="-122"/>
                <a:cs typeface="+mn-cs"/>
              </a:defRPr>
            </a:lvl3pPr>
            <a:lvl4pPr marL="1371600" algn="l" rtl="0" fontAlgn="base">
              <a:spcBef>
                <a:spcPct val="0"/>
              </a:spcBef>
              <a:spcAft>
                <a:spcPct val="0"/>
              </a:spcAft>
              <a:defRPr kern="1200">
                <a:solidFill>
                  <a:schemeClr val="tx1"/>
                </a:solidFill>
                <a:latin typeface="Arial" charset="0"/>
                <a:ea typeface="华文细黑" pitchFamily="2" charset="-122"/>
                <a:cs typeface="+mn-cs"/>
              </a:defRPr>
            </a:lvl4pPr>
            <a:lvl5pPr marL="1828800" algn="l" rtl="0" fontAlgn="base">
              <a:spcBef>
                <a:spcPct val="0"/>
              </a:spcBef>
              <a:spcAft>
                <a:spcPct val="0"/>
              </a:spcAft>
              <a:defRPr kern="1200">
                <a:solidFill>
                  <a:schemeClr val="tx1"/>
                </a:solidFill>
                <a:latin typeface="Arial" charset="0"/>
                <a:ea typeface="华文细黑" pitchFamily="2" charset="-122"/>
                <a:cs typeface="+mn-cs"/>
              </a:defRPr>
            </a:lvl5pPr>
            <a:lvl6pPr marL="2286000" algn="l" defTabSz="914400" rtl="0" eaLnBrk="1" latinLnBrk="0" hangingPunct="1">
              <a:defRPr kern="1200">
                <a:solidFill>
                  <a:schemeClr val="tx1"/>
                </a:solidFill>
                <a:latin typeface="Arial" charset="0"/>
                <a:ea typeface="华文细黑" pitchFamily="2" charset="-122"/>
                <a:cs typeface="+mn-cs"/>
              </a:defRPr>
            </a:lvl6pPr>
            <a:lvl7pPr marL="2743200" algn="l" defTabSz="914400" rtl="0" eaLnBrk="1" latinLnBrk="0" hangingPunct="1">
              <a:defRPr kern="1200">
                <a:solidFill>
                  <a:schemeClr val="tx1"/>
                </a:solidFill>
                <a:latin typeface="Arial" charset="0"/>
                <a:ea typeface="华文细黑" pitchFamily="2" charset="-122"/>
                <a:cs typeface="+mn-cs"/>
              </a:defRPr>
            </a:lvl7pPr>
            <a:lvl8pPr marL="3200400" algn="l" defTabSz="914400" rtl="0" eaLnBrk="1" latinLnBrk="0" hangingPunct="1">
              <a:defRPr kern="1200">
                <a:solidFill>
                  <a:schemeClr val="tx1"/>
                </a:solidFill>
                <a:latin typeface="Arial" charset="0"/>
                <a:ea typeface="华文细黑" pitchFamily="2" charset="-122"/>
                <a:cs typeface="+mn-cs"/>
              </a:defRPr>
            </a:lvl8pPr>
            <a:lvl9pPr marL="3657600" algn="l" defTabSz="914400" rtl="0" eaLnBrk="1" latinLnBrk="0" hangingPunct="1">
              <a:defRPr kern="1200">
                <a:solidFill>
                  <a:schemeClr val="tx1"/>
                </a:solidFill>
                <a:latin typeface="Arial" charset="0"/>
                <a:ea typeface="华文细黑" pitchFamily="2" charset="-122"/>
                <a:cs typeface="+mn-cs"/>
              </a:defRPr>
            </a:lvl9pPr>
          </a:lstStyle>
          <a:p>
            <a:pPr algn="ctr" fontAlgn="t">
              <a:spcBef>
                <a:spcPts val="0"/>
              </a:spcBef>
              <a:spcAft>
                <a:spcPts val="0"/>
              </a:spcAft>
            </a:pPr>
            <a:r>
              <a:rPr lang="en-US" altLang="zh-CN" dirty="0" smtClean="0">
                <a:solidFill>
                  <a:srgbClr val="0000FF"/>
                </a:solidFill>
                <a:latin typeface="Calibri" pitchFamily="-65" charset="0"/>
              </a:rPr>
              <a:t>PBE+IFS  N1.5</a:t>
            </a:r>
            <a:r>
              <a:rPr lang="en-US" altLang="zh-CN" i="1" dirty="0" smtClean="0">
                <a:solidFill>
                  <a:srgbClr val="0000FF"/>
                </a:solidFill>
                <a:latin typeface="Calibri" pitchFamily="-65" charset="0"/>
              </a:rPr>
              <a:t>e</a:t>
            </a:r>
            <a:endParaRPr lang="en-US" altLang="zh-CN" dirty="0">
              <a:solidFill>
                <a:srgbClr val="00B050"/>
              </a:solidFill>
              <a:latin typeface="Calibri" pitchFamily="-65" charset="0"/>
            </a:endParaRPr>
          </a:p>
          <a:p>
            <a:pPr algn="ctr" fontAlgn="t">
              <a:spcBef>
                <a:spcPts val="0"/>
              </a:spcBef>
              <a:spcAft>
                <a:spcPts val="0"/>
              </a:spcAft>
            </a:pPr>
            <a:r>
              <a:rPr lang="en-US" altLang="zh-CN" dirty="0" smtClean="0">
                <a:solidFill>
                  <a:srgbClr val="00B050"/>
                </a:solidFill>
                <a:latin typeface="Calibri" pitchFamily="-65" charset="0"/>
              </a:rPr>
              <a:t>N-Ag: 3.22 Å</a:t>
            </a:r>
            <a:endParaRPr lang="zh-CN" altLang="zh-CN" dirty="0">
              <a:solidFill>
                <a:srgbClr val="00B050"/>
              </a:solidFill>
              <a:latin typeface="Calibri" pitchFamily="-65" charset="0"/>
            </a:endParaRPr>
          </a:p>
          <a:p>
            <a:pPr algn="ctr" fontAlgn="auto">
              <a:spcBef>
                <a:spcPts val="0"/>
              </a:spcBef>
              <a:spcAft>
                <a:spcPts val="0"/>
              </a:spcAft>
            </a:pPr>
            <a:r>
              <a:rPr lang="en-US" altLang="zh-CN" dirty="0" smtClean="0">
                <a:solidFill>
                  <a:srgbClr val="00B050"/>
                </a:solidFill>
                <a:latin typeface="Calibri" pitchFamily="-65" charset="0"/>
              </a:rPr>
              <a:t>    Omega : 1.1°</a:t>
            </a:r>
          </a:p>
        </p:txBody>
      </p:sp>
      <p:grpSp>
        <p:nvGrpSpPr>
          <p:cNvPr id="12" name="Group 29"/>
          <p:cNvGrpSpPr/>
          <p:nvPr/>
        </p:nvGrpSpPr>
        <p:grpSpPr>
          <a:xfrm>
            <a:off x="561181" y="770786"/>
            <a:ext cx="2498651" cy="2599840"/>
            <a:chOff x="561181" y="842794"/>
            <a:chExt cx="2498651" cy="2599840"/>
          </a:xfrm>
        </p:grpSpPr>
        <p:pic>
          <p:nvPicPr>
            <p:cNvPr id="15" name="图片 14" descr="35.png"/>
            <p:cNvPicPr>
              <a:picLocks noChangeAspect="1"/>
            </p:cNvPicPr>
            <p:nvPr/>
          </p:nvPicPr>
          <p:blipFill rotWithShape="1">
            <a:blip r:embed="rId4">
              <a:clrChange>
                <a:clrFrom>
                  <a:srgbClr val="000000"/>
                </a:clrFrom>
                <a:clrTo>
                  <a:srgbClr val="000000">
                    <a:alpha val="0"/>
                  </a:srgbClr>
                </a:clrTo>
              </a:clrChange>
            </a:blip>
            <a:srcRect l="7875" t="14498" r="15491" b="13245"/>
            <a:stretch/>
          </p:blipFill>
          <p:spPr>
            <a:xfrm flipH="1">
              <a:off x="561181" y="842794"/>
              <a:ext cx="2498651" cy="2322837"/>
            </a:xfrm>
            <a:prstGeom prst="rect">
              <a:avLst/>
            </a:prstGeom>
          </p:spPr>
        </p:pic>
        <p:sp>
          <p:nvSpPr>
            <p:cNvPr id="37" name="TextBox 36"/>
            <p:cNvSpPr txBox="1"/>
            <p:nvPr/>
          </p:nvSpPr>
          <p:spPr>
            <a:xfrm>
              <a:off x="735225" y="3073302"/>
              <a:ext cx="2227634" cy="369332"/>
            </a:xfrm>
            <a:prstGeom prst="rect">
              <a:avLst/>
            </a:prstGeom>
            <a:noFill/>
          </p:spPr>
          <p:txBody>
            <a:bodyPr wrap="square" rtlCol="0">
              <a:spAutoFit/>
            </a:bodyPr>
            <a:lstStyle/>
            <a:p>
              <a:pPr algn="ctr"/>
              <a:r>
                <a:rPr lang="en-US" altLang="zh-CN" dirty="0" err="1" smtClean="0"/>
                <a:t>Azobenzene</a:t>
              </a:r>
              <a:r>
                <a:rPr lang="en-US" altLang="zh-CN" dirty="0" smtClean="0"/>
                <a:t>-Ag(111)</a:t>
              </a:r>
            </a:p>
          </p:txBody>
        </p:sp>
      </p:grpSp>
      <p:grpSp>
        <p:nvGrpSpPr>
          <p:cNvPr id="14" name="Group 30"/>
          <p:cNvGrpSpPr/>
          <p:nvPr/>
        </p:nvGrpSpPr>
        <p:grpSpPr>
          <a:xfrm>
            <a:off x="785786" y="3516455"/>
            <a:ext cx="2126512" cy="2580904"/>
            <a:chOff x="789304" y="3653077"/>
            <a:chExt cx="2126512" cy="2580904"/>
          </a:xfrm>
        </p:grpSpPr>
        <p:pic>
          <p:nvPicPr>
            <p:cNvPr id="18" name="图片 1" descr="14.png"/>
            <p:cNvPicPr>
              <a:picLocks noChangeAspect="1"/>
            </p:cNvPicPr>
            <p:nvPr/>
          </p:nvPicPr>
          <p:blipFill rotWithShape="1">
            <a:blip r:embed="rId5">
              <a:clrChange>
                <a:clrFrom>
                  <a:srgbClr val="000000"/>
                </a:clrFrom>
                <a:clrTo>
                  <a:srgbClr val="000000">
                    <a:alpha val="0"/>
                  </a:srgbClr>
                </a:clrTo>
              </a:clrChange>
            </a:blip>
            <a:srcRect l="24151" t="17625" r="23157" b="26337"/>
            <a:stretch/>
          </p:blipFill>
          <p:spPr>
            <a:xfrm>
              <a:off x="789304" y="3653077"/>
              <a:ext cx="2126512" cy="2211572"/>
            </a:xfrm>
            <a:prstGeom prst="rect">
              <a:avLst/>
            </a:prstGeom>
          </p:spPr>
        </p:pic>
        <p:sp>
          <p:nvSpPr>
            <p:cNvPr id="38" name="TextBox 37"/>
            <p:cNvSpPr txBox="1"/>
            <p:nvPr/>
          </p:nvSpPr>
          <p:spPr>
            <a:xfrm>
              <a:off x="838359" y="5864649"/>
              <a:ext cx="1951330" cy="369332"/>
            </a:xfrm>
            <a:prstGeom prst="rect">
              <a:avLst/>
            </a:prstGeom>
            <a:noFill/>
          </p:spPr>
          <p:txBody>
            <a:bodyPr wrap="square" rtlCol="0">
              <a:spAutoFit/>
            </a:bodyPr>
            <a:lstStyle/>
            <a:p>
              <a:pPr algn="ctr"/>
              <a:r>
                <a:rPr lang="en-US" altLang="zh-CN" dirty="0" smtClean="0"/>
                <a:t>Thiophene-Cu(111)</a:t>
              </a:r>
            </a:p>
          </p:txBody>
        </p:sp>
      </p:grpSp>
      <p:sp>
        <p:nvSpPr>
          <p:cNvPr id="43" name="Rectangle 23"/>
          <p:cNvSpPr>
            <a:spLocks noChangeArrowheads="1"/>
          </p:cNvSpPr>
          <p:nvPr/>
        </p:nvSpPr>
        <p:spPr bwMode="auto">
          <a:xfrm>
            <a:off x="3275856" y="3462015"/>
            <a:ext cx="2129289" cy="1057905"/>
          </a:xfrm>
          <a:prstGeom prst="rect">
            <a:avLst/>
          </a:prstGeom>
          <a:gradFill rotWithShape="1">
            <a:gsLst>
              <a:gs pos="0">
                <a:srgbClr val="FFFFFF"/>
              </a:gs>
              <a:gs pos="97000">
                <a:srgbClr val="E1F2CE">
                  <a:alpha val="93152"/>
                </a:srgbClr>
              </a:gs>
              <a:gs pos="100000">
                <a:srgbClr val="E1F2CE">
                  <a:alpha val="92940"/>
                </a:srgbClr>
              </a:gs>
            </a:gsLst>
            <a:lin ang="5400000"/>
          </a:gradFill>
          <a:ln w="9525">
            <a:solidFill>
              <a:srgbClr val="92D050">
                <a:alpha val="34901"/>
              </a:srgbClr>
            </a:solidFill>
            <a:miter lim="800000"/>
            <a:headEnd/>
            <a:tailEnd/>
          </a:ln>
          <a:effectLst>
            <a:outerShdw dist="23000" dir="5400000" rotWithShape="0">
              <a:srgbClr val="808080">
                <a:alpha val="34998"/>
              </a:srgbClr>
            </a:outerShdw>
          </a:effectLst>
        </p:spPr>
        <p:txBody>
          <a:bodyPr anchor="ctr"/>
          <a:lstStyle>
            <a:defPPr>
              <a:defRPr lang="zh-CN"/>
            </a:defPPr>
            <a:lvl1pPr algn="l" rtl="0" fontAlgn="base">
              <a:spcBef>
                <a:spcPct val="0"/>
              </a:spcBef>
              <a:spcAft>
                <a:spcPct val="0"/>
              </a:spcAft>
              <a:defRPr kern="1200">
                <a:solidFill>
                  <a:schemeClr val="tx1"/>
                </a:solidFill>
                <a:latin typeface="Arial" charset="0"/>
                <a:ea typeface="华文细黑" pitchFamily="2" charset="-122"/>
                <a:cs typeface="+mn-cs"/>
              </a:defRPr>
            </a:lvl1pPr>
            <a:lvl2pPr marL="457200" algn="l" rtl="0" fontAlgn="base">
              <a:spcBef>
                <a:spcPct val="0"/>
              </a:spcBef>
              <a:spcAft>
                <a:spcPct val="0"/>
              </a:spcAft>
              <a:defRPr kern="1200">
                <a:solidFill>
                  <a:schemeClr val="tx1"/>
                </a:solidFill>
                <a:latin typeface="Arial" charset="0"/>
                <a:ea typeface="华文细黑" pitchFamily="2" charset="-122"/>
                <a:cs typeface="+mn-cs"/>
              </a:defRPr>
            </a:lvl2pPr>
            <a:lvl3pPr marL="914400" algn="l" rtl="0" fontAlgn="base">
              <a:spcBef>
                <a:spcPct val="0"/>
              </a:spcBef>
              <a:spcAft>
                <a:spcPct val="0"/>
              </a:spcAft>
              <a:defRPr kern="1200">
                <a:solidFill>
                  <a:schemeClr val="tx1"/>
                </a:solidFill>
                <a:latin typeface="Arial" charset="0"/>
                <a:ea typeface="华文细黑" pitchFamily="2" charset="-122"/>
                <a:cs typeface="+mn-cs"/>
              </a:defRPr>
            </a:lvl3pPr>
            <a:lvl4pPr marL="1371600" algn="l" rtl="0" fontAlgn="base">
              <a:spcBef>
                <a:spcPct val="0"/>
              </a:spcBef>
              <a:spcAft>
                <a:spcPct val="0"/>
              </a:spcAft>
              <a:defRPr kern="1200">
                <a:solidFill>
                  <a:schemeClr val="tx1"/>
                </a:solidFill>
                <a:latin typeface="Arial" charset="0"/>
                <a:ea typeface="华文细黑" pitchFamily="2" charset="-122"/>
                <a:cs typeface="+mn-cs"/>
              </a:defRPr>
            </a:lvl4pPr>
            <a:lvl5pPr marL="1828800" algn="l" rtl="0" fontAlgn="base">
              <a:spcBef>
                <a:spcPct val="0"/>
              </a:spcBef>
              <a:spcAft>
                <a:spcPct val="0"/>
              </a:spcAft>
              <a:defRPr kern="1200">
                <a:solidFill>
                  <a:schemeClr val="tx1"/>
                </a:solidFill>
                <a:latin typeface="Arial" charset="0"/>
                <a:ea typeface="华文细黑" pitchFamily="2" charset="-122"/>
                <a:cs typeface="+mn-cs"/>
              </a:defRPr>
            </a:lvl5pPr>
            <a:lvl6pPr marL="2286000" algn="l" defTabSz="914400" rtl="0" eaLnBrk="1" latinLnBrk="0" hangingPunct="1">
              <a:defRPr kern="1200">
                <a:solidFill>
                  <a:schemeClr val="tx1"/>
                </a:solidFill>
                <a:latin typeface="Arial" charset="0"/>
                <a:ea typeface="华文细黑" pitchFamily="2" charset="-122"/>
                <a:cs typeface="+mn-cs"/>
              </a:defRPr>
            </a:lvl6pPr>
            <a:lvl7pPr marL="2743200" algn="l" defTabSz="914400" rtl="0" eaLnBrk="1" latinLnBrk="0" hangingPunct="1">
              <a:defRPr kern="1200">
                <a:solidFill>
                  <a:schemeClr val="tx1"/>
                </a:solidFill>
                <a:latin typeface="Arial" charset="0"/>
                <a:ea typeface="华文细黑" pitchFamily="2" charset="-122"/>
                <a:cs typeface="+mn-cs"/>
              </a:defRPr>
            </a:lvl7pPr>
            <a:lvl8pPr marL="3200400" algn="l" defTabSz="914400" rtl="0" eaLnBrk="1" latinLnBrk="0" hangingPunct="1">
              <a:defRPr kern="1200">
                <a:solidFill>
                  <a:schemeClr val="tx1"/>
                </a:solidFill>
                <a:latin typeface="Arial" charset="0"/>
                <a:ea typeface="华文细黑" pitchFamily="2" charset="-122"/>
                <a:cs typeface="+mn-cs"/>
              </a:defRPr>
            </a:lvl8pPr>
            <a:lvl9pPr marL="3657600" algn="l" defTabSz="914400" rtl="0" eaLnBrk="1" latinLnBrk="0" hangingPunct="1">
              <a:defRPr kern="1200">
                <a:solidFill>
                  <a:schemeClr val="tx1"/>
                </a:solidFill>
                <a:latin typeface="Arial" charset="0"/>
                <a:ea typeface="华文细黑" pitchFamily="2" charset="-122"/>
                <a:cs typeface="+mn-cs"/>
              </a:defRPr>
            </a:lvl9pPr>
          </a:lstStyle>
          <a:p>
            <a:pPr algn="ctr">
              <a:defRPr/>
            </a:pPr>
            <a:r>
              <a:rPr lang="en-US" dirty="0" smtClean="0">
                <a:solidFill>
                  <a:srgbClr val="0000FF"/>
                </a:solidFill>
                <a:latin typeface="Calibri" pitchFamily="-65" charset="0"/>
              </a:rPr>
              <a:t>Expt.</a:t>
            </a:r>
          </a:p>
          <a:p>
            <a:pPr algn="ctr">
              <a:defRPr/>
            </a:pPr>
            <a:r>
              <a:rPr lang="en-US" dirty="0" smtClean="0">
                <a:solidFill>
                  <a:srgbClr val="0000FF"/>
                </a:solidFill>
                <a:latin typeface="Calibri" pitchFamily="-65" charset="0"/>
              </a:rPr>
              <a:t>S-Cu</a:t>
            </a:r>
            <a:r>
              <a:rPr lang="en-US" dirty="0">
                <a:solidFill>
                  <a:srgbClr val="0000FF"/>
                </a:solidFill>
                <a:latin typeface="Calibri" pitchFamily="-65" charset="0"/>
              </a:rPr>
              <a:t>: </a:t>
            </a:r>
            <a:r>
              <a:rPr lang="en-US" dirty="0" smtClean="0">
                <a:solidFill>
                  <a:srgbClr val="0000FF"/>
                </a:solidFill>
                <a:latin typeface="Calibri" pitchFamily="-65" charset="0"/>
              </a:rPr>
              <a:t>2.62</a:t>
            </a:r>
            <a:r>
              <a:rPr lang="en-US" altLang="zh-CN" dirty="0" smtClean="0">
                <a:solidFill>
                  <a:srgbClr val="0000FF"/>
                </a:solidFill>
                <a:latin typeface="Calibri" pitchFamily="-65" charset="0"/>
              </a:rPr>
              <a:t>±0.03</a:t>
            </a:r>
            <a:r>
              <a:rPr lang="en-US" dirty="0" smtClean="0">
                <a:solidFill>
                  <a:srgbClr val="0000FF"/>
                </a:solidFill>
                <a:latin typeface="Calibri" pitchFamily="-65" charset="0"/>
              </a:rPr>
              <a:t>Å</a:t>
            </a:r>
          </a:p>
          <a:p>
            <a:pPr algn="ctr">
              <a:defRPr/>
            </a:pPr>
            <a:r>
              <a:rPr lang="en-US" dirty="0" smtClean="0">
                <a:solidFill>
                  <a:srgbClr val="0000FF"/>
                </a:solidFill>
                <a:latin typeface="Calibri" pitchFamily="-65" charset="0"/>
              </a:rPr>
              <a:t>S-Cu*:</a:t>
            </a:r>
            <a:r>
              <a:rPr lang="en-US" altLang="zh-CN" dirty="0">
                <a:solidFill>
                  <a:srgbClr val="0000FF"/>
                </a:solidFill>
                <a:latin typeface="Calibri" pitchFamily="-65" charset="0"/>
              </a:rPr>
              <a:t>2.50±0.02Å</a:t>
            </a:r>
          </a:p>
          <a:p>
            <a:pPr algn="ctr">
              <a:defRPr/>
            </a:pPr>
            <a:r>
              <a:rPr lang="en-US" dirty="0" smtClean="0">
                <a:solidFill>
                  <a:srgbClr val="7030A0"/>
                </a:solidFill>
                <a:latin typeface="Calibri" pitchFamily="-65" charset="0"/>
              </a:rPr>
              <a:t>Omega: 26</a:t>
            </a:r>
            <a:r>
              <a:rPr lang="en-US" altLang="zh-CN" dirty="0" smtClean="0">
                <a:solidFill>
                  <a:srgbClr val="7030A0"/>
                </a:solidFill>
                <a:latin typeface="Calibri" pitchFamily="-65" charset="0"/>
              </a:rPr>
              <a:t>±5</a:t>
            </a:r>
            <a:r>
              <a:rPr lang="en-US" dirty="0" smtClean="0">
                <a:solidFill>
                  <a:srgbClr val="7030A0"/>
                </a:solidFill>
                <a:latin typeface="Calibri" pitchFamily="-65" charset="0"/>
              </a:rPr>
              <a:t>°</a:t>
            </a:r>
          </a:p>
        </p:txBody>
      </p:sp>
      <p:sp>
        <p:nvSpPr>
          <p:cNvPr id="44" name="Rectangle 43"/>
          <p:cNvSpPr>
            <a:spLocks noChangeArrowheads="1"/>
          </p:cNvSpPr>
          <p:nvPr/>
        </p:nvSpPr>
        <p:spPr bwMode="auto">
          <a:xfrm>
            <a:off x="3275855" y="5477755"/>
            <a:ext cx="2129290" cy="777854"/>
          </a:xfrm>
          <a:prstGeom prst="rect">
            <a:avLst/>
          </a:prstGeom>
          <a:gradFill rotWithShape="1">
            <a:gsLst>
              <a:gs pos="0">
                <a:srgbClr val="FFFFFF"/>
              </a:gs>
              <a:gs pos="97000">
                <a:srgbClr val="E1F2CE">
                  <a:alpha val="93152"/>
                </a:srgbClr>
              </a:gs>
              <a:gs pos="100000">
                <a:srgbClr val="E1F2CE">
                  <a:alpha val="92940"/>
                </a:srgbClr>
              </a:gs>
            </a:gsLst>
            <a:lin ang="5400000"/>
          </a:gradFill>
          <a:ln w="9525">
            <a:solidFill>
              <a:srgbClr val="92D050">
                <a:alpha val="34901"/>
              </a:srgbClr>
            </a:solidFill>
            <a:miter lim="800000"/>
            <a:headEnd/>
            <a:tailEnd/>
          </a:ln>
          <a:effectLst>
            <a:outerShdw dist="23000" dir="5400000" rotWithShape="0">
              <a:srgbClr val="808080">
                <a:alpha val="34998"/>
              </a:srgbClr>
            </a:outerShdw>
          </a:effectLst>
        </p:spPr>
        <p:txBody>
          <a:bodyPr anchor="ctr"/>
          <a:lstStyle>
            <a:defPPr>
              <a:defRPr lang="zh-CN"/>
            </a:defPPr>
            <a:lvl1pPr algn="l" rtl="0" fontAlgn="base">
              <a:spcBef>
                <a:spcPct val="0"/>
              </a:spcBef>
              <a:spcAft>
                <a:spcPct val="0"/>
              </a:spcAft>
              <a:defRPr kern="1200">
                <a:solidFill>
                  <a:schemeClr val="tx1"/>
                </a:solidFill>
                <a:latin typeface="Arial" charset="0"/>
                <a:ea typeface="华文细黑" pitchFamily="2" charset="-122"/>
                <a:cs typeface="+mn-cs"/>
              </a:defRPr>
            </a:lvl1pPr>
            <a:lvl2pPr marL="457200" algn="l" rtl="0" fontAlgn="base">
              <a:spcBef>
                <a:spcPct val="0"/>
              </a:spcBef>
              <a:spcAft>
                <a:spcPct val="0"/>
              </a:spcAft>
              <a:defRPr kern="1200">
                <a:solidFill>
                  <a:schemeClr val="tx1"/>
                </a:solidFill>
                <a:latin typeface="Arial" charset="0"/>
                <a:ea typeface="华文细黑" pitchFamily="2" charset="-122"/>
                <a:cs typeface="+mn-cs"/>
              </a:defRPr>
            </a:lvl2pPr>
            <a:lvl3pPr marL="914400" algn="l" rtl="0" fontAlgn="base">
              <a:spcBef>
                <a:spcPct val="0"/>
              </a:spcBef>
              <a:spcAft>
                <a:spcPct val="0"/>
              </a:spcAft>
              <a:defRPr kern="1200">
                <a:solidFill>
                  <a:schemeClr val="tx1"/>
                </a:solidFill>
                <a:latin typeface="Arial" charset="0"/>
                <a:ea typeface="华文细黑" pitchFamily="2" charset="-122"/>
                <a:cs typeface="+mn-cs"/>
              </a:defRPr>
            </a:lvl3pPr>
            <a:lvl4pPr marL="1371600" algn="l" rtl="0" fontAlgn="base">
              <a:spcBef>
                <a:spcPct val="0"/>
              </a:spcBef>
              <a:spcAft>
                <a:spcPct val="0"/>
              </a:spcAft>
              <a:defRPr kern="1200">
                <a:solidFill>
                  <a:schemeClr val="tx1"/>
                </a:solidFill>
                <a:latin typeface="Arial" charset="0"/>
                <a:ea typeface="华文细黑" pitchFamily="2" charset="-122"/>
                <a:cs typeface="+mn-cs"/>
              </a:defRPr>
            </a:lvl4pPr>
            <a:lvl5pPr marL="1828800" algn="l" rtl="0" fontAlgn="base">
              <a:spcBef>
                <a:spcPct val="0"/>
              </a:spcBef>
              <a:spcAft>
                <a:spcPct val="0"/>
              </a:spcAft>
              <a:defRPr kern="1200">
                <a:solidFill>
                  <a:schemeClr val="tx1"/>
                </a:solidFill>
                <a:latin typeface="Arial" charset="0"/>
                <a:ea typeface="华文细黑" pitchFamily="2" charset="-122"/>
                <a:cs typeface="+mn-cs"/>
              </a:defRPr>
            </a:lvl5pPr>
            <a:lvl6pPr marL="2286000" algn="l" defTabSz="914400" rtl="0" eaLnBrk="1" latinLnBrk="0" hangingPunct="1">
              <a:defRPr kern="1200">
                <a:solidFill>
                  <a:schemeClr val="tx1"/>
                </a:solidFill>
                <a:latin typeface="Arial" charset="0"/>
                <a:ea typeface="华文细黑" pitchFamily="2" charset="-122"/>
                <a:cs typeface="+mn-cs"/>
              </a:defRPr>
            </a:lvl6pPr>
            <a:lvl7pPr marL="2743200" algn="l" defTabSz="914400" rtl="0" eaLnBrk="1" latinLnBrk="0" hangingPunct="1">
              <a:defRPr kern="1200">
                <a:solidFill>
                  <a:schemeClr val="tx1"/>
                </a:solidFill>
                <a:latin typeface="Arial" charset="0"/>
                <a:ea typeface="华文细黑" pitchFamily="2" charset="-122"/>
                <a:cs typeface="+mn-cs"/>
              </a:defRPr>
            </a:lvl7pPr>
            <a:lvl8pPr marL="3200400" algn="l" defTabSz="914400" rtl="0" eaLnBrk="1" latinLnBrk="0" hangingPunct="1">
              <a:defRPr kern="1200">
                <a:solidFill>
                  <a:schemeClr val="tx1"/>
                </a:solidFill>
                <a:latin typeface="Arial" charset="0"/>
                <a:ea typeface="华文细黑" pitchFamily="2" charset="-122"/>
                <a:cs typeface="+mn-cs"/>
              </a:defRPr>
            </a:lvl8pPr>
            <a:lvl9pPr marL="3657600" algn="l" defTabSz="914400" rtl="0" eaLnBrk="1" latinLnBrk="0" hangingPunct="1">
              <a:defRPr kern="1200">
                <a:solidFill>
                  <a:schemeClr val="tx1"/>
                </a:solidFill>
                <a:latin typeface="Arial" charset="0"/>
                <a:ea typeface="华文细黑" pitchFamily="2" charset="-122"/>
                <a:cs typeface="+mn-cs"/>
              </a:defRPr>
            </a:lvl9pPr>
          </a:lstStyle>
          <a:p>
            <a:pPr algn="ctr">
              <a:defRPr/>
            </a:pPr>
            <a:r>
              <a:rPr lang="en-US" dirty="0" smtClean="0">
                <a:solidFill>
                  <a:srgbClr val="0000FF"/>
                </a:solidFill>
                <a:latin typeface="Calibri" pitchFamily="-65" charset="0"/>
              </a:rPr>
              <a:t>PBE</a:t>
            </a:r>
            <a:r>
              <a:rPr lang="en-US" altLang="zh-CN" dirty="0" smtClean="0">
                <a:solidFill>
                  <a:srgbClr val="0000FF"/>
                </a:solidFill>
                <a:latin typeface="Calibri" pitchFamily="-65" charset="0"/>
              </a:rPr>
              <a:t>+</a:t>
            </a:r>
            <a:r>
              <a:rPr lang="en-US" dirty="0" smtClean="0">
                <a:solidFill>
                  <a:srgbClr val="0000FF"/>
                </a:solidFill>
                <a:latin typeface="Calibri" pitchFamily="-65" charset="0"/>
              </a:rPr>
              <a:t>IFS: C1.0</a:t>
            </a:r>
            <a:r>
              <a:rPr lang="en-US" i="1" dirty="0" smtClean="0">
                <a:solidFill>
                  <a:srgbClr val="0000FF"/>
                </a:solidFill>
                <a:latin typeface="Calibri" pitchFamily="-65" charset="0"/>
              </a:rPr>
              <a:t>e</a:t>
            </a:r>
          </a:p>
          <a:p>
            <a:pPr algn="ctr">
              <a:defRPr/>
            </a:pPr>
            <a:r>
              <a:rPr lang="en-US" dirty="0" smtClean="0">
                <a:solidFill>
                  <a:srgbClr val="00B050"/>
                </a:solidFill>
                <a:latin typeface="Calibri" pitchFamily="-65" charset="0"/>
              </a:rPr>
              <a:t>S-Cu: 2.56</a:t>
            </a:r>
            <a:r>
              <a:rPr lang="en-US" altLang="zh-CN" dirty="0" smtClean="0">
                <a:solidFill>
                  <a:srgbClr val="00B050"/>
                </a:solidFill>
                <a:latin typeface="Calibri" pitchFamily="-65" charset="0"/>
              </a:rPr>
              <a:t>Å</a:t>
            </a:r>
          </a:p>
          <a:p>
            <a:pPr algn="ctr">
              <a:defRPr/>
            </a:pPr>
            <a:r>
              <a:rPr lang="en-US" dirty="0" smtClean="0">
                <a:solidFill>
                  <a:srgbClr val="00B050"/>
                </a:solidFill>
                <a:latin typeface="Calibri" pitchFamily="-65" charset="0"/>
              </a:rPr>
              <a:t>Omega: 20.8</a:t>
            </a:r>
            <a:r>
              <a:rPr lang="en-US" altLang="zh-CN" dirty="0" smtClean="0">
                <a:solidFill>
                  <a:srgbClr val="00B050"/>
                </a:solidFill>
                <a:latin typeface="Calibri" pitchFamily="-65" charset="0"/>
              </a:rPr>
              <a:t>°</a:t>
            </a:r>
            <a:r>
              <a:rPr lang="en-US" dirty="0" smtClean="0">
                <a:solidFill>
                  <a:srgbClr val="00B050"/>
                </a:solidFill>
                <a:latin typeface="Calibri" pitchFamily="-65" charset="0"/>
              </a:rPr>
              <a:t> </a:t>
            </a:r>
          </a:p>
        </p:txBody>
      </p:sp>
      <p:sp>
        <p:nvSpPr>
          <p:cNvPr id="45" name="Rectangle 44"/>
          <p:cNvSpPr/>
          <p:nvPr/>
        </p:nvSpPr>
        <p:spPr>
          <a:xfrm>
            <a:off x="6330948" y="86099"/>
            <a:ext cx="2705548" cy="338554"/>
          </a:xfrm>
          <a:prstGeom prst="rect">
            <a:avLst/>
          </a:prstGeom>
        </p:spPr>
        <p:txBody>
          <a:bodyPr wrap="none">
            <a:spAutoFit/>
          </a:bodyPr>
          <a:lstStyle/>
          <a:p>
            <a:pPr marL="170752" lvl="1" algn="r" fontAlgn="auto">
              <a:spcBef>
                <a:spcPts val="600"/>
              </a:spcBef>
              <a:spcAft>
                <a:spcPts val="0"/>
              </a:spcAft>
              <a:buClr>
                <a:srgbClr val="4F81BD"/>
              </a:buClr>
            </a:pPr>
            <a:r>
              <a:rPr lang="en-US" altLang="zh-CN" sz="1600" b="1" dirty="0" smtClean="0">
                <a:solidFill>
                  <a:srgbClr val="1F497D"/>
                </a:solidFill>
                <a:latin typeface="Candara"/>
                <a:cs typeface="Tahoma" pitchFamily="34" charset="0"/>
              </a:rPr>
              <a:t>Hu, </a:t>
            </a:r>
            <a:r>
              <a:rPr lang="en-US" altLang="zh-CN" sz="1600" b="1" dirty="0" err="1" smtClean="0">
                <a:solidFill>
                  <a:srgbClr val="1F497D"/>
                </a:solidFill>
                <a:latin typeface="Candara"/>
                <a:cs typeface="Tahoma" pitchFamily="34" charset="0"/>
              </a:rPr>
              <a:t>Lan</a:t>
            </a:r>
            <a:r>
              <a:rPr lang="en-US" altLang="zh-CN" sz="1600" b="1" dirty="0" smtClean="0">
                <a:solidFill>
                  <a:srgbClr val="1F497D"/>
                </a:solidFill>
                <a:latin typeface="Candara"/>
                <a:cs typeface="Tahoma" pitchFamily="34" charset="0"/>
              </a:rPr>
              <a:t>, </a:t>
            </a:r>
            <a:r>
              <a:rPr lang="en-US" altLang="zh-CN" sz="1600" b="1" dirty="0" err="1" smtClean="0">
                <a:solidFill>
                  <a:srgbClr val="1F497D"/>
                </a:solidFill>
                <a:latin typeface="Candara"/>
                <a:cs typeface="Tahoma" pitchFamily="34" charset="0"/>
              </a:rPr>
              <a:t>Ji</a:t>
            </a:r>
            <a:r>
              <a:rPr lang="en-US" altLang="zh-CN" sz="1600" b="1" dirty="0" smtClean="0">
                <a:solidFill>
                  <a:srgbClr val="1F497D"/>
                </a:solidFill>
                <a:latin typeface="Candara"/>
                <a:cs typeface="Tahoma" pitchFamily="34" charset="0"/>
              </a:rPr>
              <a:t>, submitted, 2013</a:t>
            </a:r>
            <a:endParaRPr lang="en-US" altLang="zh-CN" sz="1600" b="1" dirty="0">
              <a:solidFill>
                <a:srgbClr val="1F497D"/>
              </a:solidFill>
              <a:latin typeface="Candara"/>
              <a:cs typeface="Tahoma" pitchFamily="34" charset="0"/>
            </a:endParaRPr>
          </a:p>
        </p:txBody>
      </p:sp>
      <p:sp>
        <p:nvSpPr>
          <p:cNvPr id="13" name="TextBox 12"/>
          <p:cNvSpPr txBox="1"/>
          <p:nvPr/>
        </p:nvSpPr>
        <p:spPr>
          <a:xfrm>
            <a:off x="7352470" y="770526"/>
            <a:ext cx="1778433" cy="1200329"/>
          </a:xfrm>
          <a:prstGeom prst="rect">
            <a:avLst/>
          </a:prstGeom>
          <a:noFill/>
        </p:spPr>
        <p:txBody>
          <a:bodyPr wrap="square" rtlCol="0">
            <a:spAutoFit/>
          </a:bodyPr>
          <a:lstStyle/>
          <a:p>
            <a:r>
              <a:rPr lang="en-US" altLang="zh-CN" dirty="0" smtClean="0">
                <a:solidFill>
                  <a:srgbClr val="C00000"/>
                </a:solidFill>
              </a:rPr>
              <a:t>N: 0.306  (56%)</a:t>
            </a:r>
          </a:p>
          <a:p>
            <a:r>
              <a:rPr lang="en-US" altLang="zh-CN" dirty="0" smtClean="0"/>
              <a:t>C: 0.239    (44%)</a:t>
            </a:r>
          </a:p>
        </p:txBody>
      </p:sp>
      <p:sp>
        <p:nvSpPr>
          <p:cNvPr id="30" name="Rectangle 24"/>
          <p:cNvSpPr>
            <a:spLocks noChangeArrowheads="1"/>
          </p:cNvSpPr>
          <p:nvPr/>
        </p:nvSpPr>
        <p:spPr bwMode="auto">
          <a:xfrm>
            <a:off x="3275856" y="1580961"/>
            <a:ext cx="2129289" cy="839928"/>
          </a:xfrm>
          <a:prstGeom prst="rect">
            <a:avLst/>
          </a:prstGeom>
          <a:gradFill rotWithShape="1">
            <a:gsLst>
              <a:gs pos="0">
                <a:srgbClr val="FFFFFF"/>
              </a:gs>
              <a:gs pos="96001">
                <a:srgbClr val="C5ECFF">
                  <a:alpha val="92320"/>
                </a:srgbClr>
              </a:gs>
              <a:gs pos="100000">
                <a:srgbClr val="C5ECFF">
                  <a:alpha val="92000"/>
                </a:srgbClr>
              </a:gs>
            </a:gsLst>
            <a:lin ang="5400000"/>
          </a:gradFill>
          <a:ln w="9525">
            <a:solidFill>
              <a:srgbClr val="4A7EBB">
                <a:alpha val="29019"/>
              </a:srgbClr>
            </a:solidFill>
            <a:miter lim="800000"/>
            <a:headEnd/>
            <a:tailEnd/>
          </a:ln>
          <a:effectLst>
            <a:outerShdw dist="23000" dir="5400000" rotWithShape="0">
              <a:srgbClr val="808080">
                <a:alpha val="34998"/>
              </a:srgbClr>
            </a:outerShdw>
          </a:effectLst>
        </p:spPr>
        <p:txBody>
          <a:bodyPr anchor="ctr"/>
          <a:lstStyle>
            <a:defPPr>
              <a:defRPr lang="zh-CN"/>
            </a:defPPr>
            <a:lvl1pPr algn="l" rtl="0" fontAlgn="base">
              <a:spcBef>
                <a:spcPct val="0"/>
              </a:spcBef>
              <a:spcAft>
                <a:spcPct val="0"/>
              </a:spcAft>
              <a:defRPr kern="1200">
                <a:solidFill>
                  <a:schemeClr val="tx1"/>
                </a:solidFill>
                <a:latin typeface="Arial" charset="0"/>
                <a:ea typeface="华文细黑" pitchFamily="2" charset="-122"/>
                <a:cs typeface="+mn-cs"/>
              </a:defRPr>
            </a:lvl1pPr>
            <a:lvl2pPr marL="457200" algn="l" rtl="0" fontAlgn="base">
              <a:spcBef>
                <a:spcPct val="0"/>
              </a:spcBef>
              <a:spcAft>
                <a:spcPct val="0"/>
              </a:spcAft>
              <a:defRPr kern="1200">
                <a:solidFill>
                  <a:schemeClr val="tx1"/>
                </a:solidFill>
                <a:latin typeface="Arial" charset="0"/>
                <a:ea typeface="华文细黑" pitchFamily="2" charset="-122"/>
                <a:cs typeface="+mn-cs"/>
              </a:defRPr>
            </a:lvl2pPr>
            <a:lvl3pPr marL="914400" algn="l" rtl="0" fontAlgn="base">
              <a:spcBef>
                <a:spcPct val="0"/>
              </a:spcBef>
              <a:spcAft>
                <a:spcPct val="0"/>
              </a:spcAft>
              <a:defRPr kern="1200">
                <a:solidFill>
                  <a:schemeClr val="tx1"/>
                </a:solidFill>
                <a:latin typeface="Arial" charset="0"/>
                <a:ea typeface="华文细黑" pitchFamily="2" charset="-122"/>
                <a:cs typeface="+mn-cs"/>
              </a:defRPr>
            </a:lvl3pPr>
            <a:lvl4pPr marL="1371600" algn="l" rtl="0" fontAlgn="base">
              <a:spcBef>
                <a:spcPct val="0"/>
              </a:spcBef>
              <a:spcAft>
                <a:spcPct val="0"/>
              </a:spcAft>
              <a:defRPr kern="1200">
                <a:solidFill>
                  <a:schemeClr val="tx1"/>
                </a:solidFill>
                <a:latin typeface="Arial" charset="0"/>
                <a:ea typeface="华文细黑" pitchFamily="2" charset="-122"/>
                <a:cs typeface="+mn-cs"/>
              </a:defRPr>
            </a:lvl4pPr>
            <a:lvl5pPr marL="1828800" algn="l" rtl="0" fontAlgn="base">
              <a:spcBef>
                <a:spcPct val="0"/>
              </a:spcBef>
              <a:spcAft>
                <a:spcPct val="0"/>
              </a:spcAft>
              <a:defRPr kern="1200">
                <a:solidFill>
                  <a:schemeClr val="tx1"/>
                </a:solidFill>
                <a:latin typeface="Arial" charset="0"/>
                <a:ea typeface="华文细黑" pitchFamily="2" charset="-122"/>
                <a:cs typeface="+mn-cs"/>
              </a:defRPr>
            </a:lvl5pPr>
            <a:lvl6pPr marL="2286000" algn="l" defTabSz="914400" rtl="0" eaLnBrk="1" latinLnBrk="0" hangingPunct="1">
              <a:defRPr kern="1200">
                <a:solidFill>
                  <a:schemeClr val="tx1"/>
                </a:solidFill>
                <a:latin typeface="Arial" charset="0"/>
                <a:ea typeface="华文细黑" pitchFamily="2" charset="-122"/>
                <a:cs typeface="+mn-cs"/>
              </a:defRPr>
            </a:lvl6pPr>
            <a:lvl7pPr marL="2743200" algn="l" defTabSz="914400" rtl="0" eaLnBrk="1" latinLnBrk="0" hangingPunct="1">
              <a:defRPr kern="1200">
                <a:solidFill>
                  <a:schemeClr val="tx1"/>
                </a:solidFill>
                <a:latin typeface="Arial" charset="0"/>
                <a:ea typeface="华文细黑" pitchFamily="2" charset="-122"/>
                <a:cs typeface="+mn-cs"/>
              </a:defRPr>
            </a:lvl7pPr>
            <a:lvl8pPr marL="3200400" algn="l" defTabSz="914400" rtl="0" eaLnBrk="1" latinLnBrk="0" hangingPunct="1">
              <a:defRPr kern="1200">
                <a:solidFill>
                  <a:schemeClr val="tx1"/>
                </a:solidFill>
                <a:latin typeface="Arial" charset="0"/>
                <a:ea typeface="华文细黑" pitchFamily="2" charset="-122"/>
                <a:cs typeface="+mn-cs"/>
              </a:defRPr>
            </a:lvl8pPr>
            <a:lvl9pPr marL="3657600" algn="l" defTabSz="914400" rtl="0" eaLnBrk="1" latinLnBrk="0" hangingPunct="1">
              <a:defRPr kern="1200">
                <a:solidFill>
                  <a:schemeClr val="tx1"/>
                </a:solidFill>
                <a:latin typeface="Arial" charset="0"/>
                <a:ea typeface="华文细黑" pitchFamily="2" charset="-122"/>
                <a:cs typeface="+mn-cs"/>
              </a:defRPr>
            </a:lvl9pPr>
          </a:lstStyle>
          <a:p>
            <a:pPr algn="ctr" fontAlgn="t">
              <a:spcBef>
                <a:spcPts val="0"/>
              </a:spcBef>
              <a:spcAft>
                <a:spcPts val="0"/>
              </a:spcAft>
            </a:pPr>
            <a:r>
              <a:rPr lang="en-US" altLang="zh-CN" dirty="0" smtClean="0">
                <a:solidFill>
                  <a:srgbClr val="0000FF"/>
                </a:solidFill>
                <a:latin typeface="Calibri" pitchFamily="-65" charset="0"/>
              </a:rPr>
              <a:t>PBE</a:t>
            </a:r>
            <a:endParaRPr lang="en-US" altLang="zh-CN" dirty="0">
              <a:solidFill>
                <a:srgbClr val="00B050"/>
              </a:solidFill>
              <a:latin typeface="Calibri" pitchFamily="-65" charset="0"/>
            </a:endParaRPr>
          </a:p>
          <a:p>
            <a:pPr algn="ctr" fontAlgn="t">
              <a:spcBef>
                <a:spcPts val="0"/>
              </a:spcBef>
              <a:spcAft>
                <a:spcPts val="0"/>
              </a:spcAft>
            </a:pPr>
            <a:r>
              <a:rPr lang="en-US" altLang="zh-CN" dirty="0" smtClean="0">
                <a:solidFill>
                  <a:srgbClr val="FF0000"/>
                </a:solidFill>
                <a:latin typeface="Calibri" pitchFamily="-65" charset="0"/>
              </a:rPr>
              <a:t>N-Ag: 3.57 Å</a:t>
            </a:r>
            <a:endParaRPr lang="en-US" altLang="zh-CN" dirty="0">
              <a:solidFill>
                <a:srgbClr val="FF0000"/>
              </a:solidFill>
              <a:latin typeface="Calibri" pitchFamily="-65" charset="0"/>
            </a:endParaRPr>
          </a:p>
          <a:p>
            <a:pPr algn="ctr" fontAlgn="t">
              <a:spcBef>
                <a:spcPts val="0"/>
              </a:spcBef>
              <a:spcAft>
                <a:spcPts val="0"/>
              </a:spcAft>
            </a:pPr>
            <a:r>
              <a:rPr lang="en-US" altLang="zh-CN" dirty="0">
                <a:solidFill>
                  <a:srgbClr val="FF0000"/>
                </a:solidFill>
                <a:latin typeface="Calibri" pitchFamily="-65" charset="0"/>
              </a:rPr>
              <a:t> </a:t>
            </a:r>
            <a:r>
              <a:rPr lang="en-US" altLang="zh-CN" dirty="0" smtClean="0">
                <a:solidFill>
                  <a:srgbClr val="FF0000"/>
                </a:solidFill>
                <a:latin typeface="Calibri" pitchFamily="-65" charset="0"/>
              </a:rPr>
              <a:t> </a:t>
            </a:r>
            <a:r>
              <a:rPr lang="en-US" altLang="zh-CN" dirty="0" smtClean="0">
                <a:solidFill>
                  <a:srgbClr val="00B050"/>
                </a:solidFill>
                <a:latin typeface="Calibri" pitchFamily="-65" charset="0"/>
              </a:rPr>
              <a:t>Omega : 0.4°</a:t>
            </a:r>
          </a:p>
        </p:txBody>
      </p:sp>
      <p:sp>
        <p:nvSpPr>
          <p:cNvPr id="32" name="Rectangle 43"/>
          <p:cNvSpPr>
            <a:spLocks noChangeArrowheads="1"/>
          </p:cNvSpPr>
          <p:nvPr/>
        </p:nvSpPr>
        <p:spPr bwMode="auto">
          <a:xfrm>
            <a:off x="3275856" y="4614144"/>
            <a:ext cx="2129289" cy="777854"/>
          </a:xfrm>
          <a:prstGeom prst="rect">
            <a:avLst/>
          </a:prstGeom>
          <a:gradFill rotWithShape="1">
            <a:gsLst>
              <a:gs pos="0">
                <a:srgbClr val="FFFFFF"/>
              </a:gs>
              <a:gs pos="97000">
                <a:srgbClr val="E1F2CE">
                  <a:alpha val="93152"/>
                </a:srgbClr>
              </a:gs>
              <a:gs pos="100000">
                <a:srgbClr val="E1F2CE">
                  <a:alpha val="92940"/>
                </a:srgbClr>
              </a:gs>
            </a:gsLst>
            <a:lin ang="5400000"/>
          </a:gradFill>
          <a:ln w="9525">
            <a:solidFill>
              <a:srgbClr val="92D050">
                <a:alpha val="34901"/>
              </a:srgbClr>
            </a:solidFill>
            <a:miter lim="800000"/>
            <a:headEnd/>
            <a:tailEnd/>
          </a:ln>
          <a:effectLst>
            <a:outerShdw dist="23000" dir="5400000" rotWithShape="0">
              <a:srgbClr val="808080">
                <a:alpha val="34998"/>
              </a:srgbClr>
            </a:outerShdw>
          </a:effectLst>
        </p:spPr>
        <p:txBody>
          <a:bodyPr anchor="ctr"/>
          <a:lstStyle>
            <a:defPPr>
              <a:defRPr lang="zh-CN"/>
            </a:defPPr>
            <a:lvl1pPr algn="l" rtl="0" fontAlgn="base">
              <a:spcBef>
                <a:spcPct val="0"/>
              </a:spcBef>
              <a:spcAft>
                <a:spcPct val="0"/>
              </a:spcAft>
              <a:defRPr kern="1200">
                <a:solidFill>
                  <a:schemeClr val="tx1"/>
                </a:solidFill>
                <a:latin typeface="Arial" charset="0"/>
                <a:ea typeface="华文细黑" pitchFamily="2" charset="-122"/>
                <a:cs typeface="+mn-cs"/>
              </a:defRPr>
            </a:lvl1pPr>
            <a:lvl2pPr marL="457200" algn="l" rtl="0" fontAlgn="base">
              <a:spcBef>
                <a:spcPct val="0"/>
              </a:spcBef>
              <a:spcAft>
                <a:spcPct val="0"/>
              </a:spcAft>
              <a:defRPr kern="1200">
                <a:solidFill>
                  <a:schemeClr val="tx1"/>
                </a:solidFill>
                <a:latin typeface="Arial" charset="0"/>
                <a:ea typeface="华文细黑" pitchFamily="2" charset="-122"/>
                <a:cs typeface="+mn-cs"/>
              </a:defRPr>
            </a:lvl2pPr>
            <a:lvl3pPr marL="914400" algn="l" rtl="0" fontAlgn="base">
              <a:spcBef>
                <a:spcPct val="0"/>
              </a:spcBef>
              <a:spcAft>
                <a:spcPct val="0"/>
              </a:spcAft>
              <a:defRPr kern="1200">
                <a:solidFill>
                  <a:schemeClr val="tx1"/>
                </a:solidFill>
                <a:latin typeface="Arial" charset="0"/>
                <a:ea typeface="华文细黑" pitchFamily="2" charset="-122"/>
                <a:cs typeface="+mn-cs"/>
              </a:defRPr>
            </a:lvl3pPr>
            <a:lvl4pPr marL="1371600" algn="l" rtl="0" fontAlgn="base">
              <a:spcBef>
                <a:spcPct val="0"/>
              </a:spcBef>
              <a:spcAft>
                <a:spcPct val="0"/>
              </a:spcAft>
              <a:defRPr kern="1200">
                <a:solidFill>
                  <a:schemeClr val="tx1"/>
                </a:solidFill>
                <a:latin typeface="Arial" charset="0"/>
                <a:ea typeface="华文细黑" pitchFamily="2" charset="-122"/>
                <a:cs typeface="+mn-cs"/>
              </a:defRPr>
            </a:lvl4pPr>
            <a:lvl5pPr marL="1828800" algn="l" rtl="0" fontAlgn="base">
              <a:spcBef>
                <a:spcPct val="0"/>
              </a:spcBef>
              <a:spcAft>
                <a:spcPct val="0"/>
              </a:spcAft>
              <a:defRPr kern="1200">
                <a:solidFill>
                  <a:schemeClr val="tx1"/>
                </a:solidFill>
                <a:latin typeface="Arial" charset="0"/>
                <a:ea typeface="华文细黑" pitchFamily="2" charset="-122"/>
                <a:cs typeface="+mn-cs"/>
              </a:defRPr>
            </a:lvl5pPr>
            <a:lvl6pPr marL="2286000" algn="l" defTabSz="914400" rtl="0" eaLnBrk="1" latinLnBrk="0" hangingPunct="1">
              <a:defRPr kern="1200">
                <a:solidFill>
                  <a:schemeClr val="tx1"/>
                </a:solidFill>
                <a:latin typeface="Arial" charset="0"/>
                <a:ea typeface="华文细黑" pitchFamily="2" charset="-122"/>
                <a:cs typeface="+mn-cs"/>
              </a:defRPr>
            </a:lvl6pPr>
            <a:lvl7pPr marL="2743200" algn="l" defTabSz="914400" rtl="0" eaLnBrk="1" latinLnBrk="0" hangingPunct="1">
              <a:defRPr kern="1200">
                <a:solidFill>
                  <a:schemeClr val="tx1"/>
                </a:solidFill>
                <a:latin typeface="Arial" charset="0"/>
                <a:ea typeface="华文细黑" pitchFamily="2" charset="-122"/>
                <a:cs typeface="+mn-cs"/>
              </a:defRPr>
            </a:lvl7pPr>
            <a:lvl8pPr marL="3200400" algn="l" defTabSz="914400" rtl="0" eaLnBrk="1" latinLnBrk="0" hangingPunct="1">
              <a:defRPr kern="1200">
                <a:solidFill>
                  <a:schemeClr val="tx1"/>
                </a:solidFill>
                <a:latin typeface="Arial" charset="0"/>
                <a:ea typeface="华文细黑" pitchFamily="2" charset="-122"/>
                <a:cs typeface="+mn-cs"/>
              </a:defRPr>
            </a:lvl8pPr>
            <a:lvl9pPr marL="3657600" algn="l" defTabSz="914400" rtl="0" eaLnBrk="1" latinLnBrk="0" hangingPunct="1">
              <a:defRPr kern="1200">
                <a:solidFill>
                  <a:schemeClr val="tx1"/>
                </a:solidFill>
                <a:latin typeface="Arial" charset="0"/>
                <a:ea typeface="华文细黑" pitchFamily="2" charset="-122"/>
                <a:cs typeface="+mn-cs"/>
              </a:defRPr>
            </a:lvl9pPr>
          </a:lstStyle>
          <a:p>
            <a:pPr algn="ctr">
              <a:defRPr/>
            </a:pPr>
            <a:r>
              <a:rPr lang="en-US" dirty="0" smtClean="0">
                <a:solidFill>
                  <a:srgbClr val="0000FF"/>
                </a:solidFill>
                <a:latin typeface="Calibri" pitchFamily="-65" charset="0"/>
              </a:rPr>
              <a:t>PBE</a:t>
            </a:r>
          </a:p>
          <a:p>
            <a:pPr algn="ctr">
              <a:defRPr/>
            </a:pPr>
            <a:r>
              <a:rPr lang="en-US" dirty="0" smtClean="0">
                <a:solidFill>
                  <a:srgbClr val="FF0000"/>
                </a:solidFill>
                <a:latin typeface="Calibri" pitchFamily="-65" charset="0"/>
              </a:rPr>
              <a:t>S-Cu: 2.68 </a:t>
            </a:r>
            <a:r>
              <a:rPr lang="en-US" altLang="zh-CN" dirty="0" smtClean="0">
                <a:solidFill>
                  <a:srgbClr val="FF0000"/>
                </a:solidFill>
                <a:latin typeface="Calibri" pitchFamily="-65" charset="0"/>
              </a:rPr>
              <a:t>Å</a:t>
            </a:r>
          </a:p>
          <a:p>
            <a:pPr algn="ctr">
              <a:defRPr/>
            </a:pPr>
            <a:r>
              <a:rPr lang="en-US" dirty="0" smtClean="0">
                <a:solidFill>
                  <a:srgbClr val="00B050"/>
                </a:solidFill>
                <a:latin typeface="Calibri" pitchFamily="-65" charset="0"/>
              </a:rPr>
              <a:t>Omega: 21.6</a:t>
            </a:r>
            <a:r>
              <a:rPr lang="en-US" altLang="zh-CN" dirty="0">
                <a:solidFill>
                  <a:srgbClr val="00B050"/>
                </a:solidFill>
                <a:latin typeface="Calibri" pitchFamily="-65" charset="0"/>
              </a:rPr>
              <a:t> </a:t>
            </a:r>
            <a:r>
              <a:rPr lang="en-US" altLang="zh-CN" dirty="0" smtClean="0">
                <a:solidFill>
                  <a:srgbClr val="00B050"/>
                </a:solidFill>
                <a:latin typeface="Calibri" pitchFamily="-65" charset="0"/>
              </a:rPr>
              <a:t>°</a:t>
            </a:r>
            <a:endParaRPr lang="en-US" dirty="0" smtClean="0">
              <a:solidFill>
                <a:srgbClr val="00B050"/>
              </a:solidFill>
              <a:latin typeface="Calibri" pitchFamily="-65" charset="0"/>
            </a:endParaRPr>
          </a:p>
        </p:txBody>
      </p:sp>
      <p:sp>
        <p:nvSpPr>
          <p:cNvPr id="8" name="矩形 7"/>
          <p:cNvSpPr/>
          <p:nvPr/>
        </p:nvSpPr>
        <p:spPr>
          <a:xfrm>
            <a:off x="235856" y="49140"/>
            <a:ext cx="6266941" cy="461665"/>
          </a:xfrm>
          <a:prstGeom prst="rect">
            <a:avLst/>
          </a:prstGeom>
        </p:spPr>
        <p:txBody>
          <a:bodyPr wrap="square">
            <a:spAutoFit/>
          </a:bodyPr>
          <a:lstStyle/>
          <a:p>
            <a:r>
              <a:rPr lang="zh-CN" altLang="en-US" sz="2400" b="1" spc="30" dirty="0">
                <a:solidFill>
                  <a:srgbClr val="323232"/>
                </a:solidFill>
                <a:latin typeface="Verdana"/>
                <a:ea typeface="微软雅黑" panose="020B0503020204020204" pitchFamily="34" charset="-122"/>
                <a:cs typeface="Tahoma" pitchFamily="34" charset="0"/>
              </a:rPr>
              <a:t>离子末态近似</a:t>
            </a:r>
            <a:r>
              <a:rPr lang="en-US" altLang="zh-CN" sz="2400" b="1" spc="30" dirty="0">
                <a:solidFill>
                  <a:srgbClr val="323232"/>
                </a:solidFill>
                <a:latin typeface="Verdana"/>
                <a:ea typeface="微软雅黑" panose="020B0503020204020204" pitchFamily="34" charset="-122"/>
                <a:cs typeface="Tahoma" pitchFamily="34" charset="0"/>
              </a:rPr>
              <a:t>(IFS</a:t>
            </a:r>
            <a:r>
              <a:rPr lang="en-US" altLang="zh-CN" sz="2400" b="1" spc="30" dirty="0" smtClean="0">
                <a:solidFill>
                  <a:srgbClr val="323232"/>
                </a:solidFill>
                <a:latin typeface="Verdana"/>
                <a:ea typeface="微软雅黑" panose="020B0503020204020204" pitchFamily="34" charset="-122"/>
                <a:cs typeface="Tahoma" pitchFamily="34" charset="0"/>
              </a:rPr>
              <a:t>) – </a:t>
            </a:r>
            <a:r>
              <a:rPr lang="zh-CN" altLang="en-US" sz="2400" b="1" spc="30" dirty="0" smtClean="0">
                <a:solidFill>
                  <a:srgbClr val="323232"/>
                </a:solidFill>
                <a:latin typeface="Verdana"/>
                <a:ea typeface="微软雅黑" panose="020B0503020204020204" pitchFamily="34" charset="-122"/>
                <a:cs typeface="Tahoma" pitchFamily="34" charset="0"/>
              </a:rPr>
              <a:t>确定被占据电子态</a:t>
            </a:r>
            <a:endParaRPr lang="zh-CN" altLang="en-US" sz="2400" b="1" spc="30" dirty="0">
              <a:solidFill>
                <a:srgbClr val="323232"/>
              </a:solidFill>
              <a:latin typeface="Verdana"/>
              <a:ea typeface="微软雅黑" panose="020B0503020204020204" pitchFamily="34" charset="-122"/>
              <a:cs typeface="Tahoma" pitchFamily="34" charset="0"/>
            </a:endParaRPr>
          </a:p>
        </p:txBody>
      </p:sp>
      <p:sp>
        <p:nvSpPr>
          <p:cNvPr id="10" name="TextBox 9"/>
          <p:cNvSpPr txBox="1"/>
          <p:nvPr/>
        </p:nvSpPr>
        <p:spPr>
          <a:xfrm>
            <a:off x="716489" y="548680"/>
            <a:ext cx="1697772" cy="369332"/>
          </a:xfrm>
          <a:prstGeom prst="rect">
            <a:avLst/>
          </a:prstGeom>
          <a:noFill/>
        </p:spPr>
        <p:txBody>
          <a:bodyPr wrap="none" rtlCol="0">
            <a:spAutoFit/>
          </a:bodyPr>
          <a:lstStyle/>
          <a:p>
            <a:r>
              <a:rPr lang="zh-CN" altLang="en-US" dirty="0" smtClean="0"/>
              <a:t>分子</a:t>
            </a:r>
            <a:r>
              <a:rPr lang="en-US" altLang="zh-CN" dirty="0" smtClean="0"/>
              <a:t>LUMO</a:t>
            </a:r>
            <a:r>
              <a:rPr lang="zh-CN" altLang="en-US" dirty="0" smtClean="0"/>
              <a:t>轨道</a:t>
            </a:r>
            <a:endParaRPr lang="zh-CN" altLang="en-US" dirty="0"/>
          </a:p>
        </p:txBody>
      </p:sp>
      <p:sp>
        <p:nvSpPr>
          <p:cNvPr id="2" name="日期占位符 1"/>
          <p:cNvSpPr>
            <a:spLocks noGrp="1"/>
          </p:cNvSpPr>
          <p:nvPr>
            <p:ph type="dt" sz="half" idx="10"/>
          </p:nvPr>
        </p:nvSpPr>
        <p:spPr/>
        <p:txBody>
          <a:bodyPr/>
          <a:lstStyle/>
          <a:p>
            <a:fld id="{24E6E633-A28E-472A-8988-9762BE920DFF}" type="datetime1">
              <a:rPr lang="zh-CN" altLang="en-US" smtClean="0"/>
              <a:t>2013/10/29</a:t>
            </a:fld>
            <a:endParaRPr lang="zh-CN" altLang="en-US"/>
          </a:p>
        </p:txBody>
      </p:sp>
      <p:sp>
        <p:nvSpPr>
          <p:cNvPr id="3" name="页脚占位符 2"/>
          <p:cNvSpPr>
            <a:spLocks noGrp="1"/>
          </p:cNvSpPr>
          <p:nvPr>
            <p:ph type="ftr" sz="quarter" idx="11"/>
          </p:nvPr>
        </p:nvSpPr>
        <p:spPr/>
        <p:txBody>
          <a:bodyPr/>
          <a:lstStyle/>
          <a:p>
            <a:r>
              <a:rPr lang="en-US" altLang="zh-CN" smtClean="0"/>
              <a:t>PKU·  Beijing · Fall. 2013</a:t>
            </a:r>
            <a:endParaRPr lang="zh-CN" altLang="en-US" dirty="0"/>
          </a:p>
        </p:txBody>
      </p:sp>
      <p:sp>
        <p:nvSpPr>
          <p:cNvPr id="17" name="灯片编号占位符 16"/>
          <p:cNvSpPr>
            <a:spLocks noGrp="1"/>
          </p:cNvSpPr>
          <p:nvPr>
            <p:ph type="sldNum" sz="quarter" idx="12"/>
          </p:nvPr>
        </p:nvSpPr>
        <p:spPr/>
        <p:txBody>
          <a:bodyPr>
            <a:normAutofit fontScale="92500" lnSpcReduction="20000"/>
          </a:bodyPr>
          <a:lstStyle/>
          <a:p>
            <a:fld id="{654424FE-3783-4FE8-B304-F9B0064DEF78}" type="slidenum">
              <a:rPr lang="zh-CN" altLang="en-US" smtClean="0"/>
              <a:pPr/>
              <a:t>102</a:t>
            </a:fld>
            <a:endParaRPr lang="zh-CN" altLang="en-US"/>
          </a:p>
        </p:txBody>
      </p:sp>
    </p:spTree>
    <p:extLst>
      <p:ext uri="{BB962C8B-B14F-4D97-AF65-F5344CB8AC3E}">
        <p14:creationId xmlns:p14="http://schemas.microsoft.com/office/powerpoint/2010/main" val="10781961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500"/>
                                        <p:tgtEl>
                                          <p:spTgt spid="4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3" grpId="0" animBg="1"/>
      <p:bldP spid="34" grpId="0" animBg="1"/>
      <p:bldP spid="43" grpId="0" animBg="1"/>
      <p:bldP spid="44" grpId="0" animBg="1"/>
      <p:bldP spid="13" grpId="0"/>
      <p:bldP spid="30" grpId="0" animBg="1"/>
      <p:bldP spid="32" grpId="0" animBg="1"/>
      <p:bldP spid="10"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9909" t="75109"/>
          <a:stretch/>
        </p:blipFill>
        <p:spPr bwMode="auto">
          <a:xfrm>
            <a:off x="4929190" y="928670"/>
            <a:ext cx="2103605" cy="1295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9"/>
          <p:cNvGrpSpPr/>
          <p:nvPr/>
        </p:nvGrpSpPr>
        <p:grpSpPr>
          <a:xfrm>
            <a:off x="2947736" y="584732"/>
            <a:ext cx="1797957" cy="1582024"/>
            <a:chOff x="5381703" y="595458"/>
            <a:chExt cx="1797957" cy="1582024"/>
          </a:xfrm>
        </p:grpSpPr>
        <p:pic>
          <p:nvPicPr>
            <p:cNvPr id="1638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748"/>
            <a:stretch/>
          </p:blipFill>
          <p:spPr bwMode="auto">
            <a:xfrm>
              <a:off x="5381703" y="964790"/>
              <a:ext cx="1797957" cy="121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868144" y="1756403"/>
              <a:ext cx="983987" cy="369332"/>
            </a:xfrm>
            <a:prstGeom prst="rect">
              <a:avLst/>
            </a:prstGeom>
            <a:solidFill>
              <a:schemeClr val="bg1"/>
            </a:solidFill>
          </p:spPr>
          <p:txBody>
            <a:bodyPr wrap="none" rtlCol="0">
              <a:spAutoFit/>
            </a:bodyPr>
            <a:lstStyle/>
            <a:p>
              <a:r>
                <a:rPr lang="en-US" altLang="zh-CN" dirty="0" smtClean="0"/>
                <a:t>Cu(111)</a:t>
              </a:r>
              <a:endParaRPr lang="zh-CN" altLang="en-US" dirty="0"/>
            </a:p>
          </p:txBody>
        </p:sp>
        <p:sp>
          <p:nvSpPr>
            <p:cNvPr id="9" name="TextBox 8"/>
            <p:cNvSpPr txBox="1"/>
            <p:nvPr/>
          </p:nvSpPr>
          <p:spPr>
            <a:xfrm>
              <a:off x="5652120" y="595458"/>
              <a:ext cx="1274708" cy="369332"/>
            </a:xfrm>
            <a:prstGeom prst="rect">
              <a:avLst/>
            </a:prstGeom>
            <a:noFill/>
          </p:spPr>
          <p:txBody>
            <a:bodyPr wrap="none" rtlCol="0">
              <a:spAutoFit/>
            </a:bodyPr>
            <a:lstStyle/>
            <a:p>
              <a:r>
                <a:rPr lang="en-US" altLang="zh-CN" dirty="0" smtClean="0"/>
                <a:t>Thiophene</a:t>
              </a:r>
              <a:endParaRPr lang="zh-CN" altLang="en-US" dirty="0"/>
            </a:p>
          </p:txBody>
        </p:sp>
      </p:grpSp>
      <p:sp>
        <p:nvSpPr>
          <p:cNvPr id="13" name="Rectangle 23"/>
          <p:cNvSpPr>
            <a:spLocks noChangeArrowheads="1"/>
          </p:cNvSpPr>
          <p:nvPr/>
        </p:nvSpPr>
        <p:spPr bwMode="auto">
          <a:xfrm>
            <a:off x="4929190" y="2336551"/>
            <a:ext cx="2013981" cy="1452488"/>
          </a:xfrm>
          <a:prstGeom prst="rect">
            <a:avLst/>
          </a:prstGeom>
          <a:gradFill rotWithShape="1">
            <a:gsLst>
              <a:gs pos="0">
                <a:srgbClr val="FFFFFF"/>
              </a:gs>
              <a:gs pos="97000">
                <a:srgbClr val="E1F2CE">
                  <a:alpha val="93152"/>
                </a:srgbClr>
              </a:gs>
              <a:gs pos="100000">
                <a:srgbClr val="E1F2CE">
                  <a:alpha val="92940"/>
                </a:srgbClr>
              </a:gs>
            </a:gsLst>
            <a:lin ang="5400000"/>
          </a:gradFill>
          <a:ln w="9525">
            <a:solidFill>
              <a:srgbClr val="92D050">
                <a:alpha val="34901"/>
              </a:srgbClr>
            </a:solidFill>
            <a:miter lim="800000"/>
            <a:headEnd/>
            <a:tailEnd/>
          </a:ln>
          <a:effectLst>
            <a:outerShdw dist="23000" dir="5400000" rotWithShape="0">
              <a:srgbClr val="808080">
                <a:alpha val="34998"/>
              </a:srgbClr>
            </a:outerShdw>
          </a:effectLst>
        </p:spPr>
        <p:txBody>
          <a:bodyPr anchor="ctr"/>
          <a:lstStyle>
            <a:defPPr>
              <a:defRPr lang="zh-CN"/>
            </a:defPPr>
            <a:lvl1pPr algn="l" rtl="0" fontAlgn="base">
              <a:spcBef>
                <a:spcPct val="0"/>
              </a:spcBef>
              <a:spcAft>
                <a:spcPct val="0"/>
              </a:spcAft>
              <a:defRPr kern="1200">
                <a:solidFill>
                  <a:schemeClr val="tx1"/>
                </a:solidFill>
                <a:latin typeface="Arial" charset="0"/>
                <a:ea typeface="华文细黑" pitchFamily="2" charset="-122"/>
                <a:cs typeface="+mn-cs"/>
              </a:defRPr>
            </a:lvl1pPr>
            <a:lvl2pPr marL="457200" algn="l" rtl="0" fontAlgn="base">
              <a:spcBef>
                <a:spcPct val="0"/>
              </a:spcBef>
              <a:spcAft>
                <a:spcPct val="0"/>
              </a:spcAft>
              <a:defRPr kern="1200">
                <a:solidFill>
                  <a:schemeClr val="tx1"/>
                </a:solidFill>
                <a:latin typeface="Arial" charset="0"/>
                <a:ea typeface="华文细黑" pitchFamily="2" charset="-122"/>
                <a:cs typeface="+mn-cs"/>
              </a:defRPr>
            </a:lvl2pPr>
            <a:lvl3pPr marL="914400" algn="l" rtl="0" fontAlgn="base">
              <a:spcBef>
                <a:spcPct val="0"/>
              </a:spcBef>
              <a:spcAft>
                <a:spcPct val="0"/>
              </a:spcAft>
              <a:defRPr kern="1200">
                <a:solidFill>
                  <a:schemeClr val="tx1"/>
                </a:solidFill>
                <a:latin typeface="Arial" charset="0"/>
                <a:ea typeface="华文细黑" pitchFamily="2" charset="-122"/>
                <a:cs typeface="+mn-cs"/>
              </a:defRPr>
            </a:lvl3pPr>
            <a:lvl4pPr marL="1371600" algn="l" rtl="0" fontAlgn="base">
              <a:spcBef>
                <a:spcPct val="0"/>
              </a:spcBef>
              <a:spcAft>
                <a:spcPct val="0"/>
              </a:spcAft>
              <a:defRPr kern="1200">
                <a:solidFill>
                  <a:schemeClr val="tx1"/>
                </a:solidFill>
                <a:latin typeface="Arial" charset="0"/>
                <a:ea typeface="华文细黑" pitchFamily="2" charset="-122"/>
                <a:cs typeface="+mn-cs"/>
              </a:defRPr>
            </a:lvl4pPr>
            <a:lvl5pPr marL="1828800" algn="l" rtl="0" fontAlgn="base">
              <a:spcBef>
                <a:spcPct val="0"/>
              </a:spcBef>
              <a:spcAft>
                <a:spcPct val="0"/>
              </a:spcAft>
              <a:defRPr kern="1200">
                <a:solidFill>
                  <a:schemeClr val="tx1"/>
                </a:solidFill>
                <a:latin typeface="Arial" charset="0"/>
                <a:ea typeface="华文细黑" pitchFamily="2" charset="-122"/>
                <a:cs typeface="+mn-cs"/>
              </a:defRPr>
            </a:lvl5pPr>
            <a:lvl6pPr marL="2286000" algn="l" defTabSz="914400" rtl="0" eaLnBrk="1" latinLnBrk="0" hangingPunct="1">
              <a:defRPr kern="1200">
                <a:solidFill>
                  <a:schemeClr val="tx1"/>
                </a:solidFill>
                <a:latin typeface="Arial" charset="0"/>
                <a:ea typeface="华文细黑" pitchFamily="2" charset="-122"/>
                <a:cs typeface="+mn-cs"/>
              </a:defRPr>
            </a:lvl6pPr>
            <a:lvl7pPr marL="2743200" algn="l" defTabSz="914400" rtl="0" eaLnBrk="1" latinLnBrk="0" hangingPunct="1">
              <a:defRPr kern="1200">
                <a:solidFill>
                  <a:schemeClr val="tx1"/>
                </a:solidFill>
                <a:latin typeface="Arial" charset="0"/>
                <a:ea typeface="华文细黑" pitchFamily="2" charset="-122"/>
                <a:cs typeface="+mn-cs"/>
              </a:defRPr>
            </a:lvl7pPr>
            <a:lvl8pPr marL="3200400" algn="l" defTabSz="914400" rtl="0" eaLnBrk="1" latinLnBrk="0" hangingPunct="1">
              <a:defRPr kern="1200">
                <a:solidFill>
                  <a:schemeClr val="tx1"/>
                </a:solidFill>
                <a:latin typeface="Arial" charset="0"/>
                <a:ea typeface="华文细黑" pitchFamily="2" charset="-122"/>
                <a:cs typeface="+mn-cs"/>
              </a:defRPr>
            </a:lvl8pPr>
            <a:lvl9pPr marL="3657600" algn="l" defTabSz="914400" rtl="0" eaLnBrk="1" latinLnBrk="0" hangingPunct="1">
              <a:defRPr kern="1200">
                <a:solidFill>
                  <a:schemeClr val="tx1"/>
                </a:solidFill>
                <a:latin typeface="Arial" charset="0"/>
                <a:ea typeface="华文细黑" pitchFamily="2" charset="-122"/>
                <a:cs typeface="+mn-cs"/>
              </a:defRPr>
            </a:lvl9pPr>
          </a:lstStyle>
          <a:p>
            <a:pPr algn="ctr">
              <a:defRPr/>
            </a:pPr>
            <a:r>
              <a:rPr lang="en-US" dirty="0" err="1" smtClean="0">
                <a:solidFill>
                  <a:srgbClr val="0070C0"/>
                </a:solidFill>
                <a:latin typeface="Calibri" pitchFamily="-65" charset="0"/>
              </a:rPr>
              <a:t>a_O</a:t>
            </a:r>
            <a:r>
              <a:rPr lang="en-US" dirty="0" smtClean="0">
                <a:solidFill>
                  <a:srgbClr val="0070C0"/>
                </a:solidFill>
                <a:latin typeface="Calibri" pitchFamily="-65" charset="0"/>
              </a:rPr>
              <a:t>-Ag: 2.97 </a:t>
            </a:r>
            <a:r>
              <a:rPr lang="en-US" altLang="zh-CN" dirty="0">
                <a:solidFill>
                  <a:srgbClr val="0070C0"/>
                </a:solidFill>
                <a:latin typeface="Calibri" pitchFamily="-65" charset="0"/>
              </a:rPr>
              <a:t>Å</a:t>
            </a:r>
            <a:r>
              <a:rPr lang="en-US" dirty="0" smtClean="0">
                <a:solidFill>
                  <a:srgbClr val="0070C0"/>
                </a:solidFill>
                <a:latin typeface="Calibri" pitchFamily="-65" charset="0"/>
              </a:rPr>
              <a:t/>
            </a:r>
            <a:br>
              <a:rPr lang="en-US" dirty="0" smtClean="0">
                <a:solidFill>
                  <a:srgbClr val="0070C0"/>
                </a:solidFill>
                <a:latin typeface="Calibri" pitchFamily="-65" charset="0"/>
              </a:rPr>
            </a:br>
            <a:r>
              <a:rPr lang="en-US" dirty="0" smtClean="0">
                <a:solidFill>
                  <a:srgbClr val="0070C0"/>
                </a:solidFill>
                <a:latin typeface="Calibri" pitchFamily="-65" charset="0"/>
              </a:rPr>
              <a:t>C-Ag: 2.86 </a:t>
            </a:r>
            <a:r>
              <a:rPr lang="en-US" altLang="zh-CN" dirty="0">
                <a:solidFill>
                  <a:srgbClr val="0070C0"/>
                </a:solidFill>
                <a:latin typeface="Calibri" pitchFamily="-65" charset="0"/>
              </a:rPr>
              <a:t>Å</a:t>
            </a:r>
            <a:r>
              <a:rPr lang="en-US" dirty="0" smtClean="0">
                <a:solidFill>
                  <a:srgbClr val="0070C0"/>
                </a:solidFill>
                <a:latin typeface="Calibri" pitchFamily="-65" charset="0"/>
              </a:rPr>
              <a:t/>
            </a:r>
            <a:br>
              <a:rPr lang="en-US" dirty="0" smtClean="0">
                <a:solidFill>
                  <a:srgbClr val="0070C0"/>
                </a:solidFill>
                <a:latin typeface="Calibri" pitchFamily="-65" charset="0"/>
              </a:rPr>
            </a:br>
            <a:r>
              <a:rPr lang="en-US" dirty="0" err="1" smtClean="0">
                <a:solidFill>
                  <a:srgbClr val="0070C0"/>
                </a:solidFill>
                <a:latin typeface="Calibri" pitchFamily="-65" charset="0"/>
              </a:rPr>
              <a:t>c_O</a:t>
            </a:r>
            <a:r>
              <a:rPr lang="en-US" dirty="0" smtClean="0">
                <a:solidFill>
                  <a:srgbClr val="0070C0"/>
                </a:solidFill>
                <a:latin typeface="Calibri" pitchFamily="-65" charset="0"/>
              </a:rPr>
              <a:t>-Ag: 2.68 </a:t>
            </a:r>
            <a:r>
              <a:rPr lang="en-US" altLang="zh-CN" dirty="0" smtClean="0">
                <a:solidFill>
                  <a:srgbClr val="0070C0"/>
                </a:solidFill>
                <a:latin typeface="Calibri" pitchFamily="-65" charset="0"/>
              </a:rPr>
              <a:t>Å</a:t>
            </a:r>
          </a:p>
          <a:p>
            <a:pPr algn="ctr">
              <a:defRPr/>
            </a:pPr>
            <a:r>
              <a:rPr lang="en-US" dirty="0" smtClean="0">
                <a:latin typeface="Calibri" pitchFamily="-65" charset="0"/>
              </a:rPr>
              <a:t>PRL 94, 036106</a:t>
            </a:r>
            <a:endParaRPr lang="en-US" dirty="0">
              <a:latin typeface="Calibri" pitchFamily="-65" charset="0"/>
            </a:endParaRPr>
          </a:p>
        </p:txBody>
      </p:sp>
      <p:sp>
        <p:nvSpPr>
          <p:cNvPr id="22" name="Rectangle 24"/>
          <p:cNvSpPr>
            <a:spLocks noChangeArrowheads="1"/>
          </p:cNvSpPr>
          <p:nvPr/>
        </p:nvSpPr>
        <p:spPr bwMode="auto">
          <a:xfrm>
            <a:off x="643481" y="2336550"/>
            <a:ext cx="2106406" cy="1452490"/>
          </a:xfrm>
          <a:prstGeom prst="rect">
            <a:avLst/>
          </a:prstGeom>
          <a:gradFill rotWithShape="1">
            <a:gsLst>
              <a:gs pos="0">
                <a:srgbClr val="FFFFFF"/>
              </a:gs>
              <a:gs pos="96001">
                <a:srgbClr val="C5ECFF">
                  <a:alpha val="92320"/>
                </a:srgbClr>
              </a:gs>
              <a:gs pos="100000">
                <a:srgbClr val="C5ECFF">
                  <a:alpha val="92000"/>
                </a:srgbClr>
              </a:gs>
            </a:gsLst>
            <a:lin ang="5400000"/>
          </a:gradFill>
          <a:ln w="9525">
            <a:solidFill>
              <a:srgbClr val="4A7EBB">
                <a:alpha val="29019"/>
              </a:srgbClr>
            </a:solidFill>
            <a:miter lim="800000"/>
            <a:headEnd/>
            <a:tailEnd/>
          </a:ln>
          <a:effectLst>
            <a:outerShdw dist="23000" dir="5400000" rotWithShape="0">
              <a:srgbClr val="808080">
                <a:alpha val="34998"/>
              </a:srgbClr>
            </a:outerShdw>
          </a:effectLst>
        </p:spPr>
        <p:txBody>
          <a:bodyPr anchor="ctr"/>
          <a:lstStyle>
            <a:defPPr>
              <a:defRPr lang="zh-CN"/>
            </a:defPPr>
            <a:lvl1pPr algn="l" rtl="0" fontAlgn="base">
              <a:spcBef>
                <a:spcPct val="0"/>
              </a:spcBef>
              <a:spcAft>
                <a:spcPct val="0"/>
              </a:spcAft>
              <a:defRPr kern="1200">
                <a:solidFill>
                  <a:schemeClr val="tx1"/>
                </a:solidFill>
                <a:latin typeface="Arial" charset="0"/>
                <a:ea typeface="华文细黑" pitchFamily="2" charset="-122"/>
                <a:cs typeface="+mn-cs"/>
              </a:defRPr>
            </a:lvl1pPr>
            <a:lvl2pPr marL="457200" algn="l" rtl="0" fontAlgn="base">
              <a:spcBef>
                <a:spcPct val="0"/>
              </a:spcBef>
              <a:spcAft>
                <a:spcPct val="0"/>
              </a:spcAft>
              <a:defRPr kern="1200">
                <a:solidFill>
                  <a:schemeClr val="tx1"/>
                </a:solidFill>
                <a:latin typeface="Arial" charset="0"/>
                <a:ea typeface="华文细黑" pitchFamily="2" charset="-122"/>
                <a:cs typeface="+mn-cs"/>
              </a:defRPr>
            </a:lvl2pPr>
            <a:lvl3pPr marL="914400" algn="l" rtl="0" fontAlgn="base">
              <a:spcBef>
                <a:spcPct val="0"/>
              </a:spcBef>
              <a:spcAft>
                <a:spcPct val="0"/>
              </a:spcAft>
              <a:defRPr kern="1200">
                <a:solidFill>
                  <a:schemeClr val="tx1"/>
                </a:solidFill>
                <a:latin typeface="Arial" charset="0"/>
                <a:ea typeface="华文细黑" pitchFamily="2" charset="-122"/>
                <a:cs typeface="+mn-cs"/>
              </a:defRPr>
            </a:lvl3pPr>
            <a:lvl4pPr marL="1371600" algn="l" rtl="0" fontAlgn="base">
              <a:spcBef>
                <a:spcPct val="0"/>
              </a:spcBef>
              <a:spcAft>
                <a:spcPct val="0"/>
              </a:spcAft>
              <a:defRPr kern="1200">
                <a:solidFill>
                  <a:schemeClr val="tx1"/>
                </a:solidFill>
                <a:latin typeface="Arial" charset="0"/>
                <a:ea typeface="华文细黑" pitchFamily="2" charset="-122"/>
                <a:cs typeface="+mn-cs"/>
              </a:defRPr>
            </a:lvl4pPr>
            <a:lvl5pPr marL="1828800" algn="l" rtl="0" fontAlgn="base">
              <a:spcBef>
                <a:spcPct val="0"/>
              </a:spcBef>
              <a:spcAft>
                <a:spcPct val="0"/>
              </a:spcAft>
              <a:defRPr kern="1200">
                <a:solidFill>
                  <a:schemeClr val="tx1"/>
                </a:solidFill>
                <a:latin typeface="Arial" charset="0"/>
                <a:ea typeface="华文细黑" pitchFamily="2" charset="-122"/>
                <a:cs typeface="+mn-cs"/>
              </a:defRPr>
            </a:lvl5pPr>
            <a:lvl6pPr marL="2286000" algn="l" defTabSz="914400" rtl="0" eaLnBrk="1" latinLnBrk="0" hangingPunct="1">
              <a:defRPr kern="1200">
                <a:solidFill>
                  <a:schemeClr val="tx1"/>
                </a:solidFill>
                <a:latin typeface="Arial" charset="0"/>
                <a:ea typeface="华文细黑" pitchFamily="2" charset="-122"/>
                <a:cs typeface="+mn-cs"/>
              </a:defRPr>
            </a:lvl6pPr>
            <a:lvl7pPr marL="2743200" algn="l" defTabSz="914400" rtl="0" eaLnBrk="1" latinLnBrk="0" hangingPunct="1">
              <a:defRPr kern="1200">
                <a:solidFill>
                  <a:schemeClr val="tx1"/>
                </a:solidFill>
                <a:latin typeface="Arial" charset="0"/>
                <a:ea typeface="华文细黑" pitchFamily="2" charset="-122"/>
                <a:cs typeface="+mn-cs"/>
              </a:defRPr>
            </a:lvl7pPr>
            <a:lvl8pPr marL="3200400" algn="l" defTabSz="914400" rtl="0" eaLnBrk="1" latinLnBrk="0" hangingPunct="1">
              <a:defRPr kern="1200">
                <a:solidFill>
                  <a:schemeClr val="tx1"/>
                </a:solidFill>
                <a:latin typeface="Arial" charset="0"/>
                <a:ea typeface="华文细黑" pitchFamily="2" charset="-122"/>
                <a:cs typeface="+mn-cs"/>
              </a:defRPr>
            </a:lvl8pPr>
            <a:lvl9pPr marL="3657600" algn="l" defTabSz="914400" rtl="0" eaLnBrk="1" latinLnBrk="0" hangingPunct="1">
              <a:defRPr kern="1200">
                <a:solidFill>
                  <a:schemeClr val="tx1"/>
                </a:solidFill>
                <a:latin typeface="Arial" charset="0"/>
                <a:ea typeface="华文细黑" pitchFamily="2" charset="-122"/>
                <a:cs typeface="+mn-cs"/>
              </a:defRPr>
            </a:lvl9pPr>
          </a:lstStyle>
          <a:p>
            <a:pPr algn="ctr" fontAlgn="t">
              <a:spcBef>
                <a:spcPts val="0"/>
              </a:spcBef>
              <a:spcAft>
                <a:spcPts val="0"/>
              </a:spcAft>
            </a:pPr>
            <a:r>
              <a:rPr lang="en-US" altLang="zh-CN" dirty="0" smtClean="0">
                <a:solidFill>
                  <a:srgbClr val="0000FF"/>
                </a:solidFill>
                <a:latin typeface="Calibri" pitchFamily="-65" charset="0"/>
              </a:rPr>
              <a:t>N-Ag: 3.07±0.02 Å</a:t>
            </a:r>
            <a:endParaRPr lang="zh-CN" altLang="zh-CN" dirty="0">
              <a:solidFill>
                <a:srgbClr val="0000FF"/>
              </a:solidFill>
              <a:latin typeface="Calibri" pitchFamily="-65" charset="0"/>
            </a:endParaRPr>
          </a:p>
          <a:p>
            <a:pPr algn="ctr" fontAlgn="auto">
              <a:spcBef>
                <a:spcPts val="0"/>
              </a:spcBef>
              <a:spcAft>
                <a:spcPts val="0"/>
              </a:spcAft>
            </a:pPr>
            <a:r>
              <a:rPr lang="en-US" altLang="zh-CN" dirty="0" smtClean="0">
                <a:solidFill>
                  <a:srgbClr val="7030A0"/>
                </a:solidFill>
                <a:latin typeface="Calibri" pitchFamily="-65" charset="0"/>
              </a:rPr>
              <a:t>Omega: -1±1.5 °</a:t>
            </a:r>
            <a:endParaRPr lang="zh-CN" altLang="zh-CN" dirty="0">
              <a:solidFill>
                <a:srgbClr val="7030A0"/>
              </a:solidFill>
              <a:latin typeface="Calibri" pitchFamily="-65" charset="0"/>
            </a:endParaRPr>
          </a:p>
          <a:p>
            <a:pPr algn="ctr" fontAlgn="auto">
              <a:spcBef>
                <a:spcPts val="0"/>
              </a:spcBef>
              <a:spcAft>
                <a:spcPts val="0"/>
              </a:spcAft>
            </a:pPr>
            <a:r>
              <a:rPr lang="en-US" altLang="zh-CN" dirty="0" smtClean="0">
                <a:solidFill>
                  <a:srgbClr val="C00000"/>
                </a:solidFill>
                <a:latin typeface="Calibri" pitchFamily="-65" charset="0"/>
              </a:rPr>
              <a:t>Eads: 1.00±0.1 </a:t>
            </a:r>
            <a:r>
              <a:rPr lang="en-US" altLang="zh-CN" dirty="0" err="1" smtClean="0">
                <a:solidFill>
                  <a:srgbClr val="C00000"/>
                </a:solidFill>
                <a:latin typeface="Calibri" pitchFamily="-65" charset="0"/>
              </a:rPr>
              <a:t>eV</a:t>
            </a:r>
            <a:endParaRPr lang="en-US" altLang="zh-CN" dirty="0" smtClean="0">
              <a:solidFill>
                <a:srgbClr val="C00000"/>
              </a:solidFill>
              <a:latin typeface="Calibri" pitchFamily="-65" charset="0"/>
            </a:endParaRPr>
          </a:p>
          <a:p>
            <a:pPr algn="ctr" fontAlgn="auto">
              <a:spcBef>
                <a:spcPts val="0"/>
              </a:spcBef>
              <a:spcAft>
                <a:spcPts val="0"/>
              </a:spcAft>
            </a:pPr>
            <a:r>
              <a:rPr lang="en-US" altLang="zh-CN" dirty="0" smtClean="0">
                <a:latin typeface="Calibri" pitchFamily="-65" charset="0"/>
              </a:rPr>
              <a:t>PRL 104, 036102</a:t>
            </a:r>
            <a:endParaRPr lang="zh-CN" altLang="zh-CN" dirty="0">
              <a:latin typeface="Calibri" pitchFamily="-65" charset="0"/>
            </a:endParaRPr>
          </a:p>
        </p:txBody>
      </p:sp>
      <p:sp>
        <p:nvSpPr>
          <p:cNvPr id="23" name="Rectangle 23"/>
          <p:cNvSpPr>
            <a:spLocks noChangeArrowheads="1"/>
          </p:cNvSpPr>
          <p:nvPr/>
        </p:nvSpPr>
        <p:spPr bwMode="auto">
          <a:xfrm>
            <a:off x="2868043" y="2336550"/>
            <a:ext cx="1977742" cy="1452489"/>
          </a:xfrm>
          <a:prstGeom prst="rect">
            <a:avLst/>
          </a:prstGeom>
          <a:solidFill>
            <a:schemeClr val="accent6">
              <a:lumMod val="20000"/>
              <a:lumOff val="80000"/>
            </a:schemeClr>
          </a:solidFill>
          <a:ln w="9525">
            <a:solidFill>
              <a:srgbClr val="92D050">
                <a:alpha val="34901"/>
              </a:srgbClr>
            </a:solidFill>
            <a:miter lim="800000"/>
            <a:headEnd/>
            <a:tailEnd/>
          </a:ln>
          <a:effectLst>
            <a:outerShdw dist="23000" dir="5400000" rotWithShape="0">
              <a:srgbClr val="808080">
                <a:alpha val="34998"/>
              </a:srgbClr>
            </a:outerShdw>
          </a:effectLst>
        </p:spPr>
        <p:txBody>
          <a:bodyPr anchor="ctr"/>
          <a:lstStyle>
            <a:defPPr>
              <a:defRPr lang="zh-CN"/>
            </a:defPPr>
            <a:lvl1pPr algn="l" rtl="0" fontAlgn="base">
              <a:spcBef>
                <a:spcPct val="0"/>
              </a:spcBef>
              <a:spcAft>
                <a:spcPct val="0"/>
              </a:spcAft>
              <a:defRPr kern="1200">
                <a:solidFill>
                  <a:schemeClr val="tx1"/>
                </a:solidFill>
                <a:latin typeface="Arial" charset="0"/>
                <a:ea typeface="华文细黑" pitchFamily="2" charset="-122"/>
                <a:cs typeface="+mn-cs"/>
              </a:defRPr>
            </a:lvl1pPr>
            <a:lvl2pPr marL="457200" algn="l" rtl="0" fontAlgn="base">
              <a:spcBef>
                <a:spcPct val="0"/>
              </a:spcBef>
              <a:spcAft>
                <a:spcPct val="0"/>
              </a:spcAft>
              <a:defRPr kern="1200">
                <a:solidFill>
                  <a:schemeClr val="tx1"/>
                </a:solidFill>
                <a:latin typeface="Arial" charset="0"/>
                <a:ea typeface="华文细黑" pitchFamily="2" charset="-122"/>
                <a:cs typeface="+mn-cs"/>
              </a:defRPr>
            </a:lvl2pPr>
            <a:lvl3pPr marL="914400" algn="l" rtl="0" fontAlgn="base">
              <a:spcBef>
                <a:spcPct val="0"/>
              </a:spcBef>
              <a:spcAft>
                <a:spcPct val="0"/>
              </a:spcAft>
              <a:defRPr kern="1200">
                <a:solidFill>
                  <a:schemeClr val="tx1"/>
                </a:solidFill>
                <a:latin typeface="Arial" charset="0"/>
                <a:ea typeface="华文细黑" pitchFamily="2" charset="-122"/>
                <a:cs typeface="+mn-cs"/>
              </a:defRPr>
            </a:lvl3pPr>
            <a:lvl4pPr marL="1371600" algn="l" rtl="0" fontAlgn="base">
              <a:spcBef>
                <a:spcPct val="0"/>
              </a:spcBef>
              <a:spcAft>
                <a:spcPct val="0"/>
              </a:spcAft>
              <a:defRPr kern="1200">
                <a:solidFill>
                  <a:schemeClr val="tx1"/>
                </a:solidFill>
                <a:latin typeface="Arial" charset="0"/>
                <a:ea typeface="华文细黑" pitchFamily="2" charset="-122"/>
                <a:cs typeface="+mn-cs"/>
              </a:defRPr>
            </a:lvl4pPr>
            <a:lvl5pPr marL="1828800" algn="l" rtl="0" fontAlgn="base">
              <a:spcBef>
                <a:spcPct val="0"/>
              </a:spcBef>
              <a:spcAft>
                <a:spcPct val="0"/>
              </a:spcAft>
              <a:defRPr kern="1200">
                <a:solidFill>
                  <a:schemeClr val="tx1"/>
                </a:solidFill>
                <a:latin typeface="Arial" charset="0"/>
                <a:ea typeface="华文细黑" pitchFamily="2" charset="-122"/>
                <a:cs typeface="+mn-cs"/>
              </a:defRPr>
            </a:lvl5pPr>
            <a:lvl6pPr marL="2286000" algn="l" defTabSz="914400" rtl="0" eaLnBrk="1" latinLnBrk="0" hangingPunct="1">
              <a:defRPr kern="1200">
                <a:solidFill>
                  <a:schemeClr val="tx1"/>
                </a:solidFill>
                <a:latin typeface="Arial" charset="0"/>
                <a:ea typeface="华文细黑" pitchFamily="2" charset="-122"/>
                <a:cs typeface="+mn-cs"/>
              </a:defRPr>
            </a:lvl6pPr>
            <a:lvl7pPr marL="2743200" algn="l" defTabSz="914400" rtl="0" eaLnBrk="1" latinLnBrk="0" hangingPunct="1">
              <a:defRPr kern="1200">
                <a:solidFill>
                  <a:schemeClr val="tx1"/>
                </a:solidFill>
                <a:latin typeface="Arial" charset="0"/>
                <a:ea typeface="华文细黑" pitchFamily="2" charset="-122"/>
                <a:cs typeface="+mn-cs"/>
              </a:defRPr>
            </a:lvl7pPr>
            <a:lvl8pPr marL="3200400" algn="l" defTabSz="914400" rtl="0" eaLnBrk="1" latinLnBrk="0" hangingPunct="1">
              <a:defRPr kern="1200">
                <a:solidFill>
                  <a:schemeClr val="tx1"/>
                </a:solidFill>
                <a:latin typeface="Arial" charset="0"/>
                <a:ea typeface="华文细黑" pitchFamily="2" charset="-122"/>
                <a:cs typeface="+mn-cs"/>
              </a:defRPr>
            </a:lvl8pPr>
            <a:lvl9pPr marL="3657600" algn="l" defTabSz="914400" rtl="0" eaLnBrk="1" latinLnBrk="0" hangingPunct="1">
              <a:defRPr kern="1200">
                <a:solidFill>
                  <a:schemeClr val="tx1"/>
                </a:solidFill>
                <a:latin typeface="Arial" charset="0"/>
                <a:ea typeface="华文细黑" pitchFamily="2" charset="-122"/>
                <a:cs typeface="+mn-cs"/>
              </a:defRPr>
            </a:lvl9pPr>
          </a:lstStyle>
          <a:p>
            <a:pPr algn="ctr">
              <a:defRPr/>
            </a:pPr>
            <a:r>
              <a:rPr lang="en-US" dirty="0">
                <a:solidFill>
                  <a:srgbClr val="0000FF"/>
                </a:solidFill>
                <a:latin typeface="Calibri" pitchFamily="-65" charset="0"/>
              </a:rPr>
              <a:t>S-Cu: </a:t>
            </a:r>
            <a:r>
              <a:rPr lang="en-US" dirty="0" smtClean="0">
                <a:solidFill>
                  <a:srgbClr val="0000FF"/>
                </a:solidFill>
                <a:latin typeface="Calibri" pitchFamily="-65" charset="0"/>
              </a:rPr>
              <a:t>2.62</a:t>
            </a:r>
            <a:r>
              <a:rPr lang="en-US" altLang="zh-CN" dirty="0" smtClean="0">
                <a:solidFill>
                  <a:srgbClr val="0000FF"/>
                </a:solidFill>
                <a:latin typeface="Calibri" pitchFamily="-65" charset="0"/>
              </a:rPr>
              <a:t>±0.03</a:t>
            </a:r>
            <a:r>
              <a:rPr lang="en-US" dirty="0" smtClean="0">
                <a:solidFill>
                  <a:srgbClr val="0000FF"/>
                </a:solidFill>
                <a:latin typeface="Calibri" pitchFamily="-65" charset="0"/>
              </a:rPr>
              <a:t>Å</a:t>
            </a:r>
          </a:p>
          <a:p>
            <a:pPr algn="ctr">
              <a:defRPr/>
            </a:pPr>
            <a:r>
              <a:rPr lang="en-US" altLang="zh-CN" dirty="0" smtClean="0">
                <a:solidFill>
                  <a:srgbClr val="0000FF"/>
                </a:solidFill>
                <a:latin typeface="Calibri" pitchFamily="-65" charset="0"/>
              </a:rPr>
              <a:t>S-Cu*:2.50±0.02Å</a:t>
            </a:r>
            <a:endParaRPr lang="en-US" dirty="0" smtClean="0">
              <a:solidFill>
                <a:srgbClr val="0000FF"/>
              </a:solidFill>
              <a:latin typeface="Calibri" pitchFamily="-65" charset="0"/>
            </a:endParaRPr>
          </a:p>
          <a:p>
            <a:pPr algn="ctr">
              <a:defRPr/>
            </a:pPr>
            <a:r>
              <a:rPr lang="en-US" dirty="0" smtClean="0">
                <a:solidFill>
                  <a:srgbClr val="7030A0"/>
                </a:solidFill>
                <a:latin typeface="Calibri" pitchFamily="-65" charset="0"/>
              </a:rPr>
              <a:t>Omega: 26</a:t>
            </a:r>
            <a:r>
              <a:rPr lang="en-US" altLang="zh-CN" dirty="0" smtClean="0">
                <a:solidFill>
                  <a:srgbClr val="7030A0"/>
                </a:solidFill>
                <a:latin typeface="Calibri" pitchFamily="-65" charset="0"/>
              </a:rPr>
              <a:t>±5</a:t>
            </a:r>
            <a:r>
              <a:rPr lang="en-US" dirty="0" smtClean="0">
                <a:solidFill>
                  <a:srgbClr val="7030A0"/>
                </a:solidFill>
                <a:latin typeface="Calibri" pitchFamily="-65" charset="0"/>
              </a:rPr>
              <a:t>°</a:t>
            </a:r>
          </a:p>
          <a:p>
            <a:pPr algn="ctr">
              <a:defRPr/>
            </a:pPr>
            <a:r>
              <a:rPr lang="en-US" dirty="0" smtClean="0">
                <a:latin typeface="Calibri" pitchFamily="-65" charset="0"/>
              </a:rPr>
              <a:t>J</a:t>
            </a:r>
            <a:r>
              <a:rPr lang="en-US" dirty="0">
                <a:latin typeface="Calibri" pitchFamily="-65" charset="0"/>
              </a:rPr>
              <a:t>. Phys. Chem. B 105, </a:t>
            </a:r>
            <a:r>
              <a:rPr lang="en-US" dirty="0" smtClean="0">
                <a:latin typeface="Calibri" pitchFamily="-65" charset="0"/>
              </a:rPr>
              <a:t>140 (2001)</a:t>
            </a:r>
            <a:endParaRPr lang="en-US" dirty="0">
              <a:latin typeface="Calibri" pitchFamily="-65" charset="0"/>
            </a:endParaRPr>
          </a:p>
        </p:txBody>
      </p:sp>
      <p:sp>
        <p:nvSpPr>
          <p:cNvPr id="11" name="TextBox 10"/>
          <p:cNvSpPr txBox="1"/>
          <p:nvPr/>
        </p:nvSpPr>
        <p:spPr>
          <a:xfrm>
            <a:off x="0" y="2776282"/>
            <a:ext cx="710451" cy="369332"/>
          </a:xfrm>
          <a:prstGeom prst="rect">
            <a:avLst/>
          </a:prstGeom>
          <a:noFill/>
        </p:spPr>
        <p:txBody>
          <a:bodyPr wrap="none" rtlCol="0">
            <a:spAutoFit/>
          </a:bodyPr>
          <a:lstStyle/>
          <a:p>
            <a:r>
              <a:rPr lang="en-US" altLang="zh-CN" dirty="0" smtClean="0"/>
              <a:t>Expt.</a:t>
            </a:r>
            <a:endParaRPr lang="zh-CN" altLang="en-US" dirty="0"/>
          </a:p>
        </p:txBody>
      </p:sp>
      <p:sp>
        <p:nvSpPr>
          <p:cNvPr id="30" name="TextBox 29"/>
          <p:cNvSpPr txBox="1"/>
          <p:nvPr/>
        </p:nvSpPr>
        <p:spPr>
          <a:xfrm>
            <a:off x="108199" y="5440536"/>
            <a:ext cx="543740" cy="369332"/>
          </a:xfrm>
          <a:prstGeom prst="rect">
            <a:avLst/>
          </a:prstGeom>
          <a:noFill/>
        </p:spPr>
        <p:txBody>
          <a:bodyPr wrap="none" rtlCol="0">
            <a:spAutoFit/>
          </a:bodyPr>
          <a:lstStyle/>
          <a:p>
            <a:pPr algn="ctr"/>
            <a:r>
              <a:rPr lang="en-US" altLang="zh-CN" dirty="0" smtClean="0"/>
              <a:t>IFS</a:t>
            </a:r>
          </a:p>
        </p:txBody>
      </p:sp>
      <p:sp>
        <p:nvSpPr>
          <p:cNvPr id="34" name="Rectangle 23"/>
          <p:cNvSpPr>
            <a:spLocks noChangeArrowheads="1"/>
          </p:cNvSpPr>
          <p:nvPr/>
        </p:nvSpPr>
        <p:spPr bwMode="auto">
          <a:xfrm>
            <a:off x="7038565" y="2336551"/>
            <a:ext cx="1855055" cy="1452488"/>
          </a:xfrm>
          <a:prstGeom prst="rect">
            <a:avLst/>
          </a:prstGeom>
          <a:solidFill>
            <a:schemeClr val="accent4">
              <a:lumMod val="20000"/>
              <a:lumOff val="80000"/>
            </a:schemeClr>
          </a:solidFill>
          <a:ln w="9525">
            <a:solidFill>
              <a:srgbClr val="92D050">
                <a:alpha val="34901"/>
              </a:srgbClr>
            </a:solidFill>
            <a:miter lim="800000"/>
            <a:headEnd/>
            <a:tailEnd/>
          </a:ln>
          <a:effectLst>
            <a:outerShdw dist="23000" dir="5400000" rotWithShape="0">
              <a:srgbClr val="808080">
                <a:alpha val="34998"/>
              </a:srgbClr>
            </a:outerShdw>
          </a:effectLst>
        </p:spPr>
        <p:txBody>
          <a:bodyPr anchor="ctr"/>
          <a:lstStyle>
            <a:defPPr>
              <a:defRPr lang="zh-CN"/>
            </a:defPPr>
            <a:lvl1pPr algn="l" rtl="0" fontAlgn="base">
              <a:spcBef>
                <a:spcPct val="0"/>
              </a:spcBef>
              <a:spcAft>
                <a:spcPct val="0"/>
              </a:spcAft>
              <a:defRPr kern="1200">
                <a:solidFill>
                  <a:schemeClr val="tx1"/>
                </a:solidFill>
                <a:latin typeface="Arial" charset="0"/>
                <a:ea typeface="华文细黑" pitchFamily="2" charset="-122"/>
                <a:cs typeface="+mn-cs"/>
              </a:defRPr>
            </a:lvl1pPr>
            <a:lvl2pPr marL="457200" algn="l" rtl="0" fontAlgn="base">
              <a:spcBef>
                <a:spcPct val="0"/>
              </a:spcBef>
              <a:spcAft>
                <a:spcPct val="0"/>
              </a:spcAft>
              <a:defRPr kern="1200">
                <a:solidFill>
                  <a:schemeClr val="tx1"/>
                </a:solidFill>
                <a:latin typeface="Arial" charset="0"/>
                <a:ea typeface="华文细黑" pitchFamily="2" charset="-122"/>
                <a:cs typeface="+mn-cs"/>
              </a:defRPr>
            </a:lvl2pPr>
            <a:lvl3pPr marL="914400" algn="l" rtl="0" fontAlgn="base">
              <a:spcBef>
                <a:spcPct val="0"/>
              </a:spcBef>
              <a:spcAft>
                <a:spcPct val="0"/>
              </a:spcAft>
              <a:defRPr kern="1200">
                <a:solidFill>
                  <a:schemeClr val="tx1"/>
                </a:solidFill>
                <a:latin typeface="Arial" charset="0"/>
                <a:ea typeface="华文细黑" pitchFamily="2" charset="-122"/>
                <a:cs typeface="+mn-cs"/>
              </a:defRPr>
            </a:lvl3pPr>
            <a:lvl4pPr marL="1371600" algn="l" rtl="0" fontAlgn="base">
              <a:spcBef>
                <a:spcPct val="0"/>
              </a:spcBef>
              <a:spcAft>
                <a:spcPct val="0"/>
              </a:spcAft>
              <a:defRPr kern="1200">
                <a:solidFill>
                  <a:schemeClr val="tx1"/>
                </a:solidFill>
                <a:latin typeface="Arial" charset="0"/>
                <a:ea typeface="华文细黑" pitchFamily="2" charset="-122"/>
                <a:cs typeface="+mn-cs"/>
              </a:defRPr>
            </a:lvl4pPr>
            <a:lvl5pPr marL="1828800" algn="l" rtl="0" fontAlgn="base">
              <a:spcBef>
                <a:spcPct val="0"/>
              </a:spcBef>
              <a:spcAft>
                <a:spcPct val="0"/>
              </a:spcAft>
              <a:defRPr kern="1200">
                <a:solidFill>
                  <a:schemeClr val="tx1"/>
                </a:solidFill>
                <a:latin typeface="Arial" charset="0"/>
                <a:ea typeface="华文细黑" pitchFamily="2" charset="-122"/>
                <a:cs typeface="+mn-cs"/>
              </a:defRPr>
            </a:lvl5pPr>
            <a:lvl6pPr marL="2286000" algn="l" defTabSz="914400" rtl="0" eaLnBrk="1" latinLnBrk="0" hangingPunct="1">
              <a:defRPr kern="1200">
                <a:solidFill>
                  <a:schemeClr val="tx1"/>
                </a:solidFill>
                <a:latin typeface="Arial" charset="0"/>
                <a:ea typeface="华文细黑" pitchFamily="2" charset="-122"/>
                <a:cs typeface="+mn-cs"/>
              </a:defRPr>
            </a:lvl6pPr>
            <a:lvl7pPr marL="2743200" algn="l" defTabSz="914400" rtl="0" eaLnBrk="1" latinLnBrk="0" hangingPunct="1">
              <a:defRPr kern="1200">
                <a:solidFill>
                  <a:schemeClr val="tx1"/>
                </a:solidFill>
                <a:latin typeface="Arial" charset="0"/>
                <a:ea typeface="华文细黑" pitchFamily="2" charset="-122"/>
                <a:cs typeface="+mn-cs"/>
              </a:defRPr>
            </a:lvl7pPr>
            <a:lvl8pPr marL="3200400" algn="l" defTabSz="914400" rtl="0" eaLnBrk="1" latinLnBrk="0" hangingPunct="1">
              <a:defRPr kern="1200">
                <a:solidFill>
                  <a:schemeClr val="tx1"/>
                </a:solidFill>
                <a:latin typeface="Arial" charset="0"/>
                <a:ea typeface="华文细黑" pitchFamily="2" charset="-122"/>
                <a:cs typeface="+mn-cs"/>
              </a:defRPr>
            </a:lvl8pPr>
            <a:lvl9pPr marL="3657600" algn="l" defTabSz="914400" rtl="0" eaLnBrk="1" latinLnBrk="0" hangingPunct="1">
              <a:defRPr kern="1200">
                <a:solidFill>
                  <a:schemeClr val="tx1"/>
                </a:solidFill>
                <a:latin typeface="Arial" charset="0"/>
                <a:ea typeface="华文细黑" pitchFamily="2" charset="-122"/>
                <a:cs typeface="+mn-cs"/>
              </a:defRPr>
            </a:lvl9pPr>
          </a:lstStyle>
          <a:p>
            <a:pPr algn="ctr">
              <a:defRPr/>
            </a:pPr>
            <a:r>
              <a:rPr lang="en-US" dirty="0" smtClean="0">
                <a:solidFill>
                  <a:srgbClr val="0000FF"/>
                </a:solidFill>
                <a:latin typeface="Calibri" pitchFamily="-65" charset="0"/>
              </a:rPr>
              <a:t>F-C : 0.20</a:t>
            </a:r>
            <a:r>
              <a:rPr lang="en-US" altLang="zh-CN" dirty="0" smtClean="0">
                <a:solidFill>
                  <a:srgbClr val="0000FF"/>
                </a:solidFill>
                <a:latin typeface="Calibri" pitchFamily="-65" charset="0"/>
              </a:rPr>
              <a:t> Å</a:t>
            </a:r>
            <a:endParaRPr lang="en-US" dirty="0" smtClean="0">
              <a:solidFill>
                <a:srgbClr val="0000FF"/>
              </a:solidFill>
              <a:latin typeface="Calibri" pitchFamily="-65" charset="0"/>
            </a:endParaRPr>
          </a:p>
          <a:p>
            <a:pPr algn="ctr">
              <a:defRPr/>
            </a:pPr>
            <a:r>
              <a:rPr lang="en-US" dirty="0" smtClean="0">
                <a:solidFill>
                  <a:srgbClr val="7030A0"/>
                </a:solidFill>
                <a:latin typeface="Calibri" pitchFamily="-65" charset="0"/>
              </a:rPr>
              <a:t>Delta: 8.5°</a:t>
            </a:r>
          </a:p>
          <a:p>
            <a:pPr algn="ctr">
              <a:defRPr/>
            </a:pPr>
            <a:r>
              <a:rPr lang="en-US" dirty="0">
                <a:latin typeface="Calibri" pitchFamily="-65" charset="0"/>
              </a:rPr>
              <a:t>Phys. Rev. B 71, 205425</a:t>
            </a:r>
          </a:p>
        </p:txBody>
      </p:sp>
      <p:grpSp>
        <p:nvGrpSpPr>
          <p:cNvPr id="10" name="Group 24"/>
          <p:cNvGrpSpPr/>
          <p:nvPr/>
        </p:nvGrpSpPr>
        <p:grpSpPr>
          <a:xfrm>
            <a:off x="7108089" y="410792"/>
            <a:ext cx="1886578" cy="1687734"/>
            <a:chOff x="7250965" y="410792"/>
            <a:chExt cx="1886578" cy="1687734"/>
          </a:xfrm>
        </p:grpSpPr>
        <p:pic>
          <p:nvPicPr>
            <p:cNvPr id="32" name="Picture 1"/>
            <p:cNvPicPr>
              <a:picLocks noChangeArrowheads="1"/>
            </p:cNvPicPr>
            <p:nvPr/>
          </p:nvPicPr>
          <p:blipFill rotWithShape="1">
            <a:blip r:embed="rId4">
              <a:extLst>
                <a:ext uri="{28A0092B-C50C-407E-A947-70E740481C1C}">
                  <a14:useLocalDpi xmlns:a14="http://schemas.microsoft.com/office/drawing/2010/main" val="0"/>
                </a:ext>
              </a:extLst>
            </a:blip>
            <a:srcRect l="13777" t="1136" r="14123" b="34668"/>
            <a:stretch/>
          </p:blipFill>
          <p:spPr bwMode="auto">
            <a:xfrm>
              <a:off x="7250965" y="780124"/>
              <a:ext cx="1886578" cy="1318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6" name="TextBox 35"/>
            <p:cNvSpPr txBox="1"/>
            <p:nvPr/>
          </p:nvSpPr>
          <p:spPr>
            <a:xfrm>
              <a:off x="7670726" y="1691516"/>
              <a:ext cx="971163" cy="369332"/>
            </a:xfrm>
            <a:prstGeom prst="rect">
              <a:avLst/>
            </a:prstGeom>
            <a:solidFill>
              <a:schemeClr val="bg1"/>
            </a:solidFill>
          </p:spPr>
          <p:txBody>
            <a:bodyPr wrap="none" rtlCol="0">
              <a:spAutoFit/>
            </a:bodyPr>
            <a:lstStyle/>
            <a:p>
              <a:r>
                <a:rPr lang="en-US" altLang="zh-CN" dirty="0" smtClean="0"/>
                <a:t>Ag(111)</a:t>
              </a:r>
              <a:endParaRPr lang="zh-CN" altLang="en-US" dirty="0"/>
            </a:p>
          </p:txBody>
        </p:sp>
        <p:sp>
          <p:nvSpPr>
            <p:cNvPr id="41" name="TextBox 40"/>
            <p:cNvSpPr txBox="1"/>
            <p:nvPr/>
          </p:nvSpPr>
          <p:spPr>
            <a:xfrm>
              <a:off x="7626354" y="410792"/>
              <a:ext cx="1059906" cy="369332"/>
            </a:xfrm>
            <a:prstGeom prst="rect">
              <a:avLst/>
            </a:prstGeom>
            <a:noFill/>
          </p:spPr>
          <p:txBody>
            <a:bodyPr wrap="none" rtlCol="0">
              <a:spAutoFit/>
            </a:bodyPr>
            <a:lstStyle/>
            <a:p>
              <a:r>
                <a:rPr lang="en-US" altLang="zh-CN" dirty="0" smtClean="0"/>
                <a:t>CuPcF</a:t>
              </a:r>
              <a:r>
                <a:rPr lang="en-US" altLang="zh-CN" baseline="-25000" dirty="0" smtClean="0"/>
                <a:t>16</a:t>
              </a:r>
              <a:endParaRPr lang="zh-CN" altLang="en-US" baseline="-25000" dirty="0"/>
            </a:p>
          </p:txBody>
        </p:sp>
      </p:grpSp>
      <p:sp>
        <p:nvSpPr>
          <p:cNvPr id="42" name="Rectangle 41"/>
          <p:cNvSpPr>
            <a:spLocks noChangeArrowheads="1"/>
          </p:cNvSpPr>
          <p:nvPr/>
        </p:nvSpPr>
        <p:spPr bwMode="auto">
          <a:xfrm>
            <a:off x="4948071" y="5145258"/>
            <a:ext cx="1995100" cy="935233"/>
          </a:xfrm>
          <a:prstGeom prst="rect">
            <a:avLst/>
          </a:prstGeom>
          <a:gradFill rotWithShape="1">
            <a:gsLst>
              <a:gs pos="0">
                <a:srgbClr val="FFFFFF"/>
              </a:gs>
              <a:gs pos="97000">
                <a:srgbClr val="E1F2CE">
                  <a:alpha val="93152"/>
                </a:srgbClr>
              </a:gs>
              <a:gs pos="100000">
                <a:srgbClr val="E1F2CE">
                  <a:alpha val="92940"/>
                </a:srgbClr>
              </a:gs>
            </a:gsLst>
            <a:lin ang="5400000"/>
          </a:gradFill>
          <a:ln w="9525">
            <a:solidFill>
              <a:srgbClr val="92D050">
                <a:alpha val="34901"/>
              </a:srgbClr>
            </a:solidFill>
            <a:miter lim="800000"/>
            <a:headEnd/>
            <a:tailEnd/>
          </a:ln>
          <a:effectLst>
            <a:outerShdw dist="23000" dir="5400000" rotWithShape="0">
              <a:srgbClr val="808080">
                <a:alpha val="34998"/>
              </a:srgbClr>
            </a:outerShdw>
          </a:effectLst>
        </p:spPr>
        <p:txBody>
          <a:bodyPr anchor="ctr"/>
          <a:lstStyle>
            <a:defPPr>
              <a:defRPr lang="zh-CN"/>
            </a:defPPr>
            <a:lvl1pPr algn="l" rtl="0" fontAlgn="base">
              <a:spcBef>
                <a:spcPct val="0"/>
              </a:spcBef>
              <a:spcAft>
                <a:spcPct val="0"/>
              </a:spcAft>
              <a:defRPr kern="1200">
                <a:solidFill>
                  <a:schemeClr val="tx1"/>
                </a:solidFill>
                <a:latin typeface="Arial" charset="0"/>
                <a:ea typeface="华文细黑" pitchFamily="2" charset="-122"/>
                <a:cs typeface="+mn-cs"/>
              </a:defRPr>
            </a:lvl1pPr>
            <a:lvl2pPr marL="457200" algn="l" rtl="0" fontAlgn="base">
              <a:spcBef>
                <a:spcPct val="0"/>
              </a:spcBef>
              <a:spcAft>
                <a:spcPct val="0"/>
              </a:spcAft>
              <a:defRPr kern="1200">
                <a:solidFill>
                  <a:schemeClr val="tx1"/>
                </a:solidFill>
                <a:latin typeface="Arial" charset="0"/>
                <a:ea typeface="华文细黑" pitchFamily="2" charset="-122"/>
                <a:cs typeface="+mn-cs"/>
              </a:defRPr>
            </a:lvl2pPr>
            <a:lvl3pPr marL="914400" algn="l" rtl="0" fontAlgn="base">
              <a:spcBef>
                <a:spcPct val="0"/>
              </a:spcBef>
              <a:spcAft>
                <a:spcPct val="0"/>
              </a:spcAft>
              <a:defRPr kern="1200">
                <a:solidFill>
                  <a:schemeClr val="tx1"/>
                </a:solidFill>
                <a:latin typeface="Arial" charset="0"/>
                <a:ea typeface="华文细黑" pitchFamily="2" charset="-122"/>
                <a:cs typeface="+mn-cs"/>
              </a:defRPr>
            </a:lvl3pPr>
            <a:lvl4pPr marL="1371600" algn="l" rtl="0" fontAlgn="base">
              <a:spcBef>
                <a:spcPct val="0"/>
              </a:spcBef>
              <a:spcAft>
                <a:spcPct val="0"/>
              </a:spcAft>
              <a:defRPr kern="1200">
                <a:solidFill>
                  <a:schemeClr val="tx1"/>
                </a:solidFill>
                <a:latin typeface="Arial" charset="0"/>
                <a:ea typeface="华文细黑" pitchFamily="2" charset="-122"/>
                <a:cs typeface="+mn-cs"/>
              </a:defRPr>
            </a:lvl4pPr>
            <a:lvl5pPr marL="1828800" algn="l" rtl="0" fontAlgn="base">
              <a:spcBef>
                <a:spcPct val="0"/>
              </a:spcBef>
              <a:spcAft>
                <a:spcPct val="0"/>
              </a:spcAft>
              <a:defRPr kern="1200">
                <a:solidFill>
                  <a:schemeClr val="tx1"/>
                </a:solidFill>
                <a:latin typeface="Arial" charset="0"/>
                <a:ea typeface="华文细黑" pitchFamily="2" charset="-122"/>
                <a:cs typeface="+mn-cs"/>
              </a:defRPr>
            </a:lvl5pPr>
            <a:lvl6pPr marL="2286000" algn="l" defTabSz="914400" rtl="0" eaLnBrk="1" latinLnBrk="0" hangingPunct="1">
              <a:defRPr kern="1200">
                <a:solidFill>
                  <a:schemeClr val="tx1"/>
                </a:solidFill>
                <a:latin typeface="Arial" charset="0"/>
                <a:ea typeface="华文细黑" pitchFamily="2" charset="-122"/>
                <a:cs typeface="+mn-cs"/>
              </a:defRPr>
            </a:lvl6pPr>
            <a:lvl7pPr marL="2743200" algn="l" defTabSz="914400" rtl="0" eaLnBrk="1" latinLnBrk="0" hangingPunct="1">
              <a:defRPr kern="1200">
                <a:solidFill>
                  <a:schemeClr val="tx1"/>
                </a:solidFill>
                <a:latin typeface="Arial" charset="0"/>
                <a:ea typeface="华文细黑" pitchFamily="2" charset="-122"/>
                <a:cs typeface="+mn-cs"/>
              </a:defRPr>
            </a:lvl7pPr>
            <a:lvl8pPr marL="3200400" algn="l" defTabSz="914400" rtl="0" eaLnBrk="1" latinLnBrk="0" hangingPunct="1">
              <a:defRPr kern="1200">
                <a:solidFill>
                  <a:schemeClr val="tx1"/>
                </a:solidFill>
                <a:latin typeface="Arial" charset="0"/>
                <a:ea typeface="华文细黑" pitchFamily="2" charset="-122"/>
                <a:cs typeface="+mn-cs"/>
              </a:defRPr>
            </a:lvl8pPr>
            <a:lvl9pPr marL="3657600" algn="l" defTabSz="914400" rtl="0" eaLnBrk="1" latinLnBrk="0" hangingPunct="1">
              <a:defRPr kern="1200">
                <a:solidFill>
                  <a:schemeClr val="tx1"/>
                </a:solidFill>
                <a:latin typeface="Arial" charset="0"/>
                <a:ea typeface="华文细黑" pitchFamily="2" charset="-122"/>
                <a:cs typeface="+mn-cs"/>
              </a:defRPr>
            </a:lvl9pPr>
          </a:lstStyle>
          <a:p>
            <a:pPr algn="ctr">
              <a:defRPr/>
            </a:pPr>
            <a:r>
              <a:rPr lang="en-US" altLang="zh-CN" dirty="0" err="1">
                <a:solidFill>
                  <a:srgbClr val="00B050"/>
                </a:solidFill>
                <a:latin typeface="Calibri" pitchFamily="-65" charset="0"/>
              </a:rPr>
              <a:t>a_O</a:t>
            </a:r>
            <a:r>
              <a:rPr lang="en-US" altLang="zh-CN" dirty="0">
                <a:solidFill>
                  <a:srgbClr val="00B050"/>
                </a:solidFill>
                <a:latin typeface="Calibri" pitchFamily="-65" charset="0"/>
              </a:rPr>
              <a:t>-Ag: </a:t>
            </a:r>
            <a:r>
              <a:rPr lang="en-US" altLang="zh-CN" dirty="0" smtClean="0">
                <a:solidFill>
                  <a:srgbClr val="00B050"/>
                </a:solidFill>
                <a:latin typeface="Calibri" pitchFamily="-65" charset="0"/>
              </a:rPr>
              <a:t>2.87 </a:t>
            </a:r>
            <a:r>
              <a:rPr lang="en-US" altLang="zh-CN" dirty="0">
                <a:solidFill>
                  <a:srgbClr val="00B050"/>
                </a:solidFill>
                <a:latin typeface="Calibri" pitchFamily="-65" charset="0"/>
              </a:rPr>
              <a:t>Å</a:t>
            </a:r>
            <a:br>
              <a:rPr lang="en-US" altLang="zh-CN" dirty="0">
                <a:solidFill>
                  <a:srgbClr val="00B050"/>
                </a:solidFill>
                <a:latin typeface="Calibri" pitchFamily="-65" charset="0"/>
              </a:rPr>
            </a:br>
            <a:r>
              <a:rPr lang="en-US" altLang="zh-CN" dirty="0">
                <a:solidFill>
                  <a:srgbClr val="00B050"/>
                </a:solidFill>
                <a:latin typeface="Calibri" pitchFamily="-65" charset="0"/>
              </a:rPr>
              <a:t>C-Ag: </a:t>
            </a:r>
            <a:r>
              <a:rPr lang="en-US" altLang="zh-CN" dirty="0" smtClean="0">
                <a:solidFill>
                  <a:srgbClr val="00B050"/>
                </a:solidFill>
                <a:latin typeface="Calibri" pitchFamily="-65" charset="0"/>
              </a:rPr>
              <a:t>2.80 </a:t>
            </a:r>
            <a:r>
              <a:rPr lang="en-US" altLang="zh-CN" dirty="0">
                <a:solidFill>
                  <a:srgbClr val="00B050"/>
                </a:solidFill>
                <a:latin typeface="Calibri" pitchFamily="-65" charset="0"/>
              </a:rPr>
              <a:t>Å</a:t>
            </a:r>
            <a:br>
              <a:rPr lang="en-US" altLang="zh-CN" dirty="0">
                <a:solidFill>
                  <a:srgbClr val="00B050"/>
                </a:solidFill>
                <a:latin typeface="Calibri" pitchFamily="-65" charset="0"/>
              </a:rPr>
            </a:br>
            <a:r>
              <a:rPr lang="en-US" altLang="zh-CN" dirty="0" err="1">
                <a:solidFill>
                  <a:srgbClr val="00B050"/>
                </a:solidFill>
                <a:latin typeface="Calibri" pitchFamily="-65" charset="0"/>
              </a:rPr>
              <a:t>c_O</a:t>
            </a:r>
            <a:r>
              <a:rPr lang="en-US" altLang="zh-CN" dirty="0">
                <a:solidFill>
                  <a:srgbClr val="00B050"/>
                </a:solidFill>
                <a:latin typeface="Calibri" pitchFamily="-65" charset="0"/>
              </a:rPr>
              <a:t>-Ag: </a:t>
            </a:r>
            <a:r>
              <a:rPr lang="en-US" altLang="zh-CN" dirty="0" smtClean="0">
                <a:solidFill>
                  <a:srgbClr val="00B050"/>
                </a:solidFill>
                <a:latin typeface="Calibri" pitchFamily="-65" charset="0"/>
              </a:rPr>
              <a:t>2.59 </a:t>
            </a:r>
            <a:r>
              <a:rPr lang="en-US" altLang="zh-CN" dirty="0">
                <a:solidFill>
                  <a:srgbClr val="00B050"/>
                </a:solidFill>
                <a:latin typeface="Calibri" pitchFamily="-65" charset="0"/>
              </a:rPr>
              <a:t>Å</a:t>
            </a:r>
          </a:p>
        </p:txBody>
      </p:sp>
      <p:sp>
        <p:nvSpPr>
          <p:cNvPr id="43" name="Rectangle 24"/>
          <p:cNvSpPr>
            <a:spLocks noChangeArrowheads="1"/>
          </p:cNvSpPr>
          <p:nvPr/>
        </p:nvSpPr>
        <p:spPr bwMode="auto">
          <a:xfrm>
            <a:off x="643481" y="5147337"/>
            <a:ext cx="2106406" cy="934757"/>
          </a:xfrm>
          <a:prstGeom prst="rect">
            <a:avLst/>
          </a:prstGeom>
          <a:gradFill rotWithShape="1">
            <a:gsLst>
              <a:gs pos="0">
                <a:srgbClr val="FFFFFF"/>
              </a:gs>
              <a:gs pos="96001">
                <a:srgbClr val="C5ECFF">
                  <a:alpha val="92320"/>
                </a:srgbClr>
              </a:gs>
              <a:gs pos="100000">
                <a:srgbClr val="C5ECFF">
                  <a:alpha val="92000"/>
                </a:srgbClr>
              </a:gs>
            </a:gsLst>
            <a:lin ang="5400000"/>
          </a:gradFill>
          <a:ln w="9525">
            <a:solidFill>
              <a:srgbClr val="4A7EBB">
                <a:alpha val="29019"/>
              </a:srgbClr>
            </a:solidFill>
            <a:miter lim="800000"/>
            <a:headEnd/>
            <a:tailEnd/>
          </a:ln>
          <a:effectLst>
            <a:outerShdw dist="23000" dir="5400000" rotWithShape="0">
              <a:srgbClr val="808080">
                <a:alpha val="34998"/>
              </a:srgbClr>
            </a:outerShdw>
          </a:effectLst>
        </p:spPr>
        <p:txBody>
          <a:bodyPr anchor="ctr"/>
          <a:lstStyle>
            <a:defPPr>
              <a:defRPr lang="zh-CN"/>
            </a:defPPr>
            <a:lvl1pPr algn="l" rtl="0" fontAlgn="base">
              <a:spcBef>
                <a:spcPct val="0"/>
              </a:spcBef>
              <a:spcAft>
                <a:spcPct val="0"/>
              </a:spcAft>
              <a:defRPr kern="1200">
                <a:solidFill>
                  <a:schemeClr val="tx1"/>
                </a:solidFill>
                <a:latin typeface="Arial" charset="0"/>
                <a:ea typeface="华文细黑" pitchFamily="2" charset="-122"/>
                <a:cs typeface="+mn-cs"/>
              </a:defRPr>
            </a:lvl1pPr>
            <a:lvl2pPr marL="457200" algn="l" rtl="0" fontAlgn="base">
              <a:spcBef>
                <a:spcPct val="0"/>
              </a:spcBef>
              <a:spcAft>
                <a:spcPct val="0"/>
              </a:spcAft>
              <a:defRPr kern="1200">
                <a:solidFill>
                  <a:schemeClr val="tx1"/>
                </a:solidFill>
                <a:latin typeface="Arial" charset="0"/>
                <a:ea typeface="华文细黑" pitchFamily="2" charset="-122"/>
                <a:cs typeface="+mn-cs"/>
              </a:defRPr>
            </a:lvl2pPr>
            <a:lvl3pPr marL="914400" algn="l" rtl="0" fontAlgn="base">
              <a:spcBef>
                <a:spcPct val="0"/>
              </a:spcBef>
              <a:spcAft>
                <a:spcPct val="0"/>
              </a:spcAft>
              <a:defRPr kern="1200">
                <a:solidFill>
                  <a:schemeClr val="tx1"/>
                </a:solidFill>
                <a:latin typeface="Arial" charset="0"/>
                <a:ea typeface="华文细黑" pitchFamily="2" charset="-122"/>
                <a:cs typeface="+mn-cs"/>
              </a:defRPr>
            </a:lvl3pPr>
            <a:lvl4pPr marL="1371600" algn="l" rtl="0" fontAlgn="base">
              <a:spcBef>
                <a:spcPct val="0"/>
              </a:spcBef>
              <a:spcAft>
                <a:spcPct val="0"/>
              </a:spcAft>
              <a:defRPr kern="1200">
                <a:solidFill>
                  <a:schemeClr val="tx1"/>
                </a:solidFill>
                <a:latin typeface="Arial" charset="0"/>
                <a:ea typeface="华文细黑" pitchFamily="2" charset="-122"/>
                <a:cs typeface="+mn-cs"/>
              </a:defRPr>
            </a:lvl4pPr>
            <a:lvl5pPr marL="1828800" algn="l" rtl="0" fontAlgn="base">
              <a:spcBef>
                <a:spcPct val="0"/>
              </a:spcBef>
              <a:spcAft>
                <a:spcPct val="0"/>
              </a:spcAft>
              <a:defRPr kern="1200">
                <a:solidFill>
                  <a:schemeClr val="tx1"/>
                </a:solidFill>
                <a:latin typeface="Arial" charset="0"/>
                <a:ea typeface="华文细黑" pitchFamily="2" charset="-122"/>
                <a:cs typeface="+mn-cs"/>
              </a:defRPr>
            </a:lvl5pPr>
            <a:lvl6pPr marL="2286000" algn="l" defTabSz="914400" rtl="0" eaLnBrk="1" latinLnBrk="0" hangingPunct="1">
              <a:defRPr kern="1200">
                <a:solidFill>
                  <a:schemeClr val="tx1"/>
                </a:solidFill>
                <a:latin typeface="Arial" charset="0"/>
                <a:ea typeface="华文细黑" pitchFamily="2" charset="-122"/>
                <a:cs typeface="+mn-cs"/>
              </a:defRPr>
            </a:lvl6pPr>
            <a:lvl7pPr marL="2743200" algn="l" defTabSz="914400" rtl="0" eaLnBrk="1" latinLnBrk="0" hangingPunct="1">
              <a:defRPr kern="1200">
                <a:solidFill>
                  <a:schemeClr val="tx1"/>
                </a:solidFill>
                <a:latin typeface="Arial" charset="0"/>
                <a:ea typeface="华文细黑" pitchFamily="2" charset="-122"/>
                <a:cs typeface="+mn-cs"/>
              </a:defRPr>
            </a:lvl7pPr>
            <a:lvl8pPr marL="3200400" algn="l" defTabSz="914400" rtl="0" eaLnBrk="1" latinLnBrk="0" hangingPunct="1">
              <a:defRPr kern="1200">
                <a:solidFill>
                  <a:schemeClr val="tx1"/>
                </a:solidFill>
                <a:latin typeface="Arial" charset="0"/>
                <a:ea typeface="华文细黑" pitchFamily="2" charset="-122"/>
                <a:cs typeface="+mn-cs"/>
              </a:defRPr>
            </a:lvl8pPr>
            <a:lvl9pPr marL="3657600" algn="l" defTabSz="914400" rtl="0" eaLnBrk="1" latinLnBrk="0" hangingPunct="1">
              <a:defRPr kern="1200">
                <a:solidFill>
                  <a:schemeClr val="tx1"/>
                </a:solidFill>
                <a:latin typeface="Arial" charset="0"/>
                <a:ea typeface="华文细黑" pitchFamily="2" charset="-122"/>
                <a:cs typeface="+mn-cs"/>
              </a:defRPr>
            </a:lvl9pPr>
          </a:lstStyle>
          <a:p>
            <a:pPr algn="ctr" fontAlgn="t">
              <a:spcBef>
                <a:spcPts val="0"/>
              </a:spcBef>
              <a:spcAft>
                <a:spcPts val="0"/>
              </a:spcAft>
            </a:pPr>
            <a:r>
              <a:rPr lang="en-US" altLang="zh-CN" dirty="0" smtClean="0">
                <a:solidFill>
                  <a:srgbClr val="00B050"/>
                </a:solidFill>
                <a:latin typeface="Calibri" pitchFamily="-65" charset="0"/>
              </a:rPr>
              <a:t>N-Ag: 3.22 Å</a:t>
            </a:r>
            <a:endParaRPr lang="zh-CN" altLang="zh-CN" dirty="0">
              <a:solidFill>
                <a:srgbClr val="00B050"/>
              </a:solidFill>
              <a:latin typeface="Calibri" pitchFamily="-65" charset="0"/>
            </a:endParaRPr>
          </a:p>
          <a:p>
            <a:pPr algn="ctr" fontAlgn="auto">
              <a:spcBef>
                <a:spcPts val="0"/>
              </a:spcBef>
              <a:spcAft>
                <a:spcPts val="0"/>
              </a:spcAft>
            </a:pPr>
            <a:r>
              <a:rPr lang="en-US" altLang="zh-CN" dirty="0" smtClean="0">
                <a:solidFill>
                  <a:srgbClr val="00B050"/>
                </a:solidFill>
                <a:latin typeface="Calibri" pitchFamily="-65" charset="0"/>
              </a:rPr>
              <a:t>Omega : 1.1 °</a:t>
            </a:r>
          </a:p>
          <a:p>
            <a:pPr algn="ctr" fontAlgn="auto">
              <a:spcBef>
                <a:spcPts val="0"/>
              </a:spcBef>
              <a:spcAft>
                <a:spcPts val="0"/>
              </a:spcAft>
            </a:pPr>
            <a:endParaRPr lang="en-US" altLang="zh-CN" dirty="0" smtClean="0">
              <a:solidFill>
                <a:srgbClr val="00B050"/>
              </a:solidFill>
              <a:latin typeface="Calibri" pitchFamily="-65" charset="0"/>
            </a:endParaRPr>
          </a:p>
        </p:txBody>
      </p:sp>
      <p:sp>
        <p:nvSpPr>
          <p:cNvPr id="46" name="Rectangle 45"/>
          <p:cNvSpPr>
            <a:spLocks noChangeArrowheads="1"/>
          </p:cNvSpPr>
          <p:nvPr/>
        </p:nvSpPr>
        <p:spPr bwMode="auto">
          <a:xfrm>
            <a:off x="2857810" y="5146860"/>
            <a:ext cx="2010858" cy="935233"/>
          </a:xfrm>
          <a:prstGeom prst="rect">
            <a:avLst/>
          </a:prstGeom>
          <a:solidFill>
            <a:schemeClr val="accent6">
              <a:lumMod val="20000"/>
              <a:lumOff val="80000"/>
            </a:schemeClr>
          </a:solidFill>
          <a:ln w="9525">
            <a:solidFill>
              <a:srgbClr val="92D050">
                <a:alpha val="34901"/>
              </a:srgbClr>
            </a:solidFill>
            <a:miter lim="800000"/>
            <a:headEnd/>
            <a:tailEnd/>
          </a:ln>
          <a:effectLst>
            <a:outerShdw dist="23000" dir="5400000" rotWithShape="0">
              <a:srgbClr val="808080">
                <a:alpha val="34998"/>
              </a:srgbClr>
            </a:outerShdw>
          </a:effectLst>
        </p:spPr>
        <p:txBody>
          <a:bodyPr anchor="ctr"/>
          <a:lstStyle>
            <a:defPPr>
              <a:defRPr lang="zh-CN"/>
            </a:defPPr>
            <a:lvl1pPr algn="l" rtl="0" fontAlgn="base">
              <a:spcBef>
                <a:spcPct val="0"/>
              </a:spcBef>
              <a:spcAft>
                <a:spcPct val="0"/>
              </a:spcAft>
              <a:defRPr kern="1200">
                <a:solidFill>
                  <a:schemeClr val="tx1"/>
                </a:solidFill>
                <a:latin typeface="Arial" charset="0"/>
                <a:ea typeface="华文细黑" pitchFamily="2" charset="-122"/>
                <a:cs typeface="+mn-cs"/>
              </a:defRPr>
            </a:lvl1pPr>
            <a:lvl2pPr marL="457200" algn="l" rtl="0" fontAlgn="base">
              <a:spcBef>
                <a:spcPct val="0"/>
              </a:spcBef>
              <a:spcAft>
                <a:spcPct val="0"/>
              </a:spcAft>
              <a:defRPr kern="1200">
                <a:solidFill>
                  <a:schemeClr val="tx1"/>
                </a:solidFill>
                <a:latin typeface="Arial" charset="0"/>
                <a:ea typeface="华文细黑" pitchFamily="2" charset="-122"/>
                <a:cs typeface="+mn-cs"/>
              </a:defRPr>
            </a:lvl2pPr>
            <a:lvl3pPr marL="914400" algn="l" rtl="0" fontAlgn="base">
              <a:spcBef>
                <a:spcPct val="0"/>
              </a:spcBef>
              <a:spcAft>
                <a:spcPct val="0"/>
              </a:spcAft>
              <a:defRPr kern="1200">
                <a:solidFill>
                  <a:schemeClr val="tx1"/>
                </a:solidFill>
                <a:latin typeface="Arial" charset="0"/>
                <a:ea typeface="华文细黑" pitchFamily="2" charset="-122"/>
                <a:cs typeface="+mn-cs"/>
              </a:defRPr>
            </a:lvl3pPr>
            <a:lvl4pPr marL="1371600" algn="l" rtl="0" fontAlgn="base">
              <a:spcBef>
                <a:spcPct val="0"/>
              </a:spcBef>
              <a:spcAft>
                <a:spcPct val="0"/>
              </a:spcAft>
              <a:defRPr kern="1200">
                <a:solidFill>
                  <a:schemeClr val="tx1"/>
                </a:solidFill>
                <a:latin typeface="Arial" charset="0"/>
                <a:ea typeface="华文细黑" pitchFamily="2" charset="-122"/>
                <a:cs typeface="+mn-cs"/>
              </a:defRPr>
            </a:lvl4pPr>
            <a:lvl5pPr marL="1828800" algn="l" rtl="0" fontAlgn="base">
              <a:spcBef>
                <a:spcPct val="0"/>
              </a:spcBef>
              <a:spcAft>
                <a:spcPct val="0"/>
              </a:spcAft>
              <a:defRPr kern="1200">
                <a:solidFill>
                  <a:schemeClr val="tx1"/>
                </a:solidFill>
                <a:latin typeface="Arial" charset="0"/>
                <a:ea typeface="华文细黑" pitchFamily="2" charset="-122"/>
                <a:cs typeface="+mn-cs"/>
              </a:defRPr>
            </a:lvl5pPr>
            <a:lvl6pPr marL="2286000" algn="l" defTabSz="914400" rtl="0" eaLnBrk="1" latinLnBrk="0" hangingPunct="1">
              <a:defRPr kern="1200">
                <a:solidFill>
                  <a:schemeClr val="tx1"/>
                </a:solidFill>
                <a:latin typeface="Arial" charset="0"/>
                <a:ea typeface="华文细黑" pitchFamily="2" charset="-122"/>
                <a:cs typeface="+mn-cs"/>
              </a:defRPr>
            </a:lvl6pPr>
            <a:lvl7pPr marL="2743200" algn="l" defTabSz="914400" rtl="0" eaLnBrk="1" latinLnBrk="0" hangingPunct="1">
              <a:defRPr kern="1200">
                <a:solidFill>
                  <a:schemeClr val="tx1"/>
                </a:solidFill>
                <a:latin typeface="Arial" charset="0"/>
                <a:ea typeface="华文细黑" pitchFamily="2" charset="-122"/>
                <a:cs typeface="+mn-cs"/>
              </a:defRPr>
            </a:lvl7pPr>
            <a:lvl8pPr marL="3200400" algn="l" defTabSz="914400" rtl="0" eaLnBrk="1" latinLnBrk="0" hangingPunct="1">
              <a:defRPr kern="1200">
                <a:solidFill>
                  <a:schemeClr val="tx1"/>
                </a:solidFill>
                <a:latin typeface="Arial" charset="0"/>
                <a:ea typeface="华文细黑" pitchFamily="2" charset="-122"/>
                <a:cs typeface="+mn-cs"/>
              </a:defRPr>
            </a:lvl8pPr>
            <a:lvl9pPr marL="3657600" algn="l" defTabSz="914400" rtl="0" eaLnBrk="1" latinLnBrk="0" hangingPunct="1">
              <a:defRPr kern="1200">
                <a:solidFill>
                  <a:schemeClr val="tx1"/>
                </a:solidFill>
                <a:latin typeface="Arial" charset="0"/>
                <a:ea typeface="华文细黑" pitchFamily="2" charset="-122"/>
                <a:cs typeface="+mn-cs"/>
              </a:defRPr>
            </a:lvl9pPr>
          </a:lstStyle>
          <a:p>
            <a:pPr algn="ctr">
              <a:defRPr/>
            </a:pPr>
            <a:r>
              <a:rPr lang="en-US" dirty="0" smtClean="0">
                <a:solidFill>
                  <a:srgbClr val="00B050"/>
                </a:solidFill>
                <a:latin typeface="Calibri" pitchFamily="-65" charset="0"/>
              </a:rPr>
              <a:t>S-Cu: 2.56 </a:t>
            </a:r>
            <a:r>
              <a:rPr lang="en-US" altLang="zh-CN" dirty="0" smtClean="0">
                <a:solidFill>
                  <a:srgbClr val="00B050"/>
                </a:solidFill>
                <a:latin typeface="Calibri" pitchFamily="-65" charset="0"/>
              </a:rPr>
              <a:t>Å</a:t>
            </a:r>
          </a:p>
          <a:p>
            <a:pPr algn="ctr">
              <a:defRPr/>
            </a:pPr>
            <a:r>
              <a:rPr lang="en-US" dirty="0" smtClean="0">
                <a:solidFill>
                  <a:srgbClr val="00B050"/>
                </a:solidFill>
                <a:latin typeface="Calibri" pitchFamily="-65" charset="0"/>
              </a:rPr>
              <a:t>Omega: 20.8</a:t>
            </a:r>
            <a:r>
              <a:rPr lang="en-US" altLang="zh-CN" dirty="0" smtClean="0">
                <a:solidFill>
                  <a:srgbClr val="00B050"/>
                </a:solidFill>
                <a:latin typeface="Calibri" pitchFamily="-65" charset="0"/>
              </a:rPr>
              <a:t> </a:t>
            </a:r>
            <a:r>
              <a:rPr lang="en-US" altLang="zh-CN" dirty="0">
                <a:solidFill>
                  <a:srgbClr val="00B050"/>
                </a:solidFill>
                <a:latin typeface="Calibri" pitchFamily="-65" charset="0"/>
              </a:rPr>
              <a:t>°</a:t>
            </a:r>
            <a:r>
              <a:rPr lang="en-US" dirty="0" smtClean="0">
                <a:solidFill>
                  <a:srgbClr val="00B050"/>
                </a:solidFill>
                <a:latin typeface="Calibri" pitchFamily="-65" charset="0"/>
              </a:rPr>
              <a:t> </a:t>
            </a:r>
          </a:p>
          <a:p>
            <a:pPr algn="ctr">
              <a:defRPr/>
            </a:pPr>
            <a:endParaRPr lang="en-US" dirty="0" smtClean="0">
              <a:latin typeface="Calibri" pitchFamily="-65" charset="0"/>
            </a:endParaRPr>
          </a:p>
        </p:txBody>
      </p:sp>
      <p:sp>
        <p:nvSpPr>
          <p:cNvPr id="47" name="Rectangle 46"/>
          <p:cNvSpPr>
            <a:spLocks noChangeArrowheads="1"/>
          </p:cNvSpPr>
          <p:nvPr/>
        </p:nvSpPr>
        <p:spPr bwMode="auto">
          <a:xfrm>
            <a:off x="7038565" y="5158063"/>
            <a:ext cx="1855055" cy="935233"/>
          </a:xfrm>
          <a:prstGeom prst="rect">
            <a:avLst/>
          </a:prstGeom>
          <a:solidFill>
            <a:schemeClr val="accent4">
              <a:lumMod val="20000"/>
              <a:lumOff val="80000"/>
            </a:schemeClr>
          </a:solidFill>
          <a:ln w="9525">
            <a:solidFill>
              <a:srgbClr val="92D050">
                <a:alpha val="34901"/>
              </a:srgbClr>
            </a:solidFill>
            <a:miter lim="800000"/>
            <a:headEnd/>
            <a:tailEnd/>
          </a:ln>
          <a:effectLst>
            <a:outerShdw dist="23000" dir="5400000" rotWithShape="0">
              <a:srgbClr val="808080">
                <a:alpha val="34998"/>
              </a:srgbClr>
            </a:outerShdw>
          </a:effectLst>
        </p:spPr>
        <p:txBody>
          <a:bodyPr anchor="ctr"/>
          <a:lstStyle>
            <a:defPPr>
              <a:defRPr lang="zh-CN"/>
            </a:defPPr>
            <a:lvl1pPr algn="l" rtl="0" fontAlgn="base">
              <a:spcBef>
                <a:spcPct val="0"/>
              </a:spcBef>
              <a:spcAft>
                <a:spcPct val="0"/>
              </a:spcAft>
              <a:defRPr kern="1200">
                <a:solidFill>
                  <a:schemeClr val="tx1"/>
                </a:solidFill>
                <a:latin typeface="Arial" charset="0"/>
                <a:ea typeface="华文细黑" pitchFamily="2" charset="-122"/>
                <a:cs typeface="+mn-cs"/>
              </a:defRPr>
            </a:lvl1pPr>
            <a:lvl2pPr marL="457200" algn="l" rtl="0" fontAlgn="base">
              <a:spcBef>
                <a:spcPct val="0"/>
              </a:spcBef>
              <a:spcAft>
                <a:spcPct val="0"/>
              </a:spcAft>
              <a:defRPr kern="1200">
                <a:solidFill>
                  <a:schemeClr val="tx1"/>
                </a:solidFill>
                <a:latin typeface="Arial" charset="0"/>
                <a:ea typeface="华文细黑" pitchFamily="2" charset="-122"/>
                <a:cs typeface="+mn-cs"/>
              </a:defRPr>
            </a:lvl2pPr>
            <a:lvl3pPr marL="914400" algn="l" rtl="0" fontAlgn="base">
              <a:spcBef>
                <a:spcPct val="0"/>
              </a:spcBef>
              <a:spcAft>
                <a:spcPct val="0"/>
              </a:spcAft>
              <a:defRPr kern="1200">
                <a:solidFill>
                  <a:schemeClr val="tx1"/>
                </a:solidFill>
                <a:latin typeface="Arial" charset="0"/>
                <a:ea typeface="华文细黑" pitchFamily="2" charset="-122"/>
                <a:cs typeface="+mn-cs"/>
              </a:defRPr>
            </a:lvl3pPr>
            <a:lvl4pPr marL="1371600" algn="l" rtl="0" fontAlgn="base">
              <a:spcBef>
                <a:spcPct val="0"/>
              </a:spcBef>
              <a:spcAft>
                <a:spcPct val="0"/>
              </a:spcAft>
              <a:defRPr kern="1200">
                <a:solidFill>
                  <a:schemeClr val="tx1"/>
                </a:solidFill>
                <a:latin typeface="Arial" charset="0"/>
                <a:ea typeface="华文细黑" pitchFamily="2" charset="-122"/>
                <a:cs typeface="+mn-cs"/>
              </a:defRPr>
            </a:lvl4pPr>
            <a:lvl5pPr marL="1828800" algn="l" rtl="0" fontAlgn="base">
              <a:spcBef>
                <a:spcPct val="0"/>
              </a:spcBef>
              <a:spcAft>
                <a:spcPct val="0"/>
              </a:spcAft>
              <a:defRPr kern="1200">
                <a:solidFill>
                  <a:schemeClr val="tx1"/>
                </a:solidFill>
                <a:latin typeface="Arial" charset="0"/>
                <a:ea typeface="华文细黑" pitchFamily="2" charset="-122"/>
                <a:cs typeface="+mn-cs"/>
              </a:defRPr>
            </a:lvl5pPr>
            <a:lvl6pPr marL="2286000" algn="l" defTabSz="914400" rtl="0" eaLnBrk="1" latinLnBrk="0" hangingPunct="1">
              <a:defRPr kern="1200">
                <a:solidFill>
                  <a:schemeClr val="tx1"/>
                </a:solidFill>
                <a:latin typeface="Arial" charset="0"/>
                <a:ea typeface="华文细黑" pitchFamily="2" charset="-122"/>
                <a:cs typeface="+mn-cs"/>
              </a:defRPr>
            </a:lvl6pPr>
            <a:lvl7pPr marL="2743200" algn="l" defTabSz="914400" rtl="0" eaLnBrk="1" latinLnBrk="0" hangingPunct="1">
              <a:defRPr kern="1200">
                <a:solidFill>
                  <a:schemeClr val="tx1"/>
                </a:solidFill>
                <a:latin typeface="Arial" charset="0"/>
                <a:ea typeface="华文细黑" pitchFamily="2" charset="-122"/>
                <a:cs typeface="+mn-cs"/>
              </a:defRPr>
            </a:lvl7pPr>
            <a:lvl8pPr marL="3200400" algn="l" defTabSz="914400" rtl="0" eaLnBrk="1" latinLnBrk="0" hangingPunct="1">
              <a:defRPr kern="1200">
                <a:solidFill>
                  <a:schemeClr val="tx1"/>
                </a:solidFill>
                <a:latin typeface="Arial" charset="0"/>
                <a:ea typeface="华文细黑" pitchFamily="2" charset="-122"/>
                <a:cs typeface="+mn-cs"/>
              </a:defRPr>
            </a:lvl8pPr>
            <a:lvl9pPr marL="3657600" algn="l" defTabSz="914400" rtl="0" eaLnBrk="1" latinLnBrk="0" hangingPunct="1">
              <a:defRPr kern="1200">
                <a:solidFill>
                  <a:schemeClr val="tx1"/>
                </a:solidFill>
                <a:latin typeface="Arial" charset="0"/>
                <a:ea typeface="华文细黑" pitchFamily="2" charset="-122"/>
                <a:cs typeface="+mn-cs"/>
              </a:defRPr>
            </a:lvl9pPr>
          </a:lstStyle>
          <a:p>
            <a:pPr lvl="0" algn="ctr">
              <a:defRPr/>
            </a:pPr>
            <a:r>
              <a:rPr lang="en-US" altLang="zh-CN" dirty="0">
                <a:solidFill>
                  <a:srgbClr val="00B050"/>
                </a:solidFill>
                <a:latin typeface="Calibri" pitchFamily="-65" charset="0"/>
                <a:ea typeface="宋体" pitchFamily="-65" charset="-122"/>
              </a:rPr>
              <a:t>F-C : </a:t>
            </a:r>
            <a:r>
              <a:rPr lang="en-US" altLang="zh-CN" dirty="0" smtClean="0">
                <a:solidFill>
                  <a:srgbClr val="00B050"/>
                </a:solidFill>
                <a:latin typeface="Calibri" pitchFamily="-65" charset="0"/>
                <a:ea typeface="宋体" pitchFamily="-65" charset="-122"/>
              </a:rPr>
              <a:t>0.22 </a:t>
            </a:r>
            <a:r>
              <a:rPr lang="en-US" altLang="zh-CN" dirty="0">
                <a:solidFill>
                  <a:srgbClr val="00B050"/>
                </a:solidFill>
                <a:latin typeface="Calibri" pitchFamily="-65" charset="0"/>
                <a:ea typeface="宋体" pitchFamily="-65" charset="-122"/>
              </a:rPr>
              <a:t>Å</a:t>
            </a:r>
          </a:p>
          <a:p>
            <a:pPr lvl="0" algn="ctr">
              <a:defRPr/>
            </a:pPr>
            <a:r>
              <a:rPr lang="en-US" altLang="zh-CN" dirty="0">
                <a:solidFill>
                  <a:srgbClr val="00B050"/>
                </a:solidFill>
                <a:latin typeface="Calibri" pitchFamily="-65" charset="0"/>
                <a:ea typeface="宋体" pitchFamily="-65" charset="-122"/>
              </a:rPr>
              <a:t>Delta: </a:t>
            </a:r>
            <a:r>
              <a:rPr lang="en-US" altLang="zh-CN" dirty="0" smtClean="0">
                <a:solidFill>
                  <a:srgbClr val="00B050"/>
                </a:solidFill>
                <a:latin typeface="Calibri" pitchFamily="-65" charset="0"/>
                <a:ea typeface="宋体" pitchFamily="-65" charset="-122"/>
              </a:rPr>
              <a:t>10.0°</a:t>
            </a:r>
          </a:p>
          <a:p>
            <a:pPr lvl="0" algn="ctr">
              <a:defRPr/>
            </a:pPr>
            <a:endParaRPr lang="en-US" altLang="zh-CN" dirty="0">
              <a:solidFill>
                <a:srgbClr val="00B050"/>
              </a:solidFill>
              <a:latin typeface="Calibri" pitchFamily="-65" charset="0"/>
              <a:ea typeface="宋体" pitchFamily="-65" charset="-122"/>
            </a:endParaRPr>
          </a:p>
        </p:txBody>
      </p:sp>
      <p:sp>
        <p:nvSpPr>
          <p:cNvPr id="33" name="TextBox 32"/>
          <p:cNvSpPr txBox="1"/>
          <p:nvPr/>
        </p:nvSpPr>
        <p:spPr>
          <a:xfrm>
            <a:off x="-36512" y="4150348"/>
            <a:ext cx="787395" cy="646331"/>
          </a:xfrm>
          <a:prstGeom prst="rect">
            <a:avLst/>
          </a:prstGeom>
          <a:noFill/>
        </p:spPr>
        <p:txBody>
          <a:bodyPr wrap="none" rtlCol="0">
            <a:spAutoFit/>
          </a:bodyPr>
          <a:lstStyle/>
          <a:p>
            <a:pPr algn="ctr"/>
            <a:r>
              <a:rPr lang="en-US" altLang="zh-CN" dirty="0" smtClean="0"/>
              <a:t>BEST</a:t>
            </a:r>
          </a:p>
          <a:p>
            <a:pPr algn="ctr"/>
            <a:r>
              <a:rPr lang="en-US" altLang="zh-CN" dirty="0" err="1" smtClean="0"/>
              <a:t>vdW</a:t>
            </a:r>
            <a:endParaRPr lang="en-US" altLang="zh-CN" dirty="0" smtClean="0"/>
          </a:p>
        </p:txBody>
      </p:sp>
      <p:sp>
        <p:nvSpPr>
          <p:cNvPr id="37" name="Rectangle 36"/>
          <p:cNvSpPr>
            <a:spLocks noChangeArrowheads="1"/>
          </p:cNvSpPr>
          <p:nvPr/>
        </p:nvSpPr>
        <p:spPr bwMode="auto">
          <a:xfrm>
            <a:off x="4948071" y="4005935"/>
            <a:ext cx="1995100" cy="935233"/>
          </a:xfrm>
          <a:prstGeom prst="rect">
            <a:avLst/>
          </a:prstGeom>
          <a:gradFill rotWithShape="1">
            <a:gsLst>
              <a:gs pos="0">
                <a:srgbClr val="FFFFFF"/>
              </a:gs>
              <a:gs pos="97000">
                <a:srgbClr val="E1F2CE">
                  <a:alpha val="93152"/>
                </a:srgbClr>
              </a:gs>
              <a:gs pos="100000">
                <a:srgbClr val="E1F2CE">
                  <a:alpha val="92940"/>
                </a:srgbClr>
              </a:gs>
            </a:gsLst>
            <a:lin ang="5400000"/>
          </a:gradFill>
          <a:ln w="9525">
            <a:solidFill>
              <a:srgbClr val="92D050">
                <a:alpha val="34901"/>
              </a:srgbClr>
            </a:solidFill>
            <a:miter lim="800000"/>
            <a:headEnd/>
            <a:tailEnd/>
          </a:ln>
          <a:effectLst>
            <a:outerShdw dist="23000" dir="5400000" rotWithShape="0">
              <a:srgbClr val="808080">
                <a:alpha val="34998"/>
              </a:srgbClr>
            </a:outerShdw>
          </a:effectLst>
        </p:spPr>
        <p:txBody>
          <a:bodyPr anchor="ctr"/>
          <a:lstStyle>
            <a:defPPr>
              <a:defRPr lang="zh-CN"/>
            </a:defPPr>
            <a:lvl1pPr algn="l" rtl="0" fontAlgn="base">
              <a:spcBef>
                <a:spcPct val="0"/>
              </a:spcBef>
              <a:spcAft>
                <a:spcPct val="0"/>
              </a:spcAft>
              <a:defRPr kern="1200">
                <a:solidFill>
                  <a:schemeClr val="tx1"/>
                </a:solidFill>
                <a:latin typeface="Arial" charset="0"/>
                <a:ea typeface="华文细黑" pitchFamily="2" charset="-122"/>
                <a:cs typeface="+mn-cs"/>
              </a:defRPr>
            </a:lvl1pPr>
            <a:lvl2pPr marL="457200" algn="l" rtl="0" fontAlgn="base">
              <a:spcBef>
                <a:spcPct val="0"/>
              </a:spcBef>
              <a:spcAft>
                <a:spcPct val="0"/>
              </a:spcAft>
              <a:defRPr kern="1200">
                <a:solidFill>
                  <a:schemeClr val="tx1"/>
                </a:solidFill>
                <a:latin typeface="Arial" charset="0"/>
                <a:ea typeface="华文细黑" pitchFamily="2" charset="-122"/>
                <a:cs typeface="+mn-cs"/>
              </a:defRPr>
            </a:lvl2pPr>
            <a:lvl3pPr marL="914400" algn="l" rtl="0" fontAlgn="base">
              <a:spcBef>
                <a:spcPct val="0"/>
              </a:spcBef>
              <a:spcAft>
                <a:spcPct val="0"/>
              </a:spcAft>
              <a:defRPr kern="1200">
                <a:solidFill>
                  <a:schemeClr val="tx1"/>
                </a:solidFill>
                <a:latin typeface="Arial" charset="0"/>
                <a:ea typeface="华文细黑" pitchFamily="2" charset="-122"/>
                <a:cs typeface="+mn-cs"/>
              </a:defRPr>
            </a:lvl3pPr>
            <a:lvl4pPr marL="1371600" algn="l" rtl="0" fontAlgn="base">
              <a:spcBef>
                <a:spcPct val="0"/>
              </a:spcBef>
              <a:spcAft>
                <a:spcPct val="0"/>
              </a:spcAft>
              <a:defRPr kern="1200">
                <a:solidFill>
                  <a:schemeClr val="tx1"/>
                </a:solidFill>
                <a:latin typeface="Arial" charset="0"/>
                <a:ea typeface="华文细黑" pitchFamily="2" charset="-122"/>
                <a:cs typeface="+mn-cs"/>
              </a:defRPr>
            </a:lvl4pPr>
            <a:lvl5pPr marL="1828800" algn="l" rtl="0" fontAlgn="base">
              <a:spcBef>
                <a:spcPct val="0"/>
              </a:spcBef>
              <a:spcAft>
                <a:spcPct val="0"/>
              </a:spcAft>
              <a:defRPr kern="1200">
                <a:solidFill>
                  <a:schemeClr val="tx1"/>
                </a:solidFill>
                <a:latin typeface="Arial" charset="0"/>
                <a:ea typeface="华文细黑" pitchFamily="2" charset="-122"/>
                <a:cs typeface="+mn-cs"/>
              </a:defRPr>
            </a:lvl5pPr>
            <a:lvl6pPr marL="2286000" algn="l" defTabSz="914400" rtl="0" eaLnBrk="1" latinLnBrk="0" hangingPunct="1">
              <a:defRPr kern="1200">
                <a:solidFill>
                  <a:schemeClr val="tx1"/>
                </a:solidFill>
                <a:latin typeface="Arial" charset="0"/>
                <a:ea typeface="华文细黑" pitchFamily="2" charset="-122"/>
                <a:cs typeface="+mn-cs"/>
              </a:defRPr>
            </a:lvl6pPr>
            <a:lvl7pPr marL="2743200" algn="l" defTabSz="914400" rtl="0" eaLnBrk="1" latinLnBrk="0" hangingPunct="1">
              <a:defRPr kern="1200">
                <a:solidFill>
                  <a:schemeClr val="tx1"/>
                </a:solidFill>
                <a:latin typeface="Arial" charset="0"/>
                <a:ea typeface="华文细黑" pitchFamily="2" charset="-122"/>
                <a:cs typeface="+mn-cs"/>
              </a:defRPr>
            </a:lvl7pPr>
            <a:lvl8pPr marL="3200400" algn="l" defTabSz="914400" rtl="0" eaLnBrk="1" latinLnBrk="0" hangingPunct="1">
              <a:defRPr kern="1200">
                <a:solidFill>
                  <a:schemeClr val="tx1"/>
                </a:solidFill>
                <a:latin typeface="Arial" charset="0"/>
                <a:ea typeface="华文细黑" pitchFamily="2" charset="-122"/>
                <a:cs typeface="+mn-cs"/>
              </a:defRPr>
            </a:lvl8pPr>
            <a:lvl9pPr marL="3657600" algn="l" defTabSz="914400" rtl="0" eaLnBrk="1" latinLnBrk="0" hangingPunct="1">
              <a:defRPr kern="1200">
                <a:solidFill>
                  <a:schemeClr val="tx1"/>
                </a:solidFill>
                <a:latin typeface="Arial" charset="0"/>
                <a:ea typeface="华文细黑" pitchFamily="2" charset="-122"/>
                <a:cs typeface="+mn-cs"/>
              </a:defRPr>
            </a:lvl9pPr>
          </a:lstStyle>
          <a:p>
            <a:pPr algn="ctr">
              <a:defRPr/>
            </a:pPr>
            <a:r>
              <a:rPr lang="en-US" altLang="zh-CN" dirty="0" err="1">
                <a:solidFill>
                  <a:srgbClr val="FF0000"/>
                </a:solidFill>
                <a:latin typeface="Calibri" pitchFamily="-65" charset="0"/>
              </a:rPr>
              <a:t>a_O</a:t>
            </a:r>
            <a:r>
              <a:rPr lang="en-US" altLang="zh-CN" dirty="0">
                <a:solidFill>
                  <a:srgbClr val="FF0000"/>
                </a:solidFill>
                <a:latin typeface="Calibri" pitchFamily="-65" charset="0"/>
              </a:rPr>
              <a:t> and </a:t>
            </a:r>
            <a:r>
              <a:rPr lang="en-US" altLang="zh-CN" dirty="0" err="1">
                <a:solidFill>
                  <a:srgbClr val="FF0000"/>
                </a:solidFill>
                <a:latin typeface="Calibri" pitchFamily="-65" charset="0"/>
              </a:rPr>
              <a:t>c_O</a:t>
            </a:r>
            <a:r>
              <a:rPr lang="en-US" altLang="zh-CN" dirty="0">
                <a:solidFill>
                  <a:srgbClr val="FF0000"/>
                </a:solidFill>
                <a:latin typeface="Calibri" pitchFamily="-65" charset="0"/>
              </a:rPr>
              <a:t> lower than </a:t>
            </a:r>
            <a:r>
              <a:rPr lang="en-US" altLang="zh-CN" dirty="0" smtClean="0">
                <a:solidFill>
                  <a:srgbClr val="FF0000"/>
                </a:solidFill>
                <a:latin typeface="Calibri" pitchFamily="-65" charset="0"/>
              </a:rPr>
              <a:t>C</a:t>
            </a:r>
          </a:p>
          <a:p>
            <a:pPr algn="ctr">
              <a:defRPr/>
            </a:pPr>
            <a:r>
              <a:rPr lang="en-US" altLang="zh-CN" dirty="0" smtClean="0">
                <a:solidFill>
                  <a:srgbClr val="00B050"/>
                </a:solidFill>
                <a:latin typeface="Calibri" pitchFamily="-65" charset="0"/>
              </a:rPr>
              <a:t>C: 2.6 ~3.0 Å</a:t>
            </a:r>
          </a:p>
        </p:txBody>
      </p:sp>
      <p:sp>
        <p:nvSpPr>
          <p:cNvPr id="38" name="Rectangle 24"/>
          <p:cNvSpPr>
            <a:spLocks noChangeArrowheads="1"/>
          </p:cNvSpPr>
          <p:nvPr/>
        </p:nvSpPr>
        <p:spPr bwMode="auto">
          <a:xfrm>
            <a:off x="651939" y="3995646"/>
            <a:ext cx="2097947" cy="934757"/>
          </a:xfrm>
          <a:prstGeom prst="rect">
            <a:avLst/>
          </a:prstGeom>
          <a:gradFill rotWithShape="1">
            <a:gsLst>
              <a:gs pos="0">
                <a:srgbClr val="FFFFFF"/>
              </a:gs>
              <a:gs pos="96001">
                <a:srgbClr val="C5ECFF">
                  <a:alpha val="92320"/>
                </a:srgbClr>
              </a:gs>
              <a:gs pos="100000">
                <a:srgbClr val="C5ECFF">
                  <a:alpha val="92000"/>
                </a:srgbClr>
              </a:gs>
            </a:gsLst>
            <a:lin ang="5400000"/>
          </a:gradFill>
          <a:ln w="9525">
            <a:solidFill>
              <a:srgbClr val="4A7EBB">
                <a:alpha val="29019"/>
              </a:srgbClr>
            </a:solidFill>
            <a:miter lim="800000"/>
            <a:headEnd/>
            <a:tailEnd/>
          </a:ln>
          <a:effectLst>
            <a:outerShdw dist="23000" dir="5400000" rotWithShape="0">
              <a:srgbClr val="808080">
                <a:alpha val="34998"/>
              </a:srgbClr>
            </a:outerShdw>
          </a:effectLst>
        </p:spPr>
        <p:txBody>
          <a:bodyPr anchor="ctr"/>
          <a:lstStyle>
            <a:defPPr>
              <a:defRPr lang="zh-CN"/>
            </a:defPPr>
            <a:lvl1pPr algn="l" rtl="0" fontAlgn="base">
              <a:spcBef>
                <a:spcPct val="0"/>
              </a:spcBef>
              <a:spcAft>
                <a:spcPct val="0"/>
              </a:spcAft>
              <a:defRPr kern="1200">
                <a:solidFill>
                  <a:schemeClr val="tx1"/>
                </a:solidFill>
                <a:latin typeface="Arial" charset="0"/>
                <a:ea typeface="华文细黑" pitchFamily="2" charset="-122"/>
                <a:cs typeface="+mn-cs"/>
              </a:defRPr>
            </a:lvl1pPr>
            <a:lvl2pPr marL="457200" algn="l" rtl="0" fontAlgn="base">
              <a:spcBef>
                <a:spcPct val="0"/>
              </a:spcBef>
              <a:spcAft>
                <a:spcPct val="0"/>
              </a:spcAft>
              <a:defRPr kern="1200">
                <a:solidFill>
                  <a:schemeClr val="tx1"/>
                </a:solidFill>
                <a:latin typeface="Arial" charset="0"/>
                <a:ea typeface="华文细黑" pitchFamily="2" charset="-122"/>
                <a:cs typeface="+mn-cs"/>
              </a:defRPr>
            </a:lvl2pPr>
            <a:lvl3pPr marL="914400" algn="l" rtl="0" fontAlgn="base">
              <a:spcBef>
                <a:spcPct val="0"/>
              </a:spcBef>
              <a:spcAft>
                <a:spcPct val="0"/>
              </a:spcAft>
              <a:defRPr kern="1200">
                <a:solidFill>
                  <a:schemeClr val="tx1"/>
                </a:solidFill>
                <a:latin typeface="Arial" charset="0"/>
                <a:ea typeface="华文细黑" pitchFamily="2" charset="-122"/>
                <a:cs typeface="+mn-cs"/>
              </a:defRPr>
            </a:lvl3pPr>
            <a:lvl4pPr marL="1371600" algn="l" rtl="0" fontAlgn="base">
              <a:spcBef>
                <a:spcPct val="0"/>
              </a:spcBef>
              <a:spcAft>
                <a:spcPct val="0"/>
              </a:spcAft>
              <a:defRPr kern="1200">
                <a:solidFill>
                  <a:schemeClr val="tx1"/>
                </a:solidFill>
                <a:latin typeface="Arial" charset="0"/>
                <a:ea typeface="华文细黑" pitchFamily="2" charset="-122"/>
                <a:cs typeface="+mn-cs"/>
              </a:defRPr>
            </a:lvl4pPr>
            <a:lvl5pPr marL="1828800" algn="l" rtl="0" fontAlgn="base">
              <a:spcBef>
                <a:spcPct val="0"/>
              </a:spcBef>
              <a:spcAft>
                <a:spcPct val="0"/>
              </a:spcAft>
              <a:defRPr kern="1200">
                <a:solidFill>
                  <a:schemeClr val="tx1"/>
                </a:solidFill>
                <a:latin typeface="Arial" charset="0"/>
                <a:ea typeface="华文细黑" pitchFamily="2" charset="-122"/>
                <a:cs typeface="+mn-cs"/>
              </a:defRPr>
            </a:lvl5pPr>
            <a:lvl6pPr marL="2286000" algn="l" defTabSz="914400" rtl="0" eaLnBrk="1" latinLnBrk="0" hangingPunct="1">
              <a:defRPr kern="1200">
                <a:solidFill>
                  <a:schemeClr val="tx1"/>
                </a:solidFill>
                <a:latin typeface="Arial" charset="0"/>
                <a:ea typeface="华文细黑" pitchFamily="2" charset="-122"/>
                <a:cs typeface="+mn-cs"/>
              </a:defRPr>
            </a:lvl6pPr>
            <a:lvl7pPr marL="2743200" algn="l" defTabSz="914400" rtl="0" eaLnBrk="1" latinLnBrk="0" hangingPunct="1">
              <a:defRPr kern="1200">
                <a:solidFill>
                  <a:schemeClr val="tx1"/>
                </a:solidFill>
                <a:latin typeface="Arial" charset="0"/>
                <a:ea typeface="华文细黑" pitchFamily="2" charset="-122"/>
                <a:cs typeface="+mn-cs"/>
              </a:defRPr>
            </a:lvl7pPr>
            <a:lvl8pPr marL="3200400" algn="l" defTabSz="914400" rtl="0" eaLnBrk="1" latinLnBrk="0" hangingPunct="1">
              <a:defRPr kern="1200">
                <a:solidFill>
                  <a:schemeClr val="tx1"/>
                </a:solidFill>
                <a:latin typeface="Arial" charset="0"/>
                <a:ea typeface="华文细黑" pitchFamily="2" charset="-122"/>
                <a:cs typeface="+mn-cs"/>
              </a:defRPr>
            </a:lvl8pPr>
            <a:lvl9pPr marL="3657600" algn="l" defTabSz="914400" rtl="0" eaLnBrk="1" latinLnBrk="0" hangingPunct="1">
              <a:defRPr kern="1200">
                <a:solidFill>
                  <a:schemeClr val="tx1"/>
                </a:solidFill>
                <a:latin typeface="Arial" charset="0"/>
                <a:ea typeface="华文细黑" pitchFamily="2" charset="-122"/>
                <a:cs typeface="+mn-cs"/>
              </a:defRPr>
            </a:lvl9pPr>
          </a:lstStyle>
          <a:p>
            <a:pPr algn="ctr" fontAlgn="t">
              <a:spcBef>
                <a:spcPts val="0"/>
              </a:spcBef>
              <a:spcAft>
                <a:spcPts val="0"/>
              </a:spcAft>
            </a:pPr>
            <a:r>
              <a:rPr lang="en-US" altLang="zh-CN" dirty="0" smtClean="0">
                <a:solidFill>
                  <a:srgbClr val="00B050"/>
                </a:solidFill>
                <a:latin typeface="Calibri" pitchFamily="-65" charset="0"/>
              </a:rPr>
              <a:t>N-Ag: 3.14 Å</a:t>
            </a:r>
            <a:endParaRPr lang="zh-CN" altLang="zh-CN" dirty="0">
              <a:solidFill>
                <a:srgbClr val="00B050"/>
              </a:solidFill>
              <a:latin typeface="Calibri" pitchFamily="-65" charset="0"/>
            </a:endParaRPr>
          </a:p>
          <a:p>
            <a:pPr algn="ctr" fontAlgn="auto">
              <a:spcBef>
                <a:spcPts val="0"/>
              </a:spcBef>
              <a:spcAft>
                <a:spcPts val="0"/>
              </a:spcAft>
            </a:pPr>
            <a:r>
              <a:rPr lang="en-US" altLang="zh-CN" dirty="0" smtClean="0">
                <a:solidFill>
                  <a:srgbClr val="00B050"/>
                </a:solidFill>
                <a:latin typeface="Calibri" pitchFamily="-65" charset="0"/>
              </a:rPr>
              <a:t>Omega : 0.0 °</a:t>
            </a:r>
          </a:p>
          <a:p>
            <a:pPr algn="ctr" fontAlgn="auto">
              <a:spcBef>
                <a:spcPts val="0"/>
              </a:spcBef>
              <a:spcAft>
                <a:spcPts val="0"/>
              </a:spcAft>
            </a:pPr>
            <a:r>
              <a:rPr lang="en-US" altLang="zh-CN" dirty="0" smtClean="0">
                <a:solidFill>
                  <a:srgbClr val="00B050"/>
                </a:solidFill>
                <a:latin typeface="Calibri" pitchFamily="-65" charset="0"/>
              </a:rPr>
              <a:t>Eads: 1.21 </a:t>
            </a:r>
            <a:r>
              <a:rPr lang="en-US" altLang="zh-CN" dirty="0" err="1" smtClean="0">
                <a:solidFill>
                  <a:srgbClr val="00B050"/>
                </a:solidFill>
                <a:latin typeface="Calibri" pitchFamily="-65" charset="0"/>
              </a:rPr>
              <a:t>eV</a:t>
            </a:r>
            <a:r>
              <a:rPr lang="en-US" altLang="zh-CN" dirty="0" smtClean="0">
                <a:solidFill>
                  <a:srgbClr val="00B050"/>
                </a:solidFill>
                <a:latin typeface="Calibri" pitchFamily="-65" charset="0"/>
              </a:rPr>
              <a:t> </a:t>
            </a:r>
            <a:endParaRPr lang="zh-CN" altLang="zh-CN" dirty="0">
              <a:solidFill>
                <a:srgbClr val="00B050"/>
              </a:solidFill>
              <a:latin typeface="Calibri" pitchFamily="-65" charset="0"/>
            </a:endParaRPr>
          </a:p>
        </p:txBody>
      </p:sp>
      <p:sp>
        <p:nvSpPr>
          <p:cNvPr id="39" name="Rectangle 38"/>
          <p:cNvSpPr>
            <a:spLocks noChangeArrowheads="1"/>
          </p:cNvSpPr>
          <p:nvPr/>
        </p:nvSpPr>
        <p:spPr bwMode="auto">
          <a:xfrm>
            <a:off x="2857809" y="3995169"/>
            <a:ext cx="1987975" cy="935233"/>
          </a:xfrm>
          <a:prstGeom prst="rect">
            <a:avLst/>
          </a:prstGeom>
          <a:solidFill>
            <a:schemeClr val="accent6">
              <a:lumMod val="20000"/>
              <a:lumOff val="80000"/>
            </a:schemeClr>
          </a:solidFill>
          <a:ln w="9525">
            <a:solidFill>
              <a:srgbClr val="92D050">
                <a:alpha val="34901"/>
              </a:srgbClr>
            </a:solidFill>
            <a:miter lim="800000"/>
            <a:headEnd/>
            <a:tailEnd/>
          </a:ln>
          <a:effectLst>
            <a:outerShdw dist="23000" dir="5400000" rotWithShape="0">
              <a:srgbClr val="808080">
                <a:alpha val="34998"/>
              </a:srgbClr>
            </a:outerShdw>
          </a:effectLst>
        </p:spPr>
        <p:txBody>
          <a:bodyPr anchor="ctr"/>
          <a:lstStyle>
            <a:defPPr>
              <a:defRPr lang="zh-CN"/>
            </a:defPPr>
            <a:lvl1pPr algn="l" rtl="0" fontAlgn="base">
              <a:spcBef>
                <a:spcPct val="0"/>
              </a:spcBef>
              <a:spcAft>
                <a:spcPct val="0"/>
              </a:spcAft>
              <a:defRPr kern="1200">
                <a:solidFill>
                  <a:schemeClr val="tx1"/>
                </a:solidFill>
                <a:latin typeface="Arial" charset="0"/>
                <a:ea typeface="华文细黑" pitchFamily="2" charset="-122"/>
                <a:cs typeface="+mn-cs"/>
              </a:defRPr>
            </a:lvl1pPr>
            <a:lvl2pPr marL="457200" algn="l" rtl="0" fontAlgn="base">
              <a:spcBef>
                <a:spcPct val="0"/>
              </a:spcBef>
              <a:spcAft>
                <a:spcPct val="0"/>
              </a:spcAft>
              <a:defRPr kern="1200">
                <a:solidFill>
                  <a:schemeClr val="tx1"/>
                </a:solidFill>
                <a:latin typeface="Arial" charset="0"/>
                <a:ea typeface="华文细黑" pitchFamily="2" charset="-122"/>
                <a:cs typeface="+mn-cs"/>
              </a:defRPr>
            </a:lvl2pPr>
            <a:lvl3pPr marL="914400" algn="l" rtl="0" fontAlgn="base">
              <a:spcBef>
                <a:spcPct val="0"/>
              </a:spcBef>
              <a:spcAft>
                <a:spcPct val="0"/>
              </a:spcAft>
              <a:defRPr kern="1200">
                <a:solidFill>
                  <a:schemeClr val="tx1"/>
                </a:solidFill>
                <a:latin typeface="Arial" charset="0"/>
                <a:ea typeface="华文细黑" pitchFamily="2" charset="-122"/>
                <a:cs typeface="+mn-cs"/>
              </a:defRPr>
            </a:lvl3pPr>
            <a:lvl4pPr marL="1371600" algn="l" rtl="0" fontAlgn="base">
              <a:spcBef>
                <a:spcPct val="0"/>
              </a:spcBef>
              <a:spcAft>
                <a:spcPct val="0"/>
              </a:spcAft>
              <a:defRPr kern="1200">
                <a:solidFill>
                  <a:schemeClr val="tx1"/>
                </a:solidFill>
                <a:latin typeface="Arial" charset="0"/>
                <a:ea typeface="华文细黑" pitchFamily="2" charset="-122"/>
                <a:cs typeface="+mn-cs"/>
              </a:defRPr>
            </a:lvl4pPr>
            <a:lvl5pPr marL="1828800" algn="l" rtl="0" fontAlgn="base">
              <a:spcBef>
                <a:spcPct val="0"/>
              </a:spcBef>
              <a:spcAft>
                <a:spcPct val="0"/>
              </a:spcAft>
              <a:defRPr kern="1200">
                <a:solidFill>
                  <a:schemeClr val="tx1"/>
                </a:solidFill>
                <a:latin typeface="Arial" charset="0"/>
                <a:ea typeface="华文细黑" pitchFamily="2" charset="-122"/>
                <a:cs typeface="+mn-cs"/>
              </a:defRPr>
            </a:lvl5pPr>
            <a:lvl6pPr marL="2286000" algn="l" defTabSz="914400" rtl="0" eaLnBrk="1" latinLnBrk="0" hangingPunct="1">
              <a:defRPr kern="1200">
                <a:solidFill>
                  <a:schemeClr val="tx1"/>
                </a:solidFill>
                <a:latin typeface="Arial" charset="0"/>
                <a:ea typeface="华文细黑" pitchFamily="2" charset="-122"/>
                <a:cs typeface="+mn-cs"/>
              </a:defRPr>
            </a:lvl6pPr>
            <a:lvl7pPr marL="2743200" algn="l" defTabSz="914400" rtl="0" eaLnBrk="1" latinLnBrk="0" hangingPunct="1">
              <a:defRPr kern="1200">
                <a:solidFill>
                  <a:schemeClr val="tx1"/>
                </a:solidFill>
                <a:latin typeface="Arial" charset="0"/>
                <a:ea typeface="华文细黑" pitchFamily="2" charset="-122"/>
                <a:cs typeface="+mn-cs"/>
              </a:defRPr>
            </a:lvl7pPr>
            <a:lvl8pPr marL="3200400" algn="l" defTabSz="914400" rtl="0" eaLnBrk="1" latinLnBrk="0" hangingPunct="1">
              <a:defRPr kern="1200">
                <a:solidFill>
                  <a:schemeClr val="tx1"/>
                </a:solidFill>
                <a:latin typeface="Arial" charset="0"/>
                <a:ea typeface="华文细黑" pitchFamily="2" charset="-122"/>
                <a:cs typeface="+mn-cs"/>
              </a:defRPr>
            </a:lvl8pPr>
            <a:lvl9pPr marL="3657600" algn="l" defTabSz="914400" rtl="0" eaLnBrk="1" latinLnBrk="0" hangingPunct="1">
              <a:defRPr kern="1200">
                <a:solidFill>
                  <a:schemeClr val="tx1"/>
                </a:solidFill>
                <a:latin typeface="Arial" charset="0"/>
                <a:ea typeface="华文细黑" pitchFamily="2" charset="-122"/>
                <a:cs typeface="+mn-cs"/>
              </a:defRPr>
            </a:lvl9pPr>
          </a:lstStyle>
          <a:p>
            <a:pPr algn="ctr">
              <a:defRPr/>
            </a:pPr>
            <a:r>
              <a:rPr lang="en-US" dirty="0" smtClean="0">
                <a:solidFill>
                  <a:srgbClr val="00B050"/>
                </a:solidFill>
                <a:latin typeface="Calibri" pitchFamily="-65" charset="0"/>
              </a:rPr>
              <a:t>S-Cu: 2.61 </a:t>
            </a:r>
            <a:r>
              <a:rPr lang="en-US" altLang="zh-CN" dirty="0" smtClean="0">
                <a:solidFill>
                  <a:srgbClr val="00B050"/>
                </a:solidFill>
                <a:latin typeface="Calibri" pitchFamily="-65" charset="0"/>
              </a:rPr>
              <a:t>Å</a:t>
            </a:r>
          </a:p>
          <a:p>
            <a:pPr algn="ctr">
              <a:defRPr/>
            </a:pPr>
            <a:r>
              <a:rPr lang="en-US" dirty="0" smtClean="0">
                <a:solidFill>
                  <a:srgbClr val="FF0000"/>
                </a:solidFill>
                <a:latin typeface="Calibri" pitchFamily="-65" charset="0"/>
              </a:rPr>
              <a:t>Omega: 17.5</a:t>
            </a:r>
            <a:r>
              <a:rPr lang="en-US" altLang="zh-CN" dirty="0" smtClean="0">
                <a:solidFill>
                  <a:srgbClr val="FF0000"/>
                </a:solidFill>
                <a:latin typeface="Calibri" pitchFamily="-65" charset="0"/>
              </a:rPr>
              <a:t> </a:t>
            </a:r>
            <a:r>
              <a:rPr lang="en-US" altLang="zh-CN" dirty="0">
                <a:solidFill>
                  <a:srgbClr val="FF0000"/>
                </a:solidFill>
                <a:latin typeface="Calibri" pitchFamily="-65" charset="0"/>
              </a:rPr>
              <a:t>°</a:t>
            </a:r>
            <a:r>
              <a:rPr lang="en-US" dirty="0" smtClean="0">
                <a:solidFill>
                  <a:srgbClr val="FF0000"/>
                </a:solidFill>
                <a:latin typeface="Calibri" pitchFamily="-65" charset="0"/>
              </a:rPr>
              <a:t> </a:t>
            </a:r>
          </a:p>
          <a:p>
            <a:pPr algn="ctr">
              <a:defRPr/>
            </a:pPr>
            <a:endParaRPr lang="en-US" dirty="0" smtClean="0">
              <a:latin typeface="Calibri" pitchFamily="-65" charset="0"/>
            </a:endParaRPr>
          </a:p>
        </p:txBody>
      </p:sp>
      <p:sp>
        <p:nvSpPr>
          <p:cNvPr id="40" name="Rectangle 39"/>
          <p:cNvSpPr>
            <a:spLocks noChangeArrowheads="1"/>
          </p:cNvSpPr>
          <p:nvPr/>
        </p:nvSpPr>
        <p:spPr bwMode="auto">
          <a:xfrm>
            <a:off x="7038565" y="4006372"/>
            <a:ext cx="1855055" cy="935233"/>
          </a:xfrm>
          <a:prstGeom prst="rect">
            <a:avLst/>
          </a:prstGeom>
          <a:solidFill>
            <a:schemeClr val="accent4">
              <a:lumMod val="20000"/>
              <a:lumOff val="80000"/>
            </a:schemeClr>
          </a:solidFill>
          <a:ln w="9525">
            <a:solidFill>
              <a:srgbClr val="92D050">
                <a:alpha val="34901"/>
              </a:srgbClr>
            </a:solidFill>
            <a:miter lim="800000"/>
            <a:headEnd/>
            <a:tailEnd/>
          </a:ln>
          <a:effectLst>
            <a:outerShdw dist="23000" dir="5400000" rotWithShape="0">
              <a:srgbClr val="808080">
                <a:alpha val="34998"/>
              </a:srgbClr>
            </a:outerShdw>
          </a:effectLst>
        </p:spPr>
        <p:txBody>
          <a:bodyPr anchor="ctr"/>
          <a:lstStyle>
            <a:defPPr>
              <a:defRPr lang="zh-CN"/>
            </a:defPPr>
            <a:lvl1pPr algn="l" rtl="0" fontAlgn="base">
              <a:spcBef>
                <a:spcPct val="0"/>
              </a:spcBef>
              <a:spcAft>
                <a:spcPct val="0"/>
              </a:spcAft>
              <a:defRPr kern="1200">
                <a:solidFill>
                  <a:schemeClr val="tx1"/>
                </a:solidFill>
                <a:latin typeface="Arial" charset="0"/>
                <a:ea typeface="华文细黑" pitchFamily="2" charset="-122"/>
                <a:cs typeface="+mn-cs"/>
              </a:defRPr>
            </a:lvl1pPr>
            <a:lvl2pPr marL="457200" algn="l" rtl="0" fontAlgn="base">
              <a:spcBef>
                <a:spcPct val="0"/>
              </a:spcBef>
              <a:spcAft>
                <a:spcPct val="0"/>
              </a:spcAft>
              <a:defRPr kern="1200">
                <a:solidFill>
                  <a:schemeClr val="tx1"/>
                </a:solidFill>
                <a:latin typeface="Arial" charset="0"/>
                <a:ea typeface="华文细黑" pitchFamily="2" charset="-122"/>
                <a:cs typeface="+mn-cs"/>
              </a:defRPr>
            </a:lvl2pPr>
            <a:lvl3pPr marL="914400" algn="l" rtl="0" fontAlgn="base">
              <a:spcBef>
                <a:spcPct val="0"/>
              </a:spcBef>
              <a:spcAft>
                <a:spcPct val="0"/>
              </a:spcAft>
              <a:defRPr kern="1200">
                <a:solidFill>
                  <a:schemeClr val="tx1"/>
                </a:solidFill>
                <a:latin typeface="Arial" charset="0"/>
                <a:ea typeface="华文细黑" pitchFamily="2" charset="-122"/>
                <a:cs typeface="+mn-cs"/>
              </a:defRPr>
            </a:lvl3pPr>
            <a:lvl4pPr marL="1371600" algn="l" rtl="0" fontAlgn="base">
              <a:spcBef>
                <a:spcPct val="0"/>
              </a:spcBef>
              <a:spcAft>
                <a:spcPct val="0"/>
              </a:spcAft>
              <a:defRPr kern="1200">
                <a:solidFill>
                  <a:schemeClr val="tx1"/>
                </a:solidFill>
                <a:latin typeface="Arial" charset="0"/>
                <a:ea typeface="华文细黑" pitchFamily="2" charset="-122"/>
                <a:cs typeface="+mn-cs"/>
              </a:defRPr>
            </a:lvl4pPr>
            <a:lvl5pPr marL="1828800" algn="l" rtl="0" fontAlgn="base">
              <a:spcBef>
                <a:spcPct val="0"/>
              </a:spcBef>
              <a:spcAft>
                <a:spcPct val="0"/>
              </a:spcAft>
              <a:defRPr kern="1200">
                <a:solidFill>
                  <a:schemeClr val="tx1"/>
                </a:solidFill>
                <a:latin typeface="Arial" charset="0"/>
                <a:ea typeface="华文细黑" pitchFamily="2" charset="-122"/>
                <a:cs typeface="+mn-cs"/>
              </a:defRPr>
            </a:lvl5pPr>
            <a:lvl6pPr marL="2286000" algn="l" defTabSz="914400" rtl="0" eaLnBrk="1" latinLnBrk="0" hangingPunct="1">
              <a:defRPr kern="1200">
                <a:solidFill>
                  <a:schemeClr val="tx1"/>
                </a:solidFill>
                <a:latin typeface="Arial" charset="0"/>
                <a:ea typeface="华文细黑" pitchFamily="2" charset="-122"/>
                <a:cs typeface="+mn-cs"/>
              </a:defRPr>
            </a:lvl6pPr>
            <a:lvl7pPr marL="2743200" algn="l" defTabSz="914400" rtl="0" eaLnBrk="1" latinLnBrk="0" hangingPunct="1">
              <a:defRPr kern="1200">
                <a:solidFill>
                  <a:schemeClr val="tx1"/>
                </a:solidFill>
                <a:latin typeface="Arial" charset="0"/>
                <a:ea typeface="华文细黑" pitchFamily="2" charset="-122"/>
                <a:cs typeface="+mn-cs"/>
              </a:defRPr>
            </a:lvl7pPr>
            <a:lvl8pPr marL="3200400" algn="l" defTabSz="914400" rtl="0" eaLnBrk="1" latinLnBrk="0" hangingPunct="1">
              <a:defRPr kern="1200">
                <a:solidFill>
                  <a:schemeClr val="tx1"/>
                </a:solidFill>
                <a:latin typeface="Arial" charset="0"/>
                <a:ea typeface="华文细黑" pitchFamily="2" charset="-122"/>
                <a:cs typeface="+mn-cs"/>
              </a:defRPr>
            </a:lvl8pPr>
            <a:lvl9pPr marL="3657600" algn="l" defTabSz="914400" rtl="0" eaLnBrk="1" latinLnBrk="0" hangingPunct="1">
              <a:defRPr kern="1200">
                <a:solidFill>
                  <a:schemeClr val="tx1"/>
                </a:solidFill>
                <a:latin typeface="Arial" charset="0"/>
                <a:ea typeface="华文细黑" pitchFamily="2" charset="-122"/>
                <a:cs typeface="+mn-cs"/>
              </a:defRPr>
            </a:lvl9pPr>
          </a:lstStyle>
          <a:p>
            <a:pPr algn="ctr">
              <a:defRPr/>
            </a:pPr>
            <a:r>
              <a:rPr lang="en-US" altLang="zh-CN" sz="4400" b="1" dirty="0" smtClean="0">
                <a:solidFill>
                  <a:srgbClr val="FF0000"/>
                </a:solidFill>
                <a:latin typeface="Calibri" pitchFamily="-65" charset="0"/>
              </a:rPr>
              <a:t>×</a:t>
            </a:r>
            <a:endParaRPr lang="en-US" altLang="zh-CN" b="1" dirty="0" smtClean="0">
              <a:solidFill>
                <a:srgbClr val="FF0000"/>
              </a:solidFill>
              <a:latin typeface="Calibri" pitchFamily="-65" charset="0"/>
            </a:endParaRPr>
          </a:p>
        </p:txBody>
      </p:sp>
      <p:sp>
        <p:nvSpPr>
          <p:cNvPr id="49" name="Rectangle 48"/>
          <p:cNvSpPr/>
          <p:nvPr/>
        </p:nvSpPr>
        <p:spPr>
          <a:xfrm>
            <a:off x="6330948" y="86099"/>
            <a:ext cx="2705548" cy="338554"/>
          </a:xfrm>
          <a:prstGeom prst="rect">
            <a:avLst/>
          </a:prstGeom>
        </p:spPr>
        <p:txBody>
          <a:bodyPr wrap="none">
            <a:spAutoFit/>
          </a:bodyPr>
          <a:lstStyle/>
          <a:p>
            <a:pPr marL="170752" lvl="1" algn="r" fontAlgn="auto">
              <a:spcBef>
                <a:spcPts val="600"/>
              </a:spcBef>
              <a:spcAft>
                <a:spcPts val="0"/>
              </a:spcAft>
              <a:buClr>
                <a:srgbClr val="4F81BD"/>
              </a:buClr>
            </a:pPr>
            <a:r>
              <a:rPr lang="en-US" altLang="zh-CN" sz="1600" b="1" dirty="0" smtClean="0">
                <a:solidFill>
                  <a:srgbClr val="1F497D"/>
                </a:solidFill>
                <a:latin typeface="Candara"/>
                <a:cs typeface="Tahoma" pitchFamily="34" charset="0"/>
              </a:rPr>
              <a:t>Hu, </a:t>
            </a:r>
            <a:r>
              <a:rPr lang="en-US" altLang="zh-CN" sz="1600" b="1" dirty="0" err="1" smtClean="0">
                <a:solidFill>
                  <a:srgbClr val="1F497D"/>
                </a:solidFill>
                <a:latin typeface="Candara"/>
                <a:cs typeface="Tahoma" pitchFamily="34" charset="0"/>
              </a:rPr>
              <a:t>Lan</a:t>
            </a:r>
            <a:r>
              <a:rPr lang="en-US" altLang="zh-CN" sz="1600" b="1" dirty="0" smtClean="0">
                <a:solidFill>
                  <a:srgbClr val="1F497D"/>
                </a:solidFill>
                <a:latin typeface="Candara"/>
                <a:cs typeface="Tahoma" pitchFamily="34" charset="0"/>
              </a:rPr>
              <a:t>, </a:t>
            </a:r>
            <a:r>
              <a:rPr lang="en-US" altLang="zh-CN" sz="1600" b="1" dirty="0" err="1" smtClean="0">
                <a:solidFill>
                  <a:srgbClr val="1F497D"/>
                </a:solidFill>
                <a:latin typeface="Candara"/>
                <a:cs typeface="Tahoma" pitchFamily="34" charset="0"/>
              </a:rPr>
              <a:t>Ji</a:t>
            </a:r>
            <a:r>
              <a:rPr lang="en-US" altLang="zh-CN" sz="1600" b="1" dirty="0" smtClean="0">
                <a:solidFill>
                  <a:srgbClr val="1F497D"/>
                </a:solidFill>
                <a:latin typeface="Candara"/>
                <a:cs typeface="Tahoma" pitchFamily="34" charset="0"/>
              </a:rPr>
              <a:t>, submitted, 2013</a:t>
            </a:r>
            <a:endParaRPr lang="en-US" altLang="zh-CN" sz="1600" b="1" dirty="0">
              <a:solidFill>
                <a:srgbClr val="1F497D"/>
              </a:solidFill>
              <a:latin typeface="Candara"/>
              <a:cs typeface="Tahoma" pitchFamily="34" charset="0"/>
            </a:endParaRPr>
          </a:p>
        </p:txBody>
      </p:sp>
      <p:grpSp>
        <p:nvGrpSpPr>
          <p:cNvPr id="35" name="组合 34"/>
          <p:cNvGrpSpPr/>
          <p:nvPr/>
        </p:nvGrpSpPr>
        <p:grpSpPr>
          <a:xfrm>
            <a:off x="571472" y="500042"/>
            <a:ext cx="2286567" cy="1712258"/>
            <a:chOff x="571472" y="500042"/>
            <a:chExt cx="2286567" cy="1712258"/>
          </a:xfrm>
        </p:grpSpPr>
        <p:pic>
          <p:nvPicPr>
            <p:cNvPr id="16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472" y="769398"/>
              <a:ext cx="2286567" cy="1442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928662" y="500042"/>
              <a:ext cx="1467068" cy="369332"/>
            </a:xfrm>
            <a:prstGeom prst="rect">
              <a:avLst/>
            </a:prstGeom>
            <a:noFill/>
          </p:spPr>
          <p:txBody>
            <a:bodyPr wrap="none" rtlCol="0">
              <a:spAutoFit/>
            </a:bodyPr>
            <a:lstStyle/>
            <a:p>
              <a:r>
                <a:rPr lang="en-US" altLang="zh-CN" dirty="0" err="1" smtClean="0"/>
                <a:t>Azobenzene</a:t>
              </a:r>
              <a:endParaRPr lang="zh-CN" altLang="en-US" dirty="0"/>
            </a:p>
          </p:txBody>
        </p:sp>
      </p:grpSp>
      <p:sp>
        <p:nvSpPr>
          <p:cNvPr id="44" name="矩形 43"/>
          <p:cNvSpPr/>
          <p:nvPr/>
        </p:nvSpPr>
        <p:spPr>
          <a:xfrm>
            <a:off x="179512" y="-27384"/>
            <a:ext cx="5617885" cy="461665"/>
          </a:xfrm>
          <a:prstGeom prst="rect">
            <a:avLst/>
          </a:prstGeom>
        </p:spPr>
        <p:txBody>
          <a:bodyPr wrap="none">
            <a:spAutoFit/>
          </a:bodyPr>
          <a:lstStyle/>
          <a:p>
            <a:r>
              <a:rPr lang="zh-CN" altLang="en-US" sz="2400" b="1" spc="30" dirty="0">
                <a:solidFill>
                  <a:srgbClr val="323232"/>
                </a:solidFill>
                <a:latin typeface="Verdana"/>
                <a:ea typeface="微软雅黑" panose="020B0503020204020204" pitchFamily="34" charset="-122"/>
                <a:cs typeface="Tahoma" pitchFamily="34" charset="0"/>
              </a:rPr>
              <a:t>离子末态近似</a:t>
            </a:r>
            <a:r>
              <a:rPr lang="en-US" altLang="zh-CN" sz="2400" b="1" spc="30" dirty="0">
                <a:solidFill>
                  <a:srgbClr val="323232"/>
                </a:solidFill>
                <a:latin typeface="Verdana"/>
                <a:ea typeface="微软雅黑" panose="020B0503020204020204" pitchFamily="34" charset="-122"/>
                <a:cs typeface="Tahoma" pitchFamily="34" charset="0"/>
              </a:rPr>
              <a:t>(IFS) – </a:t>
            </a:r>
            <a:r>
              <a:rPr lang="zh-CN" altLang="en-US" sz="2400" b="1" spc="30" dirty="0" smtClean="0">
                <a:solidFill>
                  <a:srgbClr val="323232"/>
                </a:solidFill>
                <a:latin typeface="Verdana"/>
                <a:ea typeface="微软雅黑" panose="020B0503020204020204" pitchFamily="34" charset="-122"/>
                <a:cs typeface="Tahoma" pitchFamily="34" charset="0"/>
              </a:rPr>
              <a:t>各体系中的表现</a:t>
            </a:r>
            <a:endParaRPr lang="zh-CN" altLang="en-US" sz="2400" b="1" spc="30" dirty="0">
              <a:solidFill>
                <a:srgbClr val="323232"/>
              </a:solidFill>
              <a:latin typeface="Verdana"/>
              <a:ea typeface="微软雅黑" panose="020B0503020204020204" pitchFamily="34" charset="-122"/>
              <a:cs typeface="Tahoma" pitchFamily="34" charset="0"/>
            </a:endParaRPr>
          </a:p>
        </p:txBody>
      </p:sp>
      <p:sp>
        <p:nvSpPr>
          <p:cNvPr id="48" name="Rectangle 44"/>
          <p:cNvSpPr/>
          <p:nvPr/>
        </p:nvSpPr>
        <p:spPr>
          <a:xfrm>
            <a:off x="1458520" y="4659546"/>
            <a:ext cx="6620060" cy="584775"/>
          </a:xfrm>
          <a:prstGeom prst="rect">
            <a:avLst/>
          </a:prstGeom>
          <a:solidFill>
            <a:schemeClr val="bg1"/>
          </a:solidFill>
        </p:spPr>
        <p:txBody>
          <a:bodyPr wrap="square">
            <a:spAutoFit/>
          </a:bodyPr>
          <a:lstStyle/>
          <a:p>
            <a:r>
              <a:rPr lang="zh-CN" altLang="en-US" sz="3200" b="1" dirty="0" smtClean="0">
                <a:solidFill>
                  <a:srgbClr val="00B050"/>
                </a:solidFill>
                <a:latin typeface="+mn-ea"/>
                <a:ea typeface="+mn-ea"/>
              </a:rPr>
              <a:t>构象</a:t>
            </a:r>
            <a:r>
              <a:rPr lang="en-US" altLang="zh-CN" sz="3200" b="1" dirty="0" smtClean="0">
                <a:solidFill>
                  <a:srgbClr val="00B050"/>
                </a:solidFill>
                <a:latin typeface="+mn-ea"/>
                <a:ea typeface="+mn-ea"/>
                <a:sym typeface="Wingdings" panose="05000000000000000000" pitchFamily="2" charset="2"/>
              </a:rPr>
              <a:t></a:t>
            </a:r>
            <a:r>
              <a:rPr lang="zh-CN" altLang="en-US" sz="3200" b="1" dirty="0" smtClean="0">
                <a:latin typeface="+mn-ea"/>
                <a:ea typeface="+mn-ea"/>
                <a:sym typeface="Wingdings" panose="05000000000000000000" pitchFamily="2" charset="2"/>
              </a:rPr>
              <a:t>   </a:t>
            </a:r>
            <a:r>
              <a:rPr lang="zh-CN" altLang="en-US" sz="3200" b="1" dirty="0" smtClean="0">
                <a:solidFill>
                  <a:srgbClr val="00B050"/>
                </a:solidFill>
                <a:latin typeface="+mn-ea"/>
                <a:ea typeface="+mn-ea"/>
                <a:sym typeface="Wingdings" panose="05000000000000000000" pitchFamily="2" charset="2"/>
              </a:rPr>
              <a:t> </a:t>
            </a:r>
            <a:r>
              <a:rPr lang="zh-CN" altLang="en-US" sz="3200" b="1" dirty="0">
                <a:solidFill>
                  <a:srgbClr val="00B050"/>
                </a:solidFill>
                <a:latin typeface="+mn-ea"/>
                <a:ea typeface="+mn-ea"/>
                <a:sym typeface="Wingdings" panose="05000000000000000000" pitchFamily="2" charset="2"/>
              </a:rPr>
              <a:t>吸附</a:t>
            </a:r>
            <a:r>
              <a:rPr lang="zh-CN" altLang="en-US" sz="3200" b="1" dirty="0" smtClean="0">
                <a:solidFill>
                  <a:srgbClr val="00B050"/>
                </a:solidFill>
                <a:latin typeface="+mn-ea"/>
                <a:ea typeface="+mn-ea"/>
                <a:sym typeface="Wingdings" panose="05000000000000000000" pitchFamily="2" charset="2"/>
              </a:rPr>
              <a:t>距离</a:t>
            </a:r>
            <a:r>
              <a:rPr lang="en-US" altLang="zh-CN" sz="3200" b="1" dirty="0" smtClean="0">
                <a:solidFill>
                  <a:srgbClr val="00B050"/>
                </a:solidFill>
                <a:latin typeface="+mn-ea"/>
                <a:ea typeface="+mn-ea"/>
                <a:sym typeface="Wingdings" panose="05000000000000000000" pitchFamily="2" charset="2"/>
              </a:rPr>
              <a:t></a:t>
            </a:r>
            <a:r>
              <a:rPr lang="zh-CN" altLang="en-US" sz="3200" b="1" dirty="0" smtClean="0">
                <a:solidFill>
                  <a:srgbClr val="FF0000"/>
                </a:solidFill>
                <a:latin typeface="+mn-ea"/>
                <a:ea typeface="+mn-ea"/>
                <a:sym typeface="Wingdings" panose="05000000000000000000" pitchFamily="2" charset="2"/>
              </a:rPr>
              <a:t>   吸附能</a:t>
            </a:r>
            <a:r>
              <a:rPr lang="en-US" altLang="zh-CN" sz="3200" b="1" dirty="0" smtClean="0">
                <a:solidFill>
                  <a:srgbClr val="FF0000"/>
                </a:solidFill>
                <a:latin typeface="+mn-ea"/>
                <a:ea typeface="+mn-ea"/>
                <a:sym typeface="Wingdings" panose="05000000000000000000" pitchFamily="2" charset="2"/>
              </a:rPr>
              <a:t></a:t>
            </a:r>
            <a:endParaRPr lang="en-US" altLang="zh-CN" sz="3200" b="1" dirty="0" smtClean="0">
              <a:solidFill>
                <a:srgbClr val="FF0000"/>
              </a:solidFill>
              <a:latin typeface="+mn-ea"/>
              <a:ea typeface="+mn-ea"/>
            </a:endParaRPr>
          </a:p>
        </p:txBody>
      </p:sp>
      <p:sp>
        <p:nvSpPr>
          <p:cNvPr id="2" name="日期占位符 1"/>
          <p:cNvSpPr>
            <a:spLocks noGrp="1"/>
          </p:cNvSpPr>
          <p:nvPr>
            <p:ph type="dt" sz="half" idx="10"/>
          </p:nvPr>
        </p:nvSpPr>
        <p:spPr/>
        <p:txBody>
          <a:bodyPr/>
          <a:lstStyle/>
          <a:p>
            <a:fld id="{81B4290C-CB9C-4501-B691-D5B28304289C}" type="datetime1">
              <a:rPr lang="zh-CN" altLang="en-US" smtClean="0"/>
              <a:t>2013/10/29</a:t>
            </a:fld>
            <a:endParaRPr lang="zh-CN" altLang="en-US"/>
          </a:p>
        </p:txBody>
      </p:sp>
      <p:sp>
        <p:nvSpPr>
          <p:cNvPr id="3" name="页脚占位符 2"/>
          <p:cNvSpPr>
            <a:spLocks noGrp="1"/>
          </p:cNvSpPr>
          <p:nvPr>
            <p:ph type="ftr" sz="quarter" idx="11"/>
          </p:nvPr>
        </p:nvSpPr>
        <p:spPr/>
        <p:txBody>
          <a:bodyPr/>
          <a:lstStyle/>
          <a:p>
            <a:r>
              <a:rPr lang="en-US" altLang="zh-CN" smtClean="0"/>
              <a:t>PKU·  Beijing · Fall. 2013</a:t>
            </a:r>
            <a:endParaRPr lang="zh-CN" altLang="en-US" dirty="0"/>
          </a:p>
        </p:txBody>
      </p:sp>
      <p:sp>
        <p:nvSpPr>
          <p:cNvPr id="4" name="灯片编号占位符 3"/>
          <p:cNvSpPr>
            <a:spLocks noGrp="1"/>
          </p:cNvSpPr>
          <p:nvPr>
            <p:ph type="sldNum" sz="quarter" idx="12"/>
          </p:nvPr>
        </p:nvSpPr>
        <p:spPr/>
        <p:txBody>
          <a:bodyPr>
            <a:normAutofit fontScale="92500" lnSpcReduction="20000"/>
          </a:bodyPr>
          <a:lstStyle/>
          <a:p>
            <a:fld id="{8107F3BD-EFC9-4D92-BB9D-312409088D4E}" type="slidenum">
              <a:rPr lang="zh-CN" altLang="en-US" smtClean="0"/>
              <a:pPr/>
              <a:t>103</a:t>
            </a:fld>
            <a:endParaRPr lang="zh-CN" altLang="en-US"/>
          </a:p>
        </p:txBody>
      </p:sp>
      <p:sp>
        <p:nvSpPr>
          <p:cNvPr id="5" name="矩形 4"/>
          <p:cNvSpPr/>
          <p:nvPr/>
        </p:nvSpPr>
        <p:spPr>
          <a:xfrm>
            <a:off x="643481" y="3995169"/>
            <a:ext cx="8250139" cy="22421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090926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1000"/>
                                        <p:tgtEl>
                                          <p:spTgt spid="4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1000"/>
                                        <p:tgtEl>
                                          <p:spTgt spid="3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10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1000"/>
                                        <p:tgtEl>
                                          <p:spTgt spid="3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1000"/>
                                        <p:tgtEl>
                                          <p:spTgt spid="4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1000"/>
                                        <p:tgtEl>
                                          <p:spTgt spid="1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1000"/>
                                        <p:tgtEl>
                                          <p:spTgt spid="3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1000"/>
                                        <p:tgtEl>
                                          <p:spTgt spid="4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fade">
                                      <p:cBhvr>
                                        <p:cTn id="70" dur="1000"/>
                                        <p:tgtEl>
                                          <p:spTgt spid="47"/>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anim calcmode="lin" valueType="num">
                                      <p:cBhvr additive="base">
                                        <p:cTn id="75" dur="500" fill="hold"/>
                                        <p:tgtEl>
                                          <p:spTgt spid="48"/>
                                        </p:tgtEl>
                                        <p:attrNameLst>
                                          <p:attrName>ppt_x</p:attrName>
                                        </p:attrNameLst>
                                      </p:cBhvr>
                                      <p:tavLst>
                                        <p:tav tm="0">
                                          <p:val>
                                            <p:strVal val="#ppt_x"/>
                                          </p:val>
                                        </p:tav>
                                        <p:tav tm="100000">
                                          <p:val>
                                            <p:strVal val="#ppt_x"/>
                                          </p:val>
                                        </p:tav>
                                      </p:tavLst>
                                    </p:anim>
                                    <p:anim calcmode="lin" valueType="num">
                                      <p:cBhvr additive="base">
                                        <p:cTn id="76"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23" grpId="0" animBg="1"/>
      <p:bldP spid="11" grpId="0"/>
      <p:bldP spid="30" grpId="0"/>
      <p:bldP spid="34" grpId="0" animBg="1"/>
      <p:bldP spid="42" grpId="0" animBg="1"/>
      <p:bldP spid="43" grpId="0" animBg="1"/>
      <p:bldP spid="46" grpId="0" animBg="1"/>
      <p:bldP spid="47" grpId="0" animBg="1"/>
      <p:bldP spid="33" grpId="0"/>
      <p:bldP spid="37" grpId="0" animBg="1"/>
      <p:bldP spid="38" grpId="0" animBg="1"/>
      <p:bldP spid="39" grpId="0" animBg="1"/>
      <p:bldP spid="40" grpId="0" animBg="1"/>
      <p:bldP spid="48" grpId="0" animBg="1"/>
      <p:bldP spid="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31469" y="44624"/>
            <a:ext cx="7498080" cy="681017"/>
          </a:xfrm>
        </p:spPr>
        <p:txBody>
          <a:bodyPr>
            <a:normAutofit/>
          </a:bodyPr>
          <a:lstStyle/>
          <a:p>
            <a:r>
              <a:rPr lang="zh-CN" altLang="en-US" dirty="0" smtClean="0"/>
              <a:t>预测吸附能 </a:t>
            </a:r>
            <a:r>
              <a:rPr lang="en-US" altLang="zh-CN" dirty="0" smtClean="0"/>
              <a:t>– </a:t>
            </a:r>
            <a:r>
              <a:rPr lang="zh-CN" altLang="en-US" dirty="0" smtClean="0"/>
              <a:t>各种泛函的表现</a:t>
            </a:r>
            <a:endParaRPr lang="zh-CN" altLang="en-US" sz="3600" dirty="0"/>
          </a:p>
        </p:txBody>
      </p:sp>
      <p:pic>
        <p:nvPicPr>
          <p:cNvPr id="2050" name="Picture 2"/>
          <p:cNvPicPr>
            <a:picLocks noChangeAspect="1" noChangeArrowheads="1"/>
          </p:cNvPicPr>
          <p:nvPr/>
        </p:nvPicPr>
        <p:blipFill>
          <a:blip r:embed="rId2"/>
          <a:srcRect/>
          <a:stretch>
            <a:fillRect/>
          </a:stretch>
        </p:blipFill>
        <p:spPr bwMode="auto">
          <a:xfrm>
            <a:off x="642910" y="1089386"/>
            <a:ext cx="8315325" cy="2466975"/>
          </a:xfrm>
          <a:prstGeom prst="rect">
            <a:avLst/>
          </a:prstGeom>
          <a:noFill/>
          <a:ln w="9525">
            <a:noFill/>
            <a:miter lim="800000"/>
            <a:headEnd/>
            <a:tailEnd/>
          </a:ln>
          <a:effectLst/>
        </p:spPr>
      </p:pic>
      <p:sp>
        <p:nvSpPr>
          <p:cNvPr id="4" name="TextBox 3"/>
          <p:cNvSpPr txBox="1"/>
          <p:nvPr/>
        </p:nvSpPr>
        <p:spPr>
          <a:xfrm>
            <a:off x="865890" y="764704"/>
            <a:ext cx="1689886" cy="400110"/>
          </a:xfrm>
          <a:prstGeom prst="rect">
            <a:avLst/>
          </a:prstGeom>
          <a:noFill/>
        </p:spPr>
        <p:txBody>
          <a:bodyPr wrap="none" rtlCol="0">
            <a:spAutoFit/>
          </a:bodyPr>
          <a:lstStyle/>
          <a:p>
            <a:r>
              <a:rPr lang="en-US" altLang="zh-CN" sz="2000" dirty="0" smtClean="0"/>
              <a:t>Thiophene-Cu</a:t>
            </a:r>
            <a:endParaRPr lang="zh-CN" altLang="en-US" sz="2000" dirty="0"/>
          </a:p>
        </p:txBody>
      </p:sp>
      <p:pic>
        <p:nvPicPr>
          <p:cNvPr id="2052" name="Picture 4"/>
          <p:cNvPicPr>
            <a:picLocks noChangeAspect="1" noChangeArrowheads="1"/>
          </p:cNvPicPr>
          <p:nvPr/>
        </p:nvPicPr>
        <p:blipFill>
          <a:blip r:embed="rId3"/>
          <a:srcRect/>
          <a:stretch>
            <a:fillRect/>
          </a:stretch>
        </p:blipFill>
        <p:spPr bwMode="auto">
          <a:xfrm>
            <a:off x="714348" y="3496394"/>
            <a:ext cx="3990975" cy="3028950"/>
          </a:xfrm>
          <a:prstGeom prst="rect">
            <a:avLst/>
          </a:prstGeom>
          <a:noFill/>
          <a:ln w="9525">
            <a:noFill/>
            <a:miter lim="800000"/>
            <a:headEnd/>
            <a:tailEnd/>
          </a:ln>
          <a:effectLst/>
        </p:spPr>
      </p:pic>
      <p:sp>
        <p:nvSpPr>
          <p:cNvPr id="7" name="TextBox 6"/>
          <p:cNvSpPr txBox="1"/>
          <p:nvPr/>
        </p:nvSpPr>
        <p:spPr>
          <a:xfrm>
            <a:off x="4904149" y="3746372"/>
            <a:ext cx="3857652" cy="2308324"/>
          </a:xfrm>
          <a:prstGeom prst="rect">
            <a:avLst/>
          </a:prstGeom>
          <a:noFill/>
        </p:spPr>
        <p:txBody>
          <a:bodyPr wrap="square" rtlCol="0">
            <a:spAutoFit/>
          </a:bodyPr>
          <a:lstStyle/>
          <a:p>
            <a:r>
              <a:rPr lang="en-US" altLang="zh-CN" sz="2400" b="1" dirty="0" smtClean="0"/>
              <a:t>DFT-D</a:t>
            </a:r>
            <a:r>
              <a:rPr lang="zh-CN" altLang="en-US" sz="2400" b="1" dirty="0" smtClean="0"/>
              <a:t>：</a:t>
            </a:r>
            <a:endParaRPr lang="en-US" altLang="zh-CN" sz="2400" b="1" dirty="0" smtClean="0"/>
          </a:p>
          <a:p>
            <a:r>
              <a:rPr lang="en-US" altLang="zh-CN" sz="2400" b="1" dirty="0" smtClean="0">
                <a:solidFill>
                  <a:srgbClr val="FF0000"/>
                </a:solidFill>
              </a:rPr>
              <a:t>PBE-D </a:t>
            </a:r>
            <a:r>
              <a:rPr lang="en-US" altLang="zh-CN" sz="2400" b="1" dirty="0" smtClean="0">
                <a:solidFill>
                  <a:srgbClr val="FF0000"/>
                </a:solidFill>
                <a:sym typeface="Wingdings" panose="05000000000000000000" pitchFamily="2" charset="2"/>
              </a:rPr>
              <a:t>    </a:t>
            </a:r>
            <a:r>
              <a:rPr lang="en-US" altLang="zh-CN" sz="2400" b="1" dirty="0" smtClean="0">
                <a:solidFill>
                  <a:srgbClr val="00B050"/>
                </a:solidFill>
                <a:sym typeface="Wingdings" panose="05000000000000000000" pitchFamily="2" charset="2"/>
              </a:rPr>
              <a:t>RPBE-D </a:t>
            </a:r>
            <a:r>
              <a:rPr lang="zh-CN" altLang="en-US" sz="2400" b="1" dirty="0" smtClean="0">
                <a:solidFill>
                  <a:srgbClr val="00B050"/>
                </a:solidFill>
                <a:sym typeface="Wingdings" panose="05000000000000000000" pitchFamily="2" charset="2"/>
              </a:rPr>
              <a:t></a:t>
            </a:r>
            <a:endParaRPr lang="en-US" altLang="zh-CN" sz="2400" b="1" dirty="0" smtClean="0">
              <a:solidFill>
                <a:srgbClr val="00B050"/>
              </a:solidFill>
              <a:sym typeface="Wingdings" panose="05000000000000000000" pitchFamily="2" charset="2"/>
            </a:endParaRPr>
          </a:p>
          <a:p>
            <a:endParaRPr lang="en-US" altLang="zh-CN" sz="2400" b="1" dirty="0">
              <a:solidFill>
                <a:srgbClr val="00B050"/>
              </a:solidFill>
              <a:sym typeface="Wingdings" panose="05000000000000000000" pitchFamily="2" charset="2"/>
            </a:endParaRPr>
          </a:p>
          <a:p>
            <a:r>
              <a:rPr lang="en-US" altLang="zh-CN" sz="2400" b="1" dirty="0" err="1" smtClean="0">
                <a:sym typeface="Wingdings" panose="05000000000000000000" pitchFamily="2" charset="2"/>
              </a:rPr>
              <a:t>vdW</a:t>
            </a:r>
            <a:r>
              <a:rPr lang="en-US" altLang="zh-CN" sz="2400" b="1" dirty="0" smtClean="0">
                <a:sym typeface="Wingdings" panose="05000000000000000000" pitchFamily="2" charset="2"/>
              </a:rPr>
              <a:t>-DF:</a:t>
            </a:r>
          </a:p>
          <a:p>
            <a:r>
              <a:rPr lang="en-US" altLang="zh-CN" sz="2400" b="1" dirty="0" smtClean="0">
                <a:sym typeface="Wingdings" panose="05000000000000000000" pitchFamily="2" charset="2"/>
              </a:rPr>
              <a:t>Structure  </a:t>
            </a:r>
            <a:r>
              <a:rPr lang="en-US" altLang="zh-CN" sz="2400" b="1" dirty="0" err="1" smtClean="0">
                <a:sym typeface="Wingdings" panose="05000000000000000000" pitchFamily="2" charset="2"/>
              </a:rPr>
              <a:t>optPBE-vdW</a:t>
            </a:r>
            <a:endParaRPr lang="en-US" altLang="zh-CN" sz="2400" b="1" dirty="0" smtClean="0">
              <a:sym typeface="Wingdings" panose="05000000000000000000" pitchFamily="2" charset="2"/>
            </a:endParaRPr>
          </a:p>
          <a:p>
            <a:r>
              <a:rPr lang="en-US" altLang="zh-CN" sz="2400" b="1" dirty="0" smtClean="0">
                <a:sym typeface="Wingdings" panose="05000000000000000000" pitchFamily="2" charset="2"/>
              </a:rPr>
              <a:t>Energy      optB88-vdW</a:t>
            </a:r>
            <a:endParaRPr lang="zh-CN" altLang="en-US" sz="2000" b="1" dirty="0"/>
          </a:p>
        </p:txBody>
      </p:sp>
      <p:sp>
        <p:nvSpPr>
          <p:cNvPr id="3" name="日期占位符 2"/>
          <p:cNvSpPr>
            <a:spLocks noGrp="1"/>
          </p:cNvSpPr>
          <p:nvPr>
            <p:ph type="dt" sz="half" idx="10"/>
          </p:nvPr>
        </p:nvSpPr>
        <p:spPr/>
        <p:txBody>
          <a:bodyPr/>
          <a:lstStyle/>
          <a:p>
            <a:fld id="{964A4D5E-0992-43F9-9A40-451EBC4889CD}" type="datetime1">
              <a:rPr lang="zh-CN" altLang="en-US" smtClean="0"/>
              <a:t>2013/10/29</a:t>
            </a:fld>
            <a:endParaRPr lang="zh-CN" altLang="en-US"/>
          </a:p>
        </p:txBody>
      </p:sp>
      <p:sp>
        <p:nvSpPr>
          <p:cNvPr id="5" name="页脚占位符 4"/>
          <p:cNvSpPr>
            <a:spLocks noGrp="1"/>
          </p:cNvSpPr>
          <p:nvPr>
            <p:ph type="ftr" sz="quarter" idx="11"/>
          </p:nvPr>
        </p:nvSpPr>
        <p:spPr/>
        <p:txBody>
          <a:bodyPr/>
          <a:lstStyle/>
          <a:p>
            <a:r>
              <a:rPr lang="en-US" altLang="zh-CN" smtClean="0"/>
              <a:t>PKU·  Beijing · Fall. 2013</a:t>
            </a:r>
            <a:endParaRPr lang="zh-CN" altLang="en-US" dirty="0"/>
          </a:p>
        </p:txBody>
      </p:sp>
      <p:sp>
        <p:nvSpPr>
          <p:cNvPr id="6" name="灯片编号占位符 5"/>
          <p:cNvSpPr>
            <a:spLocks noGrp="1"/>
          </p:cNvSpPr>
          <p:nvPr>
            <p:ph type="sldNum" sz="quarter" idx="12"/>
          </p:nvPr>
        </p:nvSpPr>
        <p:spPr/>
        <p:txBody>
          <a:bodyPr>
            <a:normAutofit fontScale="92500" lnSpcReduction="20000"/>
          </a:bodyPr>
          <a:lstStyle/>
          <a:p>
            <a:fld id="{654424FE-3783-4FE8-B304-F9B0064DEF78}" type="slidenum">
              <a:rPr lang="zh-CN" altLang="en-US" smtClean="0"/>
              <a:pPr/>
              <a:t>104</a:t>
            </a:fld>
            <a:endParaRPr lang="zh-CN" altLang="en-US"/>
          </a:p>
        </p:txBody>
      </p:sp>
    </p:spTree>
    <p:extLst>
      <p:ext uri="{BB962C8B-B14F-4D97-AF65-F5344CB8AC3E}">
        <p14:creationId xmlns:p14="http://schemas.microsoft.com/office/powerpoint/2010/main" val="91645937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格 7"/>
          <p:cNvGraphicFramePr>
            <a:graphicFrameLocks noGrp="1"/>
          </p:cNvGraphicFramePr>
          <p:nvPr>
            <p:extLst/>
          </p:nvPr>
        </p:nvGraphicFramePr>
        <p:xfrm>
          <a:off x="476336" y="694155"/>
          <a:ext cx="8056103" cy="4811779"/>
        </p:xfrm>
        <a:graphic>
          <a:graphicData uri="http://schemas.openxmlformats.org/drawingml/2006/table">
            <a:tbl>
              <a:tblPr/>
              <a:tblGrid>
                <a:gridCol w="1785959"/>
                <a:gridCol w="1239303"/>
                <a:gridCol w="1214341"/>
                <a:gridCol w="1214341"/>
                <a:gridCol w="1214341"/>
                <a:gridCol w="1387818"/>
              </a:tblGrid>
              <a:tr h="591710">
                <a:tc>
                  <a:txBody>
                    <a:bodyPr/>
                    <a:lstStyle/>
                    <a:p>
                      <a:pPr algn="ctr" fontAlgn="ctr"/>
                      <a:r>
                        <a:rPr lang="zh-CN" altLang="en-US" sz="1600" b="0" i="0" u="none" strike="noStrike" dirty="0">
                          <a:solidFill>
                            <a:srgbClr val="000000"/>
                          </a:solidFill>
                          <a:latin typeface="Times New Roman"/>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err="1" smtClean="0">
                          <a:solidFill>
                            <a:srgbClr val="000000"/>
                          </a:solidFill>
                          <a:latin typeface="Times New Roman"/>
                        </a:rPr>
                        <a:t>NaCl</a:t>
                      </a:r>
                      <a:r>
                        <a:rPr lang="en-US" sz="1600" b="0" i="0" u="none" strike="noStrike" dirty="0" smtClean="0">
                          <a:solidFill>
                            <a:srgbClr val="000000"/>
                          </a:solidFill>
                          <a:latin typeface="Times New Roman"/>
                        </a:rPr>
                        <a:t>-lattice </a:t>
                      </a:r>
                      <a:r>
                        <a:rPr lang="en-US" sz="1600" b="0" i="0" u="none" strike="noStrike" dirty="0">
                          <a:solidFill>
                            <a:srgbClr val="000000"/>
                          </a:solidFill>
                          <a:latin typeface="Times New Roman"/>
                        </a:rPr>
                        <a:t>constant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0" i="0" u="none" strike="noStrike" dirty="0" smtClean="0">
                          <a:solidFill>
                            <a:srgbClr val="000000"/>
                          </a:solidFill>
                          <a:latin typeface="Times New Roman"/>
                        </a:rPr>
                        <a:t>C</a:t>
                      </a:r>
                      <a:r>
                        <a:rPr lang="en-US" altLang="zh-CN" sz="1800" b="0" i="0" u="none" strike="noStrike" baseline="-25000" dirty="0" smtClean="0">
                          <a:solidFill>
                            <a:srgbClr val="000000"/>
                          </a:solidFill>
                          <a:latin typeface="Times New Roman"/>
                        </a:rPr>
                        <a:t>2</a:t>
                      </a:r>
                      <a:r>
                        <a:rPr lang="en-US" sz="1800" b="0" i="0" u="none" strike="noStrike" dirty="0" smtClean="0">
                          <a:solidFill>
                            <a:srgbClr val="000000"/>
                          </a:solidFill>
                          <a:latin typeface="Times New Roman"/>
                        </a:rPr>
                        <a:t>H</a:t>
                      </a:r>
                      <a:r>
                        <a:rPr lang="en-US" altLang="zh-CN" sz="1800" b="0" i="0" u="none" strike="noStrike" baseline="-25000" dirty="0" smtClean="0">
                          <a:solidFill>
                            <a:srgbClr val="000000"/>
                          </a:solidFill>
                          <a:latin typeface="Times New Roman"/>
                        </a:rPr>
                        <a:t>2</a:t>
                      </a:r>
                      <a:endParaRPr lang="en-US" sz="1800" b="0" i="0" u="none" strike="noStrike" dirty="0" smtClean="0">
                        <a:solidFill>
                          <a:srgbClr val="000000"/>
                        </a:solidFill>
                        <a:latin typeface="Times New Roman"/>
                      </a:endParaRPr>
                    </a:p>
                    <a:p>
                      <a:pPr algn="ctr" rtl="0" fontAlgn="ctr"/>
                      <a:r>
                        <a:rPr lang="en-US" sz="1800" b="0" i="0" u="none" strike="noStrike" dirty="0" smtClean="0">
                          <a:solidFill>
                            <a:srgbClr val="000000"/>
                          </a:solidFill>
                          <a:latin typeface="Times New Roman"/>
                        </a:rPr>
                        <a:t>/</a:t>
                      </a:r>
                      <a:r>
                        <a:rPr lang="en-US" sz="1800" b="0" i="0" u="none" strike="noStrike" dirty="0" err="1">
                          <a:solidFill>
                            <a:srgbClr val="000000"/>
                          </a:solidFill>
                          <a:latin typeface="Times New Roman"/>
                        </a:rPr>
                        <a:t>NaCl</a:t>
                      </a:r>
                      <a:r>
                        <a:rPr lang="en-US" sz="1800" b="0" i="0" u="none" strike="noStrike" dirty="0">
                          <a:solidFill>
                            <a:srgbClr val="000000"/>
                          </a:solidFill>
                          <a:latin typeface="Times New Roman"/>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0" i="0" u="none" strike="noStrike" dirty="0" smtClean="0">
                          <a:solidFill>
                            <a:srgbClr val="000000"/>
                          </a:solidFill>
                          <a:latin typeface="Times New Roman"/>
                        </a:rPr>
                        <a:t>CH</a:t>
                      </a:r>
                      <a:r>
                        <a:rPr lang="en-US" sz="1800" b="0" i="0" u="none" strike="noStrike" baseline="-25000" dirty="0" smtClean="0">
                          <a:solidFill>
                            <a:srgbClr val="000000"/>
                          </a:solidFill>
                          <a:latin typeface="Times New Roman"/>
                        </a:rPr>
                        <a:t>3</a:t>
                      </a:r>
                      <a:r>
                        <a:rPr lang="en-US" sz="1800" b="0" i="0" u="none" strike="noStrike" dirty="0" smtClean="0">
                          <a:solidFill>
                            <a:srgbClr val="000000"/>
                          </a:solidFill>
                          <a:latin typeface="Times New Roman"/>
                        </a:rPr>
                        <a:t>Br</a:t>
                      </a:r>
                    </a:p>
                    <a:p>
                      <a:pPr algn="ctr" rtl="0" fontAlgn="ctr"/>
                      <a:r>
                        <a:rPr lang="en-US" sz="1800" b="0" i="0" u="none" strike="noStrike" dirty="0" smtClean="0">
                          <a:solidFill>
                            <a:srgbClr val="000000"/>
                          </a:solidFill>
                          <a:latin typeface="Times New Roman"/>
                        </a:rPr>
                        <a:t>/</a:t>
                      </a:r>
                      <a:r>
                        <a:rPr lang="en-US" sz="1800" b="0" i="0" u="none" strike="noStrike" dirty="0" err="1">
                          <a:solidFill>
                            <a:srgbClr val="000000"/>
                          </a:solidFill>
                          <a:latin typeface="Times New Roman"/>
                        </a:rPr>
                        <a:t>NaCl</a:t>
                      </a:r>
                      <a:r>
                        <a:rPr lang="en-US" sz="1800" b="0" i="0" u="none" strike="noStrike" dirty="0">
                          <a:solidFill>
                            <a:srgbClr val="000000"/>
                          </a:solidFill>
                          <a:latin typeface="Times New Roman"/>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0" i="0" u="none" strike="noStrike" dirty="0" smtClean="0">
                          <a:solidFill>
                            <a:srgbClr val="000000"/>
                          </a:solidFill>
                          <a:latin typeface="Times New Roman"/>
                        </a:rPr>
                        <a:t>CO</a:t>
                      </a:r>
                      <a:r>
                        <a:rPr lang="en-US" sz="1800" b="0" i="0" u="none" strike="noStrike" baseline="-25000" dirty="0" smtClean="0">
                          <a:solidFill>
                            <a:srgbClr val="000000"/>
                          </a:solidFill>
                          <a:latin typeface="Times New Roman"/>
                        </a:rPr>
                        <a:t>2</a:t>
                      </a:r>
                    </a:p>
                    <a:p>
                      <a:pPr algn="ctr" rtl="0" fontAlgn="ctr"/>
                      <a:r>
                        <a:rPr lang="en-US" sz="1800" b="0" i="0" u="none" strike="noStrike" dirty="0" smtClean="0">
                          <a:solidFill>
                            <a:srgbClr val="000000"/>
                          </a:solidFill>
                          <a:latin typeface="Times New Roman"/>
                        </a:rPr>
                        <a:t>/</a:t>
                      </a:r>
                      <a:r>
                        <a:rPr lang="en-US" sz="1800" b="0" i="0" u="none" strike="noStrike" dirty="0" err="1">
                          <a:solidFill>
                            <a:srgbClr val="000000"/>
                          </a:solidFill>
                          <a:latin typeface="Times New Roman"/>
                        </a:rPr>
                        <a:t>NaCl</a:t>
                      </a:r>
                      <a:r>
                        <a:rPr lang="en-US" sz="1800" b="0" i="0" u="none" strike="noStrike" dirty="0">
                          <a:solidFill>
                            <a:srgbClr val="000000"/>
                          </a:solidFill>
                          <a:latin typeface="Times New Roman"/>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800" b="0" i="0" u="none" strike="noStrike" dirty="0" smtClean="0">
                          <a:solidFill>
                            <a:srgbClr val="000000"/>
                          </a:solidFill>
                          <a:latin typeface="Times New Roman"/>
                        </a:rPr>
                        <a:t>H</a:t>
                      </a:r>
                      <a:r>
                        <a:rPr lang="en-US" altLang="zh-CN" sz="1800" b="0" i="0" u="none" strike="noStrike" baseline="-25000" dirty="0" smtClean="0">
                          <a:solidFill>
                            <a:srgbClr val="000000"/>
                          </a:solidFill>
                          <a:latin typeface="Times New Roman"/>
                        </a:rPr>
                        <a:t>2</a:t>
                      </a:r>
                      <a:r>
                        <a:rPr lang="en-US" altLang="zh-CN" sz="1800" b="0" i="0" u="none" strike="noStrike" dirty="0" smtClean="0">
                          <a:solidFill>
                            <a:srgbClr val="000000"/>
                          </a:solidFill>
                          <a:latin typeface="Times New Roman"/>
                        </a:rPr>
                        <a:t>O</a:t>
                      </a:r>
                    </a:p>
                    <a:p>
                      <a:pPr algn="ctr" rtl="0" fontAlgn="ctr"/>
                      <a:r>
                        <a:rPr lang="en-US" altLang="zh-CN" sz="1800" b="0" i="0" u="none" strike="noStrike" dirty="0" smtClean="0">
                          <a:solidFill>
                            <a:srgbClr val="000000"/>
                          </a:solidFill>
                          <a:latin typeface="Times New Roman"/>
                        </a:rPr>
                        <a:t>/</a:t>
                      </a:r>
                      <a:r>
                        <a:rPr lang="en-US" altLang="zh-CN" sz="1800" b="0" i="0" u="none" strike="noStrike" dirty="0" err="1" smtClean="0">
                          <a:solidFill>
                            <a:srgbClr val="000000"/>
                          </a:solidFill>
                          <a:latin typeface="Times New Roman"/>
                        </a:rPr>
                        <a:t>NaCl</a:t>
                      </a:r>
                      <a:r>
                        <a:rPr lang="en-US" altLang="zh-CN" sz="1800" b="0" i="0" u="none" strike="noStrike" dirty="0" smtClean="0">
                          <a:solidFill>
                            <a:srgbClr val="000000"/>
                          </a:solidFill>
                          <a:latin typeface="Times New Roman"/>
                        </a:rPr>
                        <a:t> -</a:t>
                      </a:r>
                      <a:r>
                        <a:rPr lang="en-US" altLang="zh-CN" sz="1800" b="0" i="0" u="none" strike="noStrike" dirty="0" smtClean="0">
                          <a:solidFill>
                            <a:srgbClr val="FF0000"/>
                          </a:solidFill>
                          <a:latin typeface="Times New Roman"/>
                        </a:rPr>
                        <a:t>ML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99799">
                <a:tc>
                  <a:txBody>
                    <a:bodyPr/>
                    <a:lstStyle/>
                    <a:p>
                      <a:pPr algn="ctr" rtl="0" fontAlgn="ctr"/>
                      <a:r>
                        <a:rPr lang="en-US" sz="1800" b="0" i="0" u="none" strike="noStrike" dirty="0" smtClean="0">
                          <a:solidFill>
                            <a:srgbClr val="000000"/>
                          </a:solidFill>
                          <a:latin typeface="Times New Roman"/>
                        </a:rPr>
                        <a:t>Configuration</a:t>
                      </a:r>
                      <a:endParaRPr lang="en-US" sz="1800" b="0" i="0" u="none" strike="noStrike" dirty="0">
                        <a:solidFill>
                          <a:srgbClr val="000000"/>
                        </a:solidFill>
                        <a:latin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en-US" altLang="zh-CN" sz="1800" b="0" i="0" u="none" strike="noStrike" dirty="0">
                        <a:solidFill>
                          <a:srgbClr val="000000"/>
                        </a:solidFill>
                        <a:latin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en-US" altLang="zh-CN" sz="1800" b="0" i="0" u="none" strike="noStrike" dirty="0">
                        <a:solidFill>
                          <a:srgbClr val="000000"/>
                        </a:solidFill>
                        <a:latin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en-US" altLang="zh-CN" sz="1800" b="0" i="0" u="none" strike="noStrike" dirty="0">
                        <a:solidFill>
                          <a:srgbClr val="000000"/>
                        </a:solidFill>
                        <a:latin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en-US" altLang="zh-CN" sz="1800" b="0" i="0" u="none" strike="noStrike" dirty="0">
                        <a:solidFill>
                          <a:srgbClr val="000000"/>
                        </a:solidFill>
                        <a:latin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en-US" altLang="zh-CN" sz="1800" b="0" i="0" u="none" strike="noStrike" dirty="0">
                        <a:solidFill>
                          <a:srgbClr val="000000"/>
                        </a:solidFill>
                        <a:latin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0463">
                <a:tc>
                  <a:txBody>
                    <a:bodyPr/>
                    <a:lstStyle/>
                    <a:p>
                      <a:pPr algn="ctr" rtl="0" fontAlgn="ctr"/>
                      <a:r>
                        <a:rPr lang="en-US" sz="1800" b="0" i="0" u="none" strike="noStrike" dirty="0" smtClean="0">
                          <a:solidFill>
                            <a:srgbClr val="000000"/>
                          </a:solidFill>
                          <a:latin typeface="Times New Roman"/>
                        </a:rPr>
                        <a:t>PBE</a:t>
                      </a:r>
                      <a:endParaRPr lang="en-US" sz="1800" b="0" i="0" u="none" strike="noStrike" dirty="0">
                        <a:solidFill>
                          <a:srgbClr val="000000"/>
                        </a:solidFill>
                        <a:latin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ctr"/>
                      <a:r>
                        <a:rPr lang="en-US" altLang="zh-CN" sz="1800" b="0" i="0" u="none" strike="noStrike" dirty="0" smtClean="0">
                          <a:solidFill>
                            <a:srgbClr val="000000"/>
                          </a:solidFill>
                          <a:latin typeface="Times New Roman" pitchFamily="18" charset="0"/>
                          <a:cs typeface="Times New Roman" pitchFamily="18" charset="0"/>
                        </a:rPr>
                        <a:t>5.6972</a:t>
                      </a:r>
                      <a:endParaRPr lang="en-US" altLang="zh-CN" sz="18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800" b="0" i="0" u="none" strike="noStrike" kern="1200" dirty="0" smtClean="0">
                          <a:solidFill>
                            <a:srgbClr val="000000"/>
                          </a:solidFill>
                          <a:latin typeface="Times New Roman"/>
                          <a:ea typeface="+mn-ea"/>
                          <a:cs typeface="+mn-cs"/>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800" b="0" i="0" u="none" strike="noStrike" kern="1200" dirty="0" smtClean="0">
                          <a:solidFill>
                            <a:srgbClr val="000000"/>
                          </a:solidFill>
                          <a:latin typeface="Times New Roman"/>
                          <a:ea typeface="+mn-ea"/>
                          <a:cs typeface="+mn-cs"/>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800" b="0" i="0" u="none" strike="noStrike" kern="1200" dirty="0" smtClean="0">
                          <a:solidFill>
                            <a:srgbClr val="000000"/>
                          </a:solidFill>
                          <a:latin typeface="Times New Roman"/>
                          <a:ea typeface="+mn-ea"/>
                          <a:cs typeface="+mn-cs"/>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algn="ctr" defTabSz="914400" rtl="0" eaLnBrk="1" fontAlgn="ctr" latinLnBrk="0" hangingPunct="1"/>
                      <a:r>
                        <a:rPr lang="en-US" altLang="zh-CN" sz="1800" b="0" i="0" u="none" strike="noStrike" kern="1200" dirty="0">
                          <a:solidFill>
                            <a:srgbClr val="000000"/>
                          </a:solidFill>
                          <a:latin typeface="Times New Roman"/>
                          <a:ea typeface="+mn-ea"/>
                          <a:cs typeface="+mn-cs"/>
                        </a:rPr>
                        <a:t>-0.401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r>
              <a:tr h="250463">
                <a:tc>
                  <a:txBody>
                    <a:bodyPr/>
                    <a:lstStyle/>
                    <a:p>
                      <a:pPr algn="ctr" rtl="0" fontAlgn="ctr"/>
                      <a:r>
                        <a:rPr lang="en-US" sz="1800" b="0" i="0" u="none" strike="noStrike" dirty="0" err="1">
                          <a:solidFill>
                            <a:srgbClr val="000000"/>
                          </a:solidFill>
                          <a:latin typeface="Times New Roman"/>
                        </a:rPr>
                        <a:t>PBEsol</a:t>
                      </a:r>
                      <a:r>
                        <a:rPr lang="en-US" sz="1800" b="0" i="0" u="none" strike="noStrike" dirty="0">
                          <a:solidFill>
                            <a:srgbClr val="000000"/>
                          </a:solidFill>
                          <a:latin typeface="Times New Roman"/>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800" b="0" i="0" u="none" strike="noStrike" dirty="0">
                          <a:solidFill>
                            <a:srgbClr val="000000"/>
                          </a:solidFill>
                          <a:latin typeface="Times New Roman"/>
                        </a:rPr>
                        <a:t>5.6068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800" b="0" i="0" u="none" strike="noStrike" dirty="0">
                          <a:solidFill>
                            <a:srgbClr val="000000"/>
                          </a:solidFill>
                          <a:latin typeface="Times New Roman"/>
                        </a:rPr>
                        <a:t>-0.236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800" b="0" i="0" u="none" strike="noStrike" dirty="0">
                          <a:solidFill>
                            <a:srgbClr val="000000"/>
                          </a:solidFill>
                          <a:latin typeface="Times New Roman"/>
                        </a:rPr>
                        <a:t>-0.212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altLang="zh-CN" sz="1800" b="0" i="0" u="none" strike="noStrike" kern="1200" dirty="0">
                          <a:solidFill>
                            <a:srgbClr val="000000"/>
                          </a:solidFill>
                          <a:latin typeface="Times New Roman"/>
                          <a:ea typeface="+mn-ea"/>
                          <a:cs typeface="+mn-cs"/>
                        </a:rPr>
                        <a:t>-0.170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altLang="zh-CN" sz="1800" b="0" i="0" u="none" strike="noStrike" kern="1200" dirty="0">
                          <a:solidFill>
                            <a:srgbClr val="000000"/>
                          </a:solidFill>
                          <a:latin typeface="Times New Roman"/>
                          <a:ea typeface="+mn-ea"/>
                          <a:cs typeface="+mn-cs"/>
                        </a:rPr>
                        <a:t>-0.458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0463">
                <a:tc>
                  <a:txBody>
                    <a:bodyPr/>
                    <a:lstStyle/>
                    <a:p>
                      <a:pPr marL="0" algn="ctr" defTabSz="914400" rtl="0" eaLnBrk="1" fontAlgn="ctr" latinLnBrk="0" hangingPunct="1"/>
                      <a:r>
                        <a:rPr lang="en-US" sz="1800" b="0" i="0" u="none" strike="noStrike" kern="1200" dirty="0">
                          <a:solidFill>
                            <a:srgbClr val="000000"/>
                          </a:solidFill>
                          <a:latin typeface="Times New Roman" pitchFamily="18" charset="0"/>
                          <a:ea typeface="+mn-ea"/>
                          <a:cs typeface="Times New Roman" pitchFamily="18" charset="0"/>
                        </a:rPr>
                        <a:t>PBE-D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algn="ctr" defTabSz="914400" rtl="0" eaLnBrk="1" fontAlgn="ctr" latinLnBrk="0" hangingPunct="1"/>
                      <a:r>
                        <a:rPr lang="en-US" altLang="zh-CN" sz="1800" b="0" i="0" u="none" strike="noStrike" kern="1200" dirty="0">
                          <a:solidFill>
                            <a:srgbClr val="000000"/>
                          </a:solidFill>
                          <a:latin typeface="Times New Roman"/>
                          <a:ea typeface="+mn-ea"/>
                          <a:cs typeface="+mn-cs"/>
                        </a:rPr>
                        <a:t>5.6576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algn="ctr" defTabSz="914400" rtl="0" eaLnBrk="1" fontAlgn="ctr" latinLnBrk="0" hangingPunct="1"/>
                      <a:r>
                        <a:rPr lang="en-US" altLang="zh-CN" sz="1800" b="0" i="0" u="none" strike="noStrike" kern="1200" dirty="0">
                          <a:solidFill>
                            <a:srgbClr val="000000"/>
                          </a:solidFill>
                          <a:latin typeface="Times New Roman"/>
                          <a:ea typeface="+mn-ea"/>
                          <a:cs typeface="+mn-cs"/>
                        </a:rPr>
                        <a:t>-0.433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algn="ctr" defTabSz="914400" rtl="0" eaLnBrk="1" fontAlgn="ctr" latinLnBrk="0" hangingPunct="1"/>
                      <a:r>
                        <a:rPr lang="en-US" altLang="zh-CN" sz="1800" b="0" i="0" u="none" strike="noStrike" kern="1200" dirty="0">
                          <a:solidFill>
                            <a:srgbClr val="000000"/>
                          </a:solidFill>
                          <a:latin typeface="Times New Roman"/>
                          <a:ea typeface="+mn-ea"/>
                          <a:cs typeface="+mn-cs"/>
                        </a:rPr>
                        <a:t>-0.424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algn="ctr" defTabSz="914400" rtl="0" eaLnBrk="1" fontAlgn="ctr" latinLnBrk="0" hangingPunct="1"/>
                      <a:r>
                        <a:rPr lang="en-US" altLang="zh-CN" sz="1800" b="0" i="0" u="none" strike="noStrike" kern="1200" dirty="0">
                          <a:solidFill>
                            <a:srgbClr val="000000"/>
                          </a:solidFill>
                          <a:latin typeface="Times New Roman"/>
                          <a:ea typeface="+mn-ea"/>
                          <a:cs typeface="+mn-cs"/>
                        </a:rPr>
                        <a:t>-0.335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algn="ctr" defTabSz="914400" rtl="0" eaLnBrk="1" fontAlgn="ctr" latinLnBrk="0" hangingPunct="1"/>
                      <a:r>
                        <a:rPr lang="en-US" altLang="zh-CN" sz="1800" b="0" i="0" u="none" strike="noStrike" kern="1200" dirty="0">
                          <a:solidFill>
                            <a:srgbClr val="000000"/>
                          </a:solidFill>
                          <a:latin typeface="Times New Roman"/>
                          <a:ea typeface="+mn-ea"/>
                          <a:cs typeface="+mn-cs"/>
                        </a:rPr>
                        <a:t>-0.549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r>
              <a:tr h="250463">
                <a:tc>
                  <a:txBody>
                    <a:bodyPr/>
                    <a:lstStyle/>
                    <a:p>
                      <a:pPr marL="0" algn="ctr" defTabSz="914400" rtl="0" eaLnBrk="1" fontAlgn="ctr" latinLnBrk="0" hangingPunct="1"/>
                      <a:r>
                        <a:rPr lang="en-US" sz="1800" b="0" i="0" u="none" strike="noStrike" kern="1200" dirty="0">
                          <a:solidFill>
                            <a:srgbClr val="000000"/>
                          </a:solidFill>
                          <a:latin typeface="Times New Roman" pitchFamily="18" charset="0"/>
                          <a:ea typeface="+mn-ea"/>
                          <a:cs typeface="Times New Roman" pitchFamily="18" charset="0"/>
                        </a:rPr>
                        <a:t>RPBE-D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altLang="zh-CN" sz="1800" b="0" i="0" u="none" strike="noStrike" kern="1200" dirty="0">
                          <a:solidFill>
                            <a:srgbClr val="00B050"/>
                          </a:solidFill>
                          <a:latin typeface="Times New Roman"/>
                          <a:ea typeface="+mn-ea"/>
                          <a:cs typeface="+mn-cs"/>
                        </a:rPr>
                        <a:t>5.7639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altLang="zh-CN" sz="1800" b="0" i="0" u="none" strike="noStrike" kern="1200" dirty="0">
                          <a:solidFill>
                            <a:srgbClr val="00B050"/>
                          </a:solidFill>
                          <a:latin typeface="Times New Roman"/>
                          <a:ea typeface="+mn-ea"/>
                          <a:cs typeface="+mn-cs"/>
                        </a:rPr>
                        <a:t>-0.262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altLang="zh-CN" sz="1800" b="0" i="0" u="none" strike="noStrike" kern="1200" dirty="0">
                          <a:solidFill>
                            <a:srgbClr val="00B050"/>
                          </a:solidFill>
                          <a:latin typeface="Times New Roman"/>
                          <a:ea typeface="+mn-ea"/>
                          <a:cs typeface="+mn-cs"/>
                        </a:rPr>
                        <a:t>-0.296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altLang="zh-CN" sz="1800" b="0" i="0" u="none" strike="noStrike" kern="1200" dirty="0">
                          <a:solidFill>
                            <a:srgbClr val="00B050"/>
                          </a:solidFill>
                          <a:latin typeface="Times New Roman"/>
                          <a:ea typeface="+mn-ea"/>
                          <a:cs typeface="+mn-cs"/>
                        </a:rPr>
                        <a:t>-0.250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altLang="zh-CN" sz="1800" b="0" i="0" u="none" strike="noStrike" kern="1200" dirty="0">
                          <a:solidFill>
                            <a:srgbClr val="00B050"/>
                          </a:solidFill>
                          <a:latin typeface="Times New Roman"/>
                          <a:ea typeface="+mn-ea"/>
                          <a:cs typeface="+mn-cs"/>
                        </a:rPr>
                        <a:t>-0.435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0463">
                <a:tc>
                  <a:txBody>
                    <a:bodyPr/>
                    <a:lstStyle/>
                    <a:p>
                      <a:pPr marL="0" algn="ctr" defTabSz="914400" rtl="0" eaLnBrk="1" fontAlgn="ctr" latinLnBrk="0" hangingPunct="1"/>
                      <a:r>
                        <a:rPr lang="en-US" sz="1800" b="0" i="0" u="none" strike="noStrike" kern="1200" dirty="0">
                          <a:solidFill>
                            <a:srgbClr val="000000"/>
                          </a:solidFill>
                          <a:latin typeface="Times New Roman" pitchFamily="18" charset="0"/>
                          <a:ea typeface="+mn-ea"/>
                          <a:cs typeface="Times New Roman" pitchFamily="18" charset="0"/>
                        </a:rPr>
                        <a:t>revPBE-D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r>
                        <a:rPr lang="en-US" altLang="zh-CN" sz="1800" b="0" i="0" u="none" strike="noStrike" kern="1200" dirty="0">
                          <a:solidFill>
                            <a:srgbClr val="000000"/>
                          </a:solidFill>
                          <a:latin typeface="Times New Roman"/>
                          <a:ea typeface="+mn-ea"/>
                          <a:cs typeface="+mn-cs"/>
                        </a:rPr>
                        <a:t>5.6265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r>
                        <a:rPr lang="en-US" altLang="zh-CN" sz="1800" b="0" i="0" u="none" strike="noStrike" kern="1200" dirty="0">
                          <a:solidFill>
                            <a:srgbClr val="000000"/>
                          </a:solidFill>
                          <a:latin typeface="Times New Roman"/>
                          <a:ea typeface="+mn-ea"/>
                          <a:cs typeface="+mn-cs"/>
                        </a:rPr>
                        <a:t>-0.179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r>
                        <a:rPr lang="en-US" altLang="zh-CN" sz="1800" b="0" i="0" u="none" strike="noStrike" kern="1200" dirty="0">
                          <a:solidFill>
                            <a:srgbClr val="000000"/>
                          </a:solidFill>
                          <a:latin typeface="Times New Roman"/>
                          <a:ea typeface="+mn-ea"/>
                          <a:cs typeface="+mn-cs"/>
                        </a:rPr>
                        <a:t>-0.251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r>
                        <a:rPr lang="en-US" altLang="zh-CN" sz="1800" b="0" i="0" u="none" strike="noStrike" kern="1200" dirty="0">
                          <a:solidFill>
                            <a:srgbClr val="000000"/>
                          </a:solidFill>
                          <a:latin typeface="Times New Roman"/>
                          <a:ea typeface="+mn-ea"/>
                          <a:cs typeface="+mn-cs"/>
                        </a:rPr>
                        <a:t>-0.190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800" b="0" i="0" u="none" strike="noStrike" kern="1200" dirty="0" smtClean="0">
                          <a:solidFill>
                            <a:srgbClr val="000000"/>
                          </a:solidFill>
                          <a:latin typeface="Times New Roman"/>
                          <a:ea typeface="+mn-ea"/>
                          <a:cs typeface="+mn-cs"/>
                        </a:rPr>
                        <a:t>-0.390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50463">
                <a:tc>
                  <a:txBody>
                    <a:bodyPr/>
                    <a:lstStyle/>
                    <a:p>
                      <a:pPr marL="0" algn="ctr" defTabSz="914400" rtl="0" eaLnBrk="1" fontAlgn="ctr" latinLnBrk="0" hangingPunct="1"/>
                      <a:r>
                        <a:rPr lang="en-US" sz="1800" b="0" i="0" u="none" strike="noStrike" kern="1200" dirty="0" err="1">
                          <a:solidFill>
                            <a:srgbClr val="000000"/>
                          </a:solidFill>
                          <a:latin typeface="Times New Roman" pitchFamily="18" charset="0"/>
                          <a:ea typeface="+mn-ea"/>
                          <a:cs typeface="Times New Roman" pitchFamily="18" charset="0"/>
                        </a:rPr>
                        <a:t>optPBE</a:t>
                      </a:r>
                      <a:r>
                        <a:rPr lang="en-US" sz="1800" b="0" i="0" u="none" strike="noStrike" kern="1200" dirty="0">
                          <a:solidFill>
                            <a:srgbClr val="000000"/>
                          </a:solidFill>
                          <a:latin typeface="Times New Roman" pitchFamily="18" charset="0"/>
                          <a:ea typeface="+mn-ea"/>
                          <a:cs typeface="Times New Roman" pitchFamily="18"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algn="ctr" defTabSz="914400" rtl="0" eaLnBrk="1" fontAlgn="ctr" latinLnBrk="0" hangingPunct="1"/>
                      <a:r>
                        <a:rPr lang="en-US" altLang="zh-CN" sz="1800" b="0" i="0" u="none" strike="noStrike" kern="1200" dirty="0">
                          <a:solidFill>
                            <a:srgbClr val="000000"/>
                          </a:solidFill>
                          <a:latin typeface="Times New Roman"/>
                          <a:ea typeface="+mn-ea"/>
                          <a:cs typeface="+mn-cs"/>
                        </a:rPr>
                        <a:t>5.6599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algn="ctr" defTabSz="914400" rtl="0" eaLnBrk="1" fontAlgn="ctr" latinLnBrk="0" hangingPunct="1"/>
                      <a:r>
                        <a:rPr lang="en-US" altLang="zh-CN" sz="1800" b="0" i="0" u="none" strike="noStrike" kern="1200" dirty="0">
                          <a:solidFill>
                            <a:srgbClr val="000000"/>
                          </a:solidFill>
                          <a:latin typeface="Times New Roman"/>
                          <a:ea typeface="+mn-ea"/>
                          <a:cs typeface="+mn-cs"/>
                        </a:rPr>
                        <a:t>-0.419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algn="ctr" defTabSz="914400" rtl="0" eaLnBrk="1" fontAlgn="ctr" latinLnBrk="0" hangingPunct="1"/>
                      <a:r>
                        <a:rPr lang="en-US" altLang="zh-CN" sz="1800" b="0" i="0" u="none" strike="noStrike" kern="1200" dirty="0">
                          <a:solidFill>
                            <a:srgbClr val="000000"/>
                          </a:solidFill>
                          <a:latin typeface="Times New Roman"/>
                          <a:ea typeface="+mn-ea"/>
                          <a:cs typeface="+mn-cs"/>
                        </a:rPr>
                        <a:t>-0.501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algn="ctr" defTabSz="914400" rtl="0" eaLnBrk="1" fontAlgn="ctr" latinLnBrk="0" hangingPunct="1"/>
                      <a:r>
                        <a:rPr lang="en-US" altLang="zh-CN" sz="1800" b="0" i="0" u="none" strike="noStrike" kern="1200" dirty="0">
                          <a:solidFill>
                            <a:srgbClr val="000000"/>
                          </a:solidFill>
                          <a:latin typeface="Times New Roman"/>
                          <a:ea typeface="+mn-ea"/>
                          <a:cs typeface="+mn-cs"/>
                        </a:rPr>
                        <a:t>-0.461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algn="ctr" defTabSz="914400" rtl="0" eaLnBrk="1" fontAlgn="ctr" latinLnBrk="0" hangingPunct="1"/>
                      <a:r>
                        <a:rPr lang="en-US" altLang="zh-CN" sz="1800" b="0" i="0" u="none" strike="noStrike" kern="1200" dirty="0">
                          <a:solidFill>
                            <a:srgbClr val="000000"/>
                          </a:solidFill>
                          <a:latin typeface="Times New Roman"/>
                          <a:ea typeface="+mn-ea"/>
                          <a:cs typeface="+mn-cs"/>
                        </a:rPr>
                        <a:t>-0.554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r>
              <a:tr h="250463">
                <a:tc>
                  <a:txBody>
                    <a:bodyPr/>
                    <a:lstStyle/>
                    <a:p>
                      <a:pPr marL="0" algn="ctr" defTabSz="914400" rtl="0" eaLnBrk="1" fontAlgn="ctr" latinLnBrk="0" hangingPunct="1"/>
                      <a:r>
                        <a:rPr lang="en-US" sz="1800" b="0" i="0" u="none" strike="noStrike" kern="1200" dirty="0">
                          <a:solidFill>
                            <a:srgbClr val="000000"/>
                          </a:solidFill>
                          <a:latin typeface="Times New Roman" pitchFamily="18" charset="0"/>
                          <a:ea typeface="+mn-ea"/>
                          <a:cs typeface="Times New Roman" pitchFamily="18" charset="0"/>
                        </a:rPr>
                        <a:t>optB86b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algn="ctr" defTabSz="914400" rtl="0" eaLnBrk="1" fontAlgn="ctr" latinLnBrk="0" hangingPunct="1"/>
                      <a:r>
                        <a:rPr lang="en-US" altLang="zh-CN" sz="1800" b="0" i="0" u="none" strike="noStrike" kern="1200" dirty="0">
                          <a:solidFill>
                            <a:srgbClr val="000000"/>
                          </a:solidFill>
                          <a:latin typeface="Times New Roman"/>
                          <a:ea typeface="+mn-ea"/>
                          <a:cs typeface="+mn-cs"/>
                        </a:rPr>
                        <a:t>5.6144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800" b="0" i="0" u="none" strike="noStrike" kern="1200" dirty="0" smtClean="0">
                          <a:solidFill>
                            <a:srgbClr val="000000"/>
                          </a:solidFill>
                          <a:latin typeface="Times New Roman"/>
                          <a:ea typeface="+mn-ea"/>
                          <a:cs typeface="+mn-cs"/>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800" b="0" i="0" u="none" strike="noStrike" kern="1200" dirty="0" smtClean="0">
                          <a:solidFill>
                            <a:srgbClr val="000000"/>
                          </a:solidFill>
                          <a:latin typeface="Times New Roman"/>
                          <a:ea typeface="+mn-ea"/>
                          <a:cs typeface="+mn-cs"/>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800" b="0" i="0" u="none" strike="noStrike" kern="1200" dirty="0" smtClean="0">
                          <a:solidFill>
                            <a:srgbClr val="000000"/>
                          </a:solidFill>
                          <a:latin typeface="Times New Roman"/>
                          <a:ea typeface="+mn-ea"/>
                          <a:cs typeface="+mn-cs"/>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algn="ctr" defTabSz="914400" rtl="0" eaLnBrk="1" fontAlgn="ctr" latinLnBrk="0" hangingPunct="1"/>
                      <a:r>
                        <a:rPr lang="en-US" altLang="zh-CN" sz="1800" b="0" i="0" u="none" strike="noStrike" kern="1200" dirty="0">
                          <a:solidFill>
                            <a:srgbClr val="000000"/>
                          </a:solidFill>
                          <a:latin typeface="Times New Roman"/>
                          <a:ea typeface="+mn-ea"/>
                          <a:cs typeface="+mn-cs"/>
                        </a:rPr>
                        <a:t>-0.543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r>
              <a:tr h="250463">
                <a:tc>
                  <a:txBody>
                    <a:bodyPr/>
                    <a:lstStyle/>
                    <a:p>
                      <a:pPr marL="0" algn="ctr" defTabSz="914400" rtl="0" eaLnBrk="1" fontAlgn="ctr" latinLnBrk="0" hangingPunct="1"/>
                      <a:r>
                        <a:rPr lang="en-US" sz="1800" b="0" i="0" u="none" strike="noStrike" kern="1200" dirty="0">
                          <a:solidFill>
                            <a:srgbClr val="000000"/>
                          </a:solidFill>
                          <a:latin typeface="Times New Roman" pitchFamily="18" charset="0"/>
                          <a:ea typeface="+mn-ea"/>
                          <a:cs typeface="Times New Roman" pitchFamily="18" charset="0"/>
                        </a:rPr>
                        <a:t>vdw-df2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r>
                        <a:rPr lang="en-US" altLang="zh-CN" sz="1800" b="0" i="0" u="none" strike="noStrike" kern="1200" dirty="0">
                          <a:solidFill>
                            <a:srgbClr val="00B050"/>
                          </a:solidFill>
                          <a:latin typeface="Times New Roman"/>
                          <a:ea typeface="+mn-ea"/>
                          <a:cs typeface="+mn-cs"/>
                        </a:rPr>
                        <a:t>5.6778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r>
                        <a:rPr lang="en-US" altLang="zh-CN" sz="1800" b="0" i="0" u="none" strike="noStrike" kern="1200" dirty="0">
                          <a:solidFill>
                            <a:srgbClr val="00B050"/>
                          </a:solidFill>
                          <a:latin typeface="Times New Roman"/>
                          <a:ea typeface="+mn-ea"/>
                          <a:cs typeface="+mn-cs"/>
                        </a:rPr>
                        <a:t>-0.335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r>
                        <a:rPr lang="en-US" altLang="zh-CN" sz="1800" b="0" i="0" u="none" strike="noStrike" kern="1200" dirty="0">
                          <a:solidFill>
                            <a:srgbClr val="00B050"/>
                          </a:solidFill>
                          <a:latin typeface="Times New Roman"/>
                          <a:ea typeface="+mn-ea"/>
                          <a:cs typeface="+mn-cs"/>
                        </a:rPr>
                        <a:t>-0.406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r>
                        <a:rPr lang="en-US" altLang="zh-CN" sz="1800" b="0" i="0" u="none" strike="noStrike" kern="1200" dirty="0">
                          <a:solidFill>
                            <a:srgbClr val="00B050"/>
                          </a:solidFill>
                          <a:latin typeface="Times New Roman"/>
                          <a:ea typeface="+mn-ea"/>
                          <a:cs typeface="+mn-cs"/>
                        </a:rPr>
                        <a:t>-0.379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r>
                        <a:rPr lang="en-US" altLang="zh-CN" sz="1800" b="0" i="0" u="none" strike="noStrike" kern="1200" dirty="0">
                          <a:solidFill>
                            <a:srgbClr val="00B050"/>
                          </a:solidFill>
                          <a:latin typeface="Times New Roman"/>
                          <a:ea typeface="+mn-ea"/>
                          <a:cs typeface="+mn-cs"/>
                        </a:rPr>
                        <a:t>-0.506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50463">
                <a:tc>
                  <a:txBody>
                    <a:bodyPr/>
                    <a:lstStyle/>
                    <a:p>
                      <a:pPr marL="0" algn="ctr" defTabSz="914400" rtl="0" eaLnBrk="1" fontAlgn="ctr" latinLnBrk="0" hangingPunct="1"/>
                      <a:r>
                        <a:rPr lang="en-US" sz="1800" b="0" i="0" u="none" strike="noStrike" kern="1200" dirty="0">
                          <a:solidFill>
                            <a:srgbClr val="000000"/>
                          </a:solidFill>
                          <a:latin typeface="Times New Roman" pitchFamily="18" charset="0"/>
                          <a:ea typeface="+mn-ea"/>
                          <a:cs typeface="Times New Roman" pitchFamily="18" charset="0"/>
                        </a:rPr>
                        <a:t> revPBE-TS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800" b="0" i="0" u="none" strike="noStrike" dirty="0">
                          <a:solidFill>
                            <a:srgbClr val="000000"/>
                          </a:solidFill>
                          <a:latin typeface="Times New Roman"/>
                        </a:rPr>
                        <a:t>5.3972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altLang="zh-CN" sz="1800" b="0" i="0" u="none" strike="noStrike" kern="1200" dirty="0">
                          <a:solidFill>
                            <a:srgbClr val="000000"/>
                          </a:solidFill>
                          <a:latin typeface="Times New Roman"/>
                          <a:ea typeface="+mn-ea"/>
                          <a:cs typeface="+mn-cs"/>
                        </a:rPr>
                        <a:t>-0.24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altLang="zh-CN" sz="1800" b="0" i="0" u="none" strike="noStrike" kern="1200" dirty="0">
                          <a:solidFill>
                            <a:srgbClr val="000000"/>
                          </a:solidFill>
                          <a:latin typeface="Times New Roman"/>
                          <a:ea typeface="+mn-ea"/>
                          <a:cs typeface="+mn-cs"/>
                        </a:rPr>
                        <a:t>-0.542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altLang="zh-CN" sz="1800" b="0" i="0" u="none" strike="noStrike" kern="1200" dirty="0">
                          <a:solidFill>
                            <a:srgbClr val="000000"/>
                          </a:solidFill>
                          <a:latin typeface="Times New Roman"/>
                          <a:ea typeface="+mn-ea"/>
                          <a:cs typeface="+mn-cs"/>
                        </a:rPr>
                        <a:t>-0.354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altLang="zh-CN" sz="1800" b="0" i="0" u="none" strike="noStrike" kern="1200" dirty="0">
                          <a:solidFill>
                            <a:srgbClr val="000000"/>
                          </a:solidFill>
                          <a:latin typeface="Times New Roman"/>
                          <a:ea typeface="+mn-ea"/>
                          <a:cs typeface="+mn-cs"/>
                        </a:rPr>
                        <a:t>-0.470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1390">
                <a:tc>
                  <a:txBody>
                    <a:bodyPr/>
                    <a:lstStyle/>
                    <a:p>
                      <a:pPr algn="ctr" rtl="0" fontAlgn="ctr"/>
                      <a:r>
                        <a:rPr lang="en-US" sz="1800" b="0" i="0" u="none" strike="noStrike" dirty="0">
                          <a:solidFill>
                            <a:srgbClr val="000000"/>
                          </a:solidFill>
                          <a:latin typeface="Times New Roman"/>
                        </a:rPr>
                        <a:t>Exp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rtl="0" fontAlgn="ctr"/>
                      <a:r>
                        <a:rPr lang="en-US" altLang="zh-CN" sz="1800" b="0" i="0" u="none" strike="noStrike" dirty="0">
                          <a:solidFill>
                            <a:srgbClr val="000000"/>
                          </a:solidFill>
                          <a:latin typeface="Times New Roman"/>
                        </a:rPr>
                        <a:t>5.63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rtl="0" fontAlgn="ctr"/>
                      <a:r>
                        <a:rPr lang="en-US" altLang="zh-CN" sz="1800" b="0" i="0" u="none" strike="noStrike" dirty="0" smtClean="0">
                          <a:solidFill>
                            <a:srgbClr val="000000"/>
                          </a:solidFill>
                          <a:latin typeface="Times New Roman"/>
                        </a:rPr>
                        <a:t>-0.26</a:t>
                      </a:r>
                      <a:r>
                        <a:rPr lang="en-US" altLang="zh-CN" sz="1800" b="0" i="0" u="none" strike="noStrike" baseline="30000" dirty="0" smtClean="0">
                          <a:solidFill>
                            <a:srgbClr val="000000"/>
                          </a:solidFill>
                          <a:latin typeface="Times New Roman"/>
                        </a:rPr>
                        <a:t>1</a:t>
                      </a:r>
                      <a:r>
                        <a:rPr lang="en-US" altLang="zh-CN" sz="1800" b="0" i="0" u="none" strike="noStrike" dirty="0" smtClean="0">
                          <a:solidFill>
                            <a:srgbClr val="000000"/>
                          </a:solidFill>
                          <a:latin typeface="Times New Roman"/>
                        </a:rPr>
                        <a:t>~-0.30</a:t>
                      </a:r>
                      <a:r>
                        <a:rPr lang="en-US" altLang="zh-CN" sz="1800" b="0" i="0" u="none" strike="noStrike" baseline="30000" dirty="0" smtClean="0">
                          <a:solidFill>
                            <a:srgbClr val="000000"/>
                          </a:solidFill>
                          <a:latin typeface="Times New Roman"/>
                        </a:rPr>
                        <a:t>2</a:t>
                      </a:r>
                      <a:endParaRPr lang="en-US" altLang="zh-CN" sz="1800" b="0" i="0" u="none" strike="noStrike" dirty="0">
                        <a:solidFill>
                          <a:srgbClr val="000000"/>
                        </a:solidFill>
                        <a:latin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rtl="0" fontAlgn="ctr"/>
                      <a:r>
                        <a:rPr lang="en-US" altLang="zh-CN" sz="1800" b="0" i="0" u="none" strike="noStrike" dirty="0">
                          <a:solidFill>
                            <a:srgbClr val="000000"/>
                          </a:solidFill>
                          <a:latin typeface="Times New Roman"/>
                        </a:rPr>
                        <a:t>-</a:t>
                      </a:r>
                      <a:r>
                        <a:rPr lang="en-US" altLang="zh-CN" sz="1800" b="0" i="0" u="none" strike="noStrike" dirty="0" smtClean="0">
                          <a:solidFill>
                            <a:srgbClr val="000000"/>
                          </a:solidFill>
                          <a:latin typeface="Times New Roman"/>
                        </a:rPr>
                        <a:t>0.38</a:t>
                      </a:r>
                      <a:r>
                        <a:rPr lang="en-US" altLang="zh-CN" sz="1800" b="0" i="0" u="none" strike="noStrike" baseline="30000" dirty="0" smtClean="0">
                          <a:solidFill>
                            <a:srgbClr val="000000"/>
                          </a:solidFill>
                          <a:latin typeface="Times New Roman"/>
                        </a:rPr>
                        <a:t>3</a:t>
                      </a:r>
                      <a:endParaRPr lang="en-US" altLang="zh-CN" sz="1800" b="0" i="0" u="none" strike="noStrike" dirty="0">
                        <a:solidFill>
                          <a:srgbClr val="000000"/>
                        </a:solidFill>
                        <a:latin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rtl="0" fontAlgn="ctr"/>
                      <a:r>
                        <a:rPr lang="en-US" altLang="zh-CN" sz="1800" b="0" i="0" u="none" strike="noStrike" dirty="0" smtClean="0">
                          <a:solidFill>
                            <a:srgbClr val="000000"/>
                          </a:solidFill>
                          <a:latin typeface="Times New Roman"/>
                        </a:rPr>
                        <a:t>-0.27</a:t>
                      </a:r>
                      <a:r>
                        <a:rPr lang="en-US" altLang="zh-CN" sz="1800" b="0" i="0" u="none" strike="noStrike" baseline="30000" dirty="0" smtClean="0">
                          <a:solidFill>
                            <a:srgbClr val="000000"/>
                          </a:solidFill>
                          <a:latin typeface="Times New Roman"/>
                        </a:rPr>
                        <a:t>4</a:t>
                      </a:r>
                      <a:r>
                        <a:rPr lang="en-US" altLang="zh-CN" sz="1800" b="0" i="0" u="none" strike="noStrike" dirty="0" smtClean="0">
                          <a:solidFill>
                            <a:srgbClr val="000000"/>
                          </a:solidFill>
                          <a:latin typeface="Times New Roman"/>
                        </a:rPr>
                        <a:t>~-0.34</a:t>
                      </a:r>
                      <a:r>
                        <a:rPr lang="en-US" altLang="zh-CN" sz="1800" b="0" i="0" u="none" strike="noStrike" baseline="30000" dirty="0" smtClean="0">
                          <a:solidFill>
                            <a:srgbClr val="000000"/>
                          </a:solidFill>
                          <a:latin typeface="Times New Roman"/>
                        </a:rPr>
                        <a:t>5</a:t>
                      </a:r>
                      <a:endParaRPr lang="en-US" altLang="zh-CN" sz="1800" b="0" i="0" u="none" strike="noStrike" dirty="0">
                        <a:solidFill>
                          <a:srgbClr val="000000"/>
                        </a:solidFill>
                        <a:latin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rtl="0" fontAlgn="ctr"/>
                      <a:r>
                        <a:rPr lang="en-US" altLang="zh-CN" sz="1800" b="0" i="0" u="none" strike="noStrike" dirty="0" smtClean="0">
                          <a:solidFill>
                            <a:srgbClr val="000000"/>
                          </a:solidFill>
                          <a:latin typeface="Times New Roman"/>
                        </a:rPr>
                        <a:t>-0.60</a:t>
                      </a:r>
                      <a:r>
                        <a:rPr lang="en-US" altLang="zh-CN" sz="1800" b="0" i="0" u="none" strike="noStrike" baseline="30000" dirty="0" smtClean="0">
                          <a:solidFill>
                            <a:srgbClr val="000000"/>
                          </a:solidFill>
                          <a:latin typeface="Times New Roman"/>
                        </a:rPr>
                        <a:t>6</a:t>
                      </a:r>
                      <a:r>
                        <a:rPr lang="en-US" altLang="zh-CN" sz="1800" b="0" i="0" u="none" strike="noStrike" dirty="0" smtClean="0">
                          <a:solidFill>
                            <a:srgbClr val="000000"/>
                          </a:solidFill>
                          <a:latin typeface="Times New Roman"/>
                        </a:rPr>
                        <a:t>~-0.65</a:t>
                      </a:r>
                      <a:r>
                        <a:rPr lang="en-US" altLang="zh-CN" sz="1800" b="0" i="0" u="none" strike="noStrike" baseline="30000" dirty="0" smtClean="0">
                          <a:solidFill>
                            <a:srgbClr val="000000"/>
                          </a:solidFill>
                          <a:latin typeface="Times New Roman"/>
                        </a:rPr>
                        <a:t>6</a:t>
                      </a:r>
                      <a:endParaRPr lang="en-US" altLang="zh-CN" sz="1800" b="0" i="0" u="none" strike="noStrike" dirty="0">
                        <a:solidFill>
                          <a:srgbClr val="000000"/>
                        </a:solidFill>
                        <a:latin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r>
            </a:tbl>
          </a:graphicData>
        </a:graphic>
      </p:graphicFrame>
      <p:graphicFrame>
        <p:nvGraphicFramePr>
          <p:cNvPr id="11" name="对象 10"/>
          <p:cNvGraphicFramePr>
            <a:graphicFrameLocks noChangeAspect="1"/>
          </p:cNvGraphicFramePr>
          <p:nvPr/>
        </p:nvGraphicFramePr>
        <p:xfrm>
          <a:off x="4874890" y="3321050"/>
          <a:ext cx="114300" cy="215900"/>
        </p:xfrm>
        <a:graphic>
          <a:graphicData uri="http://schemas.openxmlformats.org/presentationml/2006/ole">
            <mc:AlternateContent xmlns:mc="http://schemas.openxmlformats.org/markup-compatibility/2006">
              <mc:Choice xmlns:v="urn:schemas-microsoft-com:vml" Requires="v">
                <p:oleObj spid="_x0000_s47112" name="公式" r:id="rId3" imgW="114120" imgH="215640" progId="Equation.3">
                  <p:embed/>
                </p:oleObj>
              </mc:Choice>
              <mc:Fallback>
                <p:oleObj name="公式"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489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Picture 1"/>
          <p:cNvPicPr>
            <a:picLocks noChangeAspect="1" noChangeArrowheads="1"/>
          </p:cNvPicPr>
          <p:nvPr/>
        </p:nvPicPr>
        <p:blipFill>
          <a:blip r:embed="rId5" cstate="print"/>
          <a:srcRect/>
          <a:stretch>
            <a:fillRect/>
          </a:stretch>
        </p:blipFill>
        <p:spPr bwMode="auto">
          <a:xfrm>
            <a:off x="2433721" y="1320433"/>
            <a:ext cx="936104" cy="939889"/>
          </a:xfrm>
          <a:prstGeom prst="rect">
            <a:avLst/>
          </a:prstGeom>
          <a:noFill/>
          <a:ln w="9525">
            <a:noFill/>
            <a:miter lim="800000"/>
            <a:headEnd/>
            <a:tailEnd/>
          </a:ln>
        </p:spPr>
      </p:pic>
      <p:pic>
        <p:nvPicPr>
          <p:cNvPr id="12" name="Picture 2"/>
          <p:cNvPicPr>
            <a:picLocks noChangeAspect="1" noChangeArrowheads="1"/>
          </p:cNvPicPr>
          <p:nvPr/>
        </p:nvPicPr>
        <p:blipFill>
          <a:blip r:embed="rId6" cstate="print"/>
          <a:srcRect/>
          <a:stretch>
            <a:fillRect/>
          </a:stretch>
        </p:blipFill>
        <p:spPr bwMode="auto">
          <a:xfrm>
            <a:off x="3724577" y="1304764"/>
            <a:ext cx="945889" cy="936104"/>
          </a:xfrm>
          <a:prstGeom prst="rect">
            <a:avLst/>
          </a:prstGeom>
          <a:noFill/>
          <a:ln w="9525">
            <a:noFill/>
            <a:miter lim="800000"/>
            <a:headEnd/>
            <a:tailEnd/>
          </a:ln>
        </p:spPr>
      </p:pic>
      <p:pic>
        <p:nvPicPr>
          <p:cNvPr id="5127" name="Picture 7"/>
          <p:cNvPicPr>
            <a:picLocks noChangeAspect="1" noChangeArrowheads="1"/>
          </p:cNvPicPr>
          <p:nvPr/>
        </p:nvPicPr>
        <p:blipFill>
          <a:blip r:embed="rId7" cstate="print"/>
          <a:srcRect/>
          <a:stretch>
            <a:fillRect/>
          </a:stretch>
        </p:blipFill>
        <p:spPr bwMode="auto">
          <a:xfrm>
            <a:off x="4876146" y="1358329"/>
            <a:ext cx="943049" cy="864096"/>
          </a:xfrm>
          <a:prstGeom prst="rect">
            <a:avLst/>
          </a:prstGeom>
          <a:noFill/>
          <a:ln w="9525">
            <a:noFill/>
            <a:miter lim="800000"/>
            <a:headEnd/>
            <a:tailEnd/>
          </a:ln>
        </p:spPr>
      </p:pic>
      <p:pic>
        <p:nvPicPr>
          <p:cNvPr id="9" name="Picture 12"/>
          <p:cNvPicPr>
            <a:picLocks noChangeAspect="1" noChangeArrowheads="1"/>
          </p:cNvPicPr>
          <p:nvPr/>
        </p:nvPicPr>
        <p:blipFill>
          <a:blip r:embed="rId8" cstate="print"/>
          <a:srcRect t="3126" r="8824"/>
          <a:stretch>
            <a:fillRect/>
          </a:stretch>
        </p:blipFill>
        <p:spPr bwMode="auto">
          <a:xfrm>
            <a:off x="6128987" y="1325026"/>
            <a:ext cx="880013" cy="879838"/>
          </a:xfrm>
          <a:prstGeom prst="rect">
            <a:avLst/>
          </a:prstGeom>
          <a:noFill/>
          <a:ln w="9525">
            <a:noFill/>
            <a:miter lim="800000"/>
            <a:headEnd/>
            <a:tailEnd/>
          </a:ln>
        </p:spPr>
      </p:pic>
      <p:sp>
        <p:nvSpPr>
          <p:cNvPr id="2" name="日期占位符 1"/>
          <p:cNvSpPr>
            <a:spLocks noGrp="1"/>
          </p:cNvSpPr>
          <p:nvPr>
            <p:ph type="dt" sz="half" idx="10"/>
          </p:nvPr>
        </p:nvSpPr>
        <p:spPr/>
        <p:txBody>
          <a:bodyPr/>
          <a:lstStyle/>
          <a:p>
            <a:fld id="{007A87FC-58A9-4B2C-85AD-764EA25A1B53}" type="datetime1">
              <a:rPr lang="zh-CN" altLang="en-US" smtClean="0"/>
              <a:t>2013/10/29</a:t>
            </a:fld>
            <a:endParaRPr lang="zh-CN" altLang="en-US"/>
          </a:p>
        </p:txBody>
      </p:sp>
      <p:sp>
        <p:nvSpPr>
          <p:cNvPr id="3" name="页脚占位符 2"/>
          <p:cNvSpPr>
            <a:spLocks noGrp="1"/>
          </p:cNvSpPr>
          <p:nvPr>
            <p:ph type="ftr" sz="quarter" idx="11"/>
          </p:nvPr>
        </p:nvSpPr>
        <p:spPr/>
        <p:txBody>
          <a:bodyPr/>
          <a:lstStyle/>
          <a:p>
            <a:r>
              <a:rPr lang="en-US" altLang="zh-CN" smtClean="0"/>
              <a:t>PKU·  Beijing · Fall. 2013</a:t>
            </a:r>
            <a:endParaRPr lang="zh-CN" altLang="en-US" dirty="0"/>
          </a:p>
        </p:txBody>
      </p:sp>
      <p:sp>
        <p:nvSpPr>
          <p:cNvPr id="5" name="灯片编号占位符 4"/>
          <p:cNvSpPr>
            <a:spLocks noGrp="1"/>
          </p:cNvSpPr>
          <p:nvPr>
            <p:ph type="sldNum" sz="quarter" idx="12"/>
          </p:nvPr>
        </p:nvSpPr>
        <p:spPr/>
        <p:txBody>
          <a:bodyPr>
            <a:normAutofit fontScale="92500" lnSpcReduction="20000"/>
          </a:bodyPr>
          <a:lstStyle/>
          <a:p>
            <a:fld id="{8107F3BD-EFC9-4D92-BB9D-312409088D4E}" type="slidenum">
              <a:rPr lang="zh-CN" altLang="en-US" smtClean="0"/>
              <a:pPr/>
              <a:t>105</a:t>
            </a:fld>
            <a:endParaRPr lang="zh-CN" altLang="en-US"/>
          </a:p>
        </p:txBody>
      </p:sp>
      <p:sp>
        <p:nvSpPr>
          <p:cNvPr id="6" name="标题 5"/>
          <p:cNvSpPr>
            <a:spLocks noGrp="1"/>
          </p:cNvSpPr>
          <p:nvPr>
            <p:ph type="title"/>
          </p:nvPr>
        </p:nvSpPr>
        <p:spPr>
          <a:xfrm>
            <a:off x="395536" y="15645"/>
            <a:ext cx="8591550" cy="605043"/>
          </a:xfrm>
        </p:spPr>
        <p:txBody>
          <a:bodyPr>
            <a:normAutofit fontScale="90000"/>
          </a:bodyPr>
          <a:lstStyle/>
          <a:p>
            <a:r>
              <a:rPr lang="zh-CN" altLang="en-US" dirty="0"/>
              <a:t>绝缘体表</a:t>
            </a:r>
            <a:r>
              <a:rPr lang="zh-CN" altLang="en-US" dirty="0" smtClean="0"/>
              <a:t>面 </a:t>
            </a:r>
            <a:r>
              <a:rPr lang="en-US" altLang="zh-CN" dirty="0" smtClean="0"/>
              <a:t>– </a:t>
            </a:r>
            <a:r>
              <a:rPr lang="zh-CN" altLang="en-US" dirty="0" smtClean="0"/>
              <a:t>想象很美好，现实很骨干</a:t>
            </a:r>
            <a:endParaRPr lang="zh-CN" altLang="en-US" dirty="0"/>
          </a:p>
        </p:txBody>
      </p:sp>
      <p:sp>
        <p:nvSpPr>
          <p:cNvPr id="16" name="TextBox 6"/>
          <p:cNvSpPr txBox="1"/>
          <p:nvPr/>
        </p:nvSpPr>
        <p:spPr>
          <a:xfrm>
            <a:off x="864912" y="5622339"/>
            <a:ext cx="7811544" cy="830997"/>
          </a:xfrm>
          <a:prstGeom prst="rect">
            <a:avLst/>
          </a:prstGeom>
          <a:noFill/>
        </p:spPr>
        <p:txBody>
          <a:bodyPr wrap="square" rtlCol="0">
            <a:spAutoFit/>
          </a:bodyPr>
          <a:lstStyle/>
          <a:p>
            <a:r>
              <a:rPr lang="en-US" altLang="zh-CN" sz="2400" b="1" dirty="0" smtClean="0"/>
              <a:t>DFT-D</a:t>
            </a:r>
            <a:r>
              <a:rPr lang="zh-CN" altLang="en-US" sz="2400" b="1" dirty="0" smtClean="0"/>
              <a:t>：</a:t>
            </a:r>
            <a:r>
              <a:rPr lang="zh-CN" altLang="en-US" sz="2400" b="1" dirty="0">
                <a:latin typeface="+mn-ea"/>
                <a:ea typeface="+mn-ea"/>
                <a:sym typeface="Wingdings" panose="05000000000000000000" pitchFamily="2" charset="2"/>
              </a:rPr>
              <a:t>在金属表面表现</a:t>
            </a:r>
            <a:r>
              <a:rPr lang="zh-CN" altLang="en-US" sz="2400" b="1" dirty="0">
                <a:solidFill>
                  <a:srgbClr val="00B050"/>
                </a:solidFill>
                <a:latin typeface="+mn-ea"/>
                <a:ea typeface="+mn-ea"/>
                <a:sym typeface="Wingdings" panose="05000000000000000000" pitchFamily="2" charset="2"/>
              </a:rPr>
              <a:t>最好</a:t>
            </a:r>
            <a:r>
              <a:rPr lang="zh-CN" altLang="en-US" sz="2400" b="1" dirty="0" smtClean="0">
                <a:latin typeface="+mn-ea"/>
                <a:ea typeface="+mn-ea"/>
                <a:sym typeface="Wingdings" panose="05000000000000000000" pitchFamily="2" charset="2"/>
              </a:rPr>
              <a:t>的</a:t>
            </a:r>
            <a:r>
              <a:rPr lang="en-US" altLang="zh-CN" sz="2400" b="1" dirty="0" smtClean="0">
                <a:latin typeface="+mn-ea"/>
                <a:ea typeface="+mn-ea"/>
                <a:sym typeface="Wingdings" panose="05000000000000000000" pitchFamily="2" charset="2"/>
              </a:rPr>
              <a:t>RPBE-D</a:t>
            </a:r>
            <a:r>
              <a:rPr lang="zh-CN" altLang="en-US" sz="2400" b="1" dirty="0" smtClean="0">
                <a:latin typeface="+mn-ea"/>
                <a:ea typeface="+mn-ea"/>
                <a:sym typeface="Wingdings" panose="05000000000000000000" pitchFamily="2" charset="2"/>
              </a:rPr>
              <a:t>表现</a:t>
            </a:r>
            <a:r>
              <a:rPr lang="zh-CN" altLang="en-US" sz="2400" b="1" dirty="0" smtClean="0">
                <a:solidFill>
                  <a:srgbClr val="FF0000"/>
                </a:solidFill>
                <a:latin typeface="+mn-ea"/>
                <a:ea typeface="+mn-ea"/>
                <a:sym typeface="Wingdings" panose="05000000000000000000" pitchFamily="2" charset="2"/>
              </a:rPr>
              <a:t>不太好</a:t>
            </a:r>
            <a:endParaRPr lang="en-US" altLang="zh-CN" sz="2400" b="1" dirty="0">
              <a:solidFill>
                <a:srgbClr val="FF0000"/>
              </a:solidFill>
              <a:latin typeface="+mn-ea"/>
              <a:ea typeface="+mn-ea"/>
              <a:sym typeface="Wingdings" panose="05000000000000000000" pitchFamily="2" charset="2"/>
            </a:endParaRPr>
          </a:p>
          <a:p>
            <a:r>
              <a:rPr lang="en-US" altLang="zh-CN" sz="2400" b="1" dirty="0" err="1" smtClean="0"/>
              <a:t>vdW</a:t>
            </a:r>
            <a:r>
              <a:rPr lang="en-US" altLang="zh-CN" sz="2400" b="1" dirty="0" smtClean="0"/>
              <a:t>-DF</a:t>
            </a:r>
            <a:r>
              <a:rPr lang="en-US" altLang="zh-CN" sz="2400" b="1" dirty="0">
                <a:latin typeface="+mn-ea"/>
                <a:ea typeface="+mn-ea"/>
              </a:rPr>
              <a:t>:</a:t>
            </a:r>
            <a:r>
              <a:rPr lang="zh-CN" altLang="en-US" sz="2400" b="1" dirty="0">
                <a:latin typeface="+mn-ea"/>
                <a:ea typeface="+mn-ea"/>
                <a:sym typeface="Wingdings" panose="05000000000000000000" pitchFamily="2" charset="2"/>
              </a:rPr>
              <a:t>在金属表面表现</a:t>
            </a:r>
            <a:r>
              <a:rPr lang="zh-CN" altLang="en-US" sz="2400" b="1" dirty="0">
                <a:solidFill>
                  <a:srgbClr val="FF0000"/>
                </a:solidFill>
                <a:latin typeface="+mn-ea"/>
                <a:ea typeface="+mn-ea"/>
                <a:sym typeface="Wingdings" panose="05000000000000000000" pitchFamily="2" charset="2"/>
              </a:rPr>
              <a:t>最差</a:t>
            </a:r>
            <a:r>
              <a:rPr lang="zh-CN" altLang="en-US" sz="2400" b="1" dirty="0">
                <a:latin typeface="+mn-ea"/>
                <a:ea typeface="+mn-ea"/>
                <a:sym typeface="Wingdings" panose="05000000000000000000" pitchFamily="2" charset="2"/>
              </a:rPr>
              <a:t>的</a:t>
            </a:r>
            <a:r>
              <a:rPr lang="en-US" altLang="zh-CN" sz="2400" b="1" dirty="0" smtClean="0">
                <a:latin typeface="+mn-ea"/>
                <a:ea typeface="+mn-ea"/>
                <a:sym typeface="Wingdings" panose="05000000000000000000" pitchFamily="2" charset="2"/>
              </a:rPr>
              <a:t>vdW-DF2</a:t>
            </a:r>
            <a:r>
              <a:rPr lang="zh-CN" altLang="en-US" sz="2400" b="1" dirty="0" smtClean="0">
                <a:latin typeface="+mn-ea"/>
                <a:ea typeface="+mn-ea"/>
                <a:sym typeface="Wingdings" panose="05000000000000000000" pitchFamily="2" charset="2"/>
              </a:rPr>
              <a:t>表现</a:t>
            </a:r>
            <a:r>
              <a:rPr lang="zh-CN" altLang="en-US" sz="2400" b="1" dirty="0" smtClean="0">
                <a:solidFill>
                  <a:srgbClr val="00B050"/>
                </a:solidFill>
                <a:latin typeface="+mn-ea"/>
                <a:ea typeface="+mn-ea"/>
                <a:sym typeface="Wingdings" panose="05000000000000000000" pitchFamily="2" charset="2"/>
              </a:rPr>
              <a:t>最好</a:t>
            </a:r>
            <a:endParaRPr lang="en-US" altLang="zh-CN" sz="2400" b="1" dirty="0">
              <a:solidFill>
                <a:srgbClr val="00B050"/>
              </a:solidFill>
              <a:latin typeface="+mn-ea"/>
              <a:ea typeface="+mn-ea"/>
            </a:endParaRPr>
          </a:p>
        </p:txBody>
      </p:sp>
    </p:spTree>
    <p:extLst>
      <p:ext uri="{BB962C8B-B14F-4D97-AF65-F5344CB8AC3E}">
        <p14:creationId xmlns:p14="http://schemas.microsoft.com/office/powerpoint/2010/main" val="347926908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44624"/>
            <a:ext cx="8229600" cy="626988"/>
          </a:xfrm>
        </p:spPr>
        <p:txBody>
          <a:bodyPr>
            <a:normAutofit/>
          </a:bodyPr>
          <a:lstStyle/>
          <a:p>
            <a:r>
              <a:rPr lang="en-US" altLang="zh-CN" sz="2800" dirty="0" smtClean="0"/>
              <a:t>New exchange functional for </a:t>
            </a:r>
            <a:r>
              <a:rPr lang="en-US" altLang="zh-CN" sz="2800" dirty="0" err="1" smtClean="0"/>
              <a:t>vdW</a:t>
            </a:r>
            <a:r>
              <a:rPr lang="en-US" altLang="zh-CN" sz="2800" dirty="0" smtClean="0"/>
              <a:t>-DF</a:t>
            </a:r>
            <a:endParaRPr lang="zh-CN" altLang="en-US"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807" y="3434141"/>
            <a:ext cx="6768752" cy="3107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日期占位符 3"/>
          <p:cNvSpPr>
            <a:spLocks noGrp="1"/>
          </p:cNvSpPr>
          <p:nvPr>
            <p:ph type="dt" sz="half" idx="10"/>
          </p:nvPr>
        </p:nvSpPr>
        <p:spPr/>
        <p:txBody>
          <a:bodyPr/>
          <a:lstStyle/>
          <a:p>
            <a:fld id="{70431ABD-40F8-4ED8-8294-CF7EFC04DF99}" type="datetime1">
              <a:rPr lang="zh-CN" altLang="en-US" smtClean="0"/>
              <a:t>2013/10/29</a:t>
            </a:fld>
            <a:endParaRPr lang="zh-CN" altLang="en-US"/>
          </a:p>
        </p:txBody>
      </p:sp>
      <p:sp>
        <p:nvSpPr>
          <p:cNvPr id="5" name="页脚占位符 4"/>
          <p:cNvSpPr>
            <a:spLocks noGrp="1"/>
          </p:cNvSpPr>
          <p:nvPr>
            <p:ph type="ftr" sz="quarter" idx="11"/>
          </p:nvPr>
        </p:nvSpPr>
        <p:spPr/>
        <p:txBody>
          <a:bodyPr/>
          <a:lstStyle/>
          <a:p>
            <a:r>
              <a:rPr lang="en-US" altLang="zh-CN" smtClean="0"/>
              <a:t>PKU·  Beijing · Fall. 2013</a:t>
            </a:r>
            <a:endParaRPr lang="zh-CN" altLang="en-US" dirty="0"/>
          </a:p>
        </p:txBody>
      </p:sp>
      <p:sp>
        <p:nvSpPr>
          <p:cNvPr id="6" name="灯片编号占位符 5"/>
          <p:cNvSpPr>
            <a:spLocks noGrp="1"/>
          </p:cNvSpPr>
          <p:nvPr>
            <p:ph type="sldNum" sz="quarter" idx="12"/>
          </p:nvPr>
        </p:nvSpPr>
        <p:spPr/>
        <p:txBody>
          <a:bodyPr>
            <a:normAutofit fontScale="92500" lnSpcReduction="20000"/>
          </a:bodyPr>
          <a:lstStyle/>
          <a:p>
            <a:fld id="{654424FE-3783-4FE8-B304-F9B0064DEF78}" type="slidenum">
              <a:rPr lang="zh-CN" altLang="en-US" smtClean="0"/>
              <a:pPr/>
              <a:t>106</a:t>
            </a:fld>
            <a:endParaRPr lang="zh-CN" altLang="en-US"/>
          </a:p>
        </p:txBody>
      </p:sp>
      <p:pic>
        <p:nvPicPr>
          <p:cNvPr id="9" name="Picture 2"/>
          <p:cNvPicPr>
            <a:picLocks noChangeAspect="1" noChangeArrowheads="1"/>
          </p:cNvPicPr>
          <p:nvPr/>
        </p:nvPicPr>
        <p:blipFill rotWithShape="1">
          <a:blip r:embed="rId3"/>
          <a:srcRect t="8063"/>
          <a:stretch/>
        </p:blipFill>
        <p:spPr bwMode="auto">
          <a:xfrm>
            <a:off x="5186579" y="614563"/>
            <a:ext cx="3433562" cy="2876628"/>
          </a:xfrm>
          <a:prstGeom prst="rect">
            <a:avLst/>
          </a:prstGeom>
          <a:noFill/>
          <a:ln w="9525">
            <a:noFill/>
            <a:miter lim="800000"/>
            <a:headEnd/>
            <a:tailEnd/>
          </a:ln>
          <a:effectLst/>
        </p:spPr>
      </p:pic>
      <p:pic>
        <p:nvPicPr>
          <p:cNvPr id="10" name="Picture 3"/>
          <p:cNvPicPr>
            <a:picLocks noChangeAspect="1" noChangeArrowheads="1"/>
          </p:cNvPicPr>
          <p:nvPr/>
        </p:nvPicPr>
        <p:blipFill>
          <a:blip r:embed="rId4"/>
          <a:srcRect/>
          <a:stretch>
            <a:fillRect/>
          </a:stretch>
        </p:blipFill>
        <p:spPr bwMode="auto">
          <a:xfrm>
            <a:off x="1343025" y="1109851"/>
            <a:ext cx="2676525" cy="971550"/>
          </a:xfrm>
          <a:prstGeom prst="rect">
            <a:avLst/>
          </a:prstGeom>
          <a:noFill/>
          <a:ln w="9525">
            <a:noFill/>
            <a:miter lim="800000"/>
            <a:headEnd/>
            <a:tailEnd/>
          </a:ln>
          <a:effectLst/>
        </p:spPr>
      </p:pic>
    </p:spTree>
    <p:extLst>
      <p:ext uri="{BB962C8B-B14F-4D97-AF65-F5344CB8AC3E}">
        <p14:creationId xmlns:p14="http://schemas.microsoft.com/office/powerpoint/2010/main" val="246872750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nvPr>
        </p:nvGraphicFramePr>
        <p:xfrm>
          <a:off x="467544" y="692696"/>
          <a:ext cx="8136905" cy="2460743"/>
        </p:xfrm>
        <a:graphic>
          <a:graphicData uri="http://schemas.openxmlformats.org/drawingml/2006/table">
            <a:tbl>
              <a:tblPr>
                <a:tableStyleId>{5C22544A-7EE6-4342-B048-85BDC9FD1C3A}</a:tableStyleId>
              </a:tblPr>
              <a:tblGrid>
                <a:gridCol w="1691711"/>
                <a:gridCol w="699135"/>
                <a:gridCol w="1462846"/>
                <a:gridCol w="2121232"/>
                <a:gridCol w="699135"/>
                <a:gridCol w="1462846"/>
              </a:tblGrid>
              <a:tr h="697908">
                <a:tc>
                  <a:txBody>
                    <a:bodyPr/>
                    <a:lstStyle/>
                    <a:p>
                      <a:pPr marL="0" algn="ctr" defTabSz="4073561" rtl="0" eaLnBrk="1" fontAlgn="t" latinLnBrk="0" hangingPunct="1"/>
                      <a:r>
                        <a:rPr lang="en-US" altLang="zh-CN" sz="1600" b="1" i="0" u="none" strike="noStrike" kern="1200" dirty="0" smtClean="0">
                          <a:solidFill>
                            <a:schemeClr val="bg1"/>
                          </a:solidFill>
                          <a:effectLst/>
                          <a:latin typeface="+mn-lt"/>
                          <a:ea typeface="+mn-ea"/>
                          <a:cs typeface="+mn-cs"/>
                        </a:rPr>
                        <a:t>S</a:t>
                      </a:r>
                      <a:r>
                        <a:rPr lang="en-US" sz="1600" b="1" i="0" u="none" strike="noStrike" kern="1200" dirty="0" smtClean="0">
                          <a:solidFill>
                            <a:schemeClr val="bg1"/>
                          </a:solidFill>
                          <a:effectLst/>
                          <a:latin typeface="+mn-lt"/>
                          <a:ea typeface="+mn-ea"/>
                          <a:cs typeface="+mn-cs"/>
                        </a:rPr>
                        <a:t>tructure</a:t>
                      </a:r>
                      <a:endParaRPr lang="en-US" sz="1600" b="1" i="0" u="none" strike="noStrike" kern="1200" dirty="0">
                        <a:solidFill>
                          <a:schemeClr val="bg1"/>
                        </a:solidFill>
                        <a:effectLst/>
                        <a:latin typeface="+mn-lt"/>
                        <a:ea typeface="+mn-ea"/>
                        <a:cs typeface="+mn-cs"/>
                      </a:endParaRPr>
                    </a:p>
                  </a:txBody>
                  <a:tcPr marL="8609" marR="8609" marT="86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algn="ctr" defTabSz="4073561" rtl="0" eaLnBrk="1" fontAlgn="t" latinLnBrk="0" hangingPunct="1"/>
                      <a:r>
                        <a:rPr lang="en-US" sz="1600" b="1" i="0" u="none" strike="noStrike" kern="1200" dirty="0" smtClean="0">
                          <a:solidFill>
                            <a:schemeClr val="bg1"/>
                          </a:solidFill>
                          <a:effectLst/>
                          <a:latin typeface="+mn-lt"/>
                          <a:ea typeface="+mn-ea"/>
                          <a:cs typeface="+mn-cs"/>
                        </a:rPr>
                        <a:t> </a:t>
                      </a:r>
                      <a:r>
                        <a:rPr lang="en-US" sz="1600" b="1" i="0" u="none" strike="noStrike" kern="1200" dirty="0" smtClean="0">
                          <a:solidFill>
                            <a:schemeClr val="bg1"/>
                          </a:solidFill>
                          <a:effectLst/>
                          <a:latin typeface="+mn-lt"/>
                          <a:ea typeface="+mn-ea"/>
                          <a:cs typeface="Arial" pitchFamily="34" charset="0"/>
                        </a:rPr>
                        <a:t>E-HT</a:t>
                      </a:r>
                      <a:endParaRPr lang="en-US" altLang="zh-CN" sz="1600" b="1" i="0" u="none" strike="noStrike" kern="1200" baseline="-25000" dirty="0" smtClean="0">
                        <a:solidFill>
                          <a:schemeClr val="bg1"/>
                        </a:solidFill>
                        <a:effectLst/>
                        <a:latin typeface="+mn-lt"/>
                        <a:ea typeface="+mn-ea"/>
                        <a:cs typeface="Arial" pitchFamily="34" charset="0"/>
                      </a:endParaRPr>
                    </a:p>
                    <a:p>
                      <a:pPr marL="0" algn="ctr" defTabSz="4073561" rtl="0" eaLnBrk="1" fontAlgn="t" latinLnBrk="0" hangingPunct="1"/>
                      <a:r>
                        <a:rPr lang="en-US" altLang="zh-CN" sz="1600" b="1" i="0" u="none" strike="noStrike" kern="1200" dirty="0" smtClean="0">
                          <a:solidFill>
                            <a:schemeClr val="bg1"/>
                          </a:solidFill>
                          <a:effectLst/>
                          <a:latin typeface="+mn-lt"/>
                          <a:ea typeface="+mn-ea"/>
                          <a:cs typeface="+mn-cs"/>
                        </a:rPr>
                        <a:t>(</a:t>
                      </a:r>
                      <a:r>
                        <a:rPr lang="en-US" altLang="zh-CN" sz="1600" b="1" i="0" u="none" strike="noStrike" kern="1200" dirty="0" err="1" smtClean="0">
                          <a:solidFill>
                            <a:schemeClr val="bg1"/>
                          </a:solidFill>
                          <a:effectLst/>
                          <a:latin typeface="+mn-lt"/>
                          <a:ea typeface="+mn-ea"/>
                          <a:cs typeface="+mn-cs"/>
                        </a:rPr>
                        <a:t>eV</a:t>
                      </a:r>
                      <a:r>
                        <a:rPr lang="en-US" altLang="zh-CN" sz="1600" b="1" i="0" u="none" strike="noStrike" kern="1200" dirty="0" smtClean="0">
                          <a:solidFill>
                            <a:schemeClr val="bg1"/>
                          </a:solidFill>
                          <a:effectLst/>
                          <a:latin typeface="+mn-lt"/>
                          <a:ea typeface="+mn-ea"/>
                          <a:cs typeface="+mn-cs"/>
                        </a:rPr>
                        <a:t>)</a:t>
                      </a:r>
                      <a:endParaRPr lang="en-US" sz="1600" b="1" i="0" u="none" strike="noStrike" kern="1200" dirty="0">
                        <a:solidFill>
                          <a:schemeClr val="bg1"/>
                        </a:solidFill>
                        <a:effectLst/>
                        <a:latin typeface="+mn-lt"/>
                        <a:ea typeface="+mn-ea"/>
                        <a:cs typeface="+mn-cs"/>
                      </a:endParaRPr>
                    </a:p>
                  </a:txBody>
                  <a:tcPr marL="8609" marR="8609" marT="86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algn="ctr" defTabSz="4073561" rtl="0" eaLnBrk="1" fontAlgn="t" latinLnBrk="0" hangingPunct="1"/>
                      <a:r>
                        <a:rPr lang="en-US" sz="1600" b="1" i="0" u="none" strike="noStrike" kern="1200" baseline="0" dirty="0" smtClean="0">
                          <a:solidFill>
                            <a:schemeClr val="bg1"/>
                          </a:solidFill>
                          <a:effectLst/>
                          <a:latin typeface="+mn-lt"/>
                          <a:ea typeface="+mn-ea"/>
                          <a:cs typeface="+mn-cs"/>
                        </a:rPr>
                        <a:t>E-</a:t>
                      </a:r>
                      <a:r>
                        <a:rPr lang="en-US" sz="1600" b="1" i="0" u="none" strike="noStrike" kern="1200" baseline="0" dirty="0" err="1" smtClean="0">
                          <a:solidFill>
                            <a:schemeClr val="bg1"/>
                          </a:solidFill>
                          <a:effectLst/>
                          <a:latin typeface="+mn-lt"/>
                          <a:ea typeface="+mn-ea"/>
                          <a:cs typeface="+mn-cs"/>
                        </a:rPr>
                        <a:t>exp</a:t>
                      </a:r>
                      <a:endParaRPr lang="en-US" sz="1600" b="1" i="0" u="none" strike="noStrike" kern="1200" baseline="-25000" dirty="0" smtClean="0">
                        <a:solidFill>
                          <a:schemeClr val="bg1"/>
                        </a:solidFill>
                        <a:effectLst/>
                        <a:latin typeface="+mn-lt"/>
                        <a:ea typeface="+mn-ea"/>
                        <a:cs typeface="+mn-cs"/>
                      </a:endParaRPr>
                    </a:p>
                    <a:p>
                      <a:pPr marL="0" algn="ctr" defTabSz="4073561" rtl="0" eaLnBrk="1" fontAlgn="t" latinLnBrk="0" hangingPunct="1"/>
                      <a:r>
                        <a:rPr lang="en-US" sz="1600" b="1" i="0" u="none" strike="noStrike" kern="1200" dirty="0" smtClean="0">
                          <a:solidFill>
                            <a:schemeClr val="bg1"/>
                          </a:solidFill>
                          <a:effectLst/>
                          <a:latin typeface="+mn-lt"/>
                          <a:ea typeface="+mn-ea"/>
                          <a:cs typeface="+mn-cs"/>
                        </a:rPr>
                        <a:t> (</a:t>
                      </a:r>
                      <a:r>
                        <a:rPr lang="en-US" altLang="zh-CN" sz="1600" b="1" i="0" u="none" strike="noStrike" kern="1200" dirty="0" err="1" smtClean="0">
                          <a:solidFill>
                            <a:schemeClr val="bg1"/>
                          </a:solidFill>
                          <a:effectLst/>
                          <a:latin typeface="+mn-lt"/>
                          <a:ea typeface="+mn-ea"/>
                          <a:cs typeface="+mn-cs"/>
                        </a:rPr>
                        <a:t>eV</a:t>
                      </a:r>
                      <a:r>
                        <a:rPr lang="en-US" sz="1600" b="1" i="0" u="none" strike="noStrike" kern="1200" dirty="0" smtClean="0">
                          <a:solidFill>
                            <a:schemeClr val="bg1"/>
                          </a:solidFill>
                          <a:effectLst/>
                          <a:latin typeface="+mn-lt"/>
                          <a:ea typeface="+mn-ea"/>
                          <a:cs typeface="+mn-cs"/>
                        </a:rPr>
                        <a:t>) </a:t>
                      </a:r>
                      <a:endParaRPr lang="en-US" sz="1600" b="1" i="0" u="none" strike="noStrike" kern="1200" dirty="0">
                        <a:solidFill>
                          <a:schemeClr val="bg1"/>
                        </a:solidFill>
                        <a:effectLst/>
                        <a:latin typeface="+mn-lt"/>
                        <a:ea typeface="+mn-ea"/>
                        <a:cs typeface="+mn-cs"/>
                      </a:endParaRPr>
                    </a:p>
                  </a:txBody>
                  <a:tcPr marL="8609" marR="8609" marT="86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algn="ctr" defTabSz="4073561" rtl="0" eaLnBrk="1" fontAlgn="t" latinLnBrk="0" hangingPunct="1"/>
                      <a:r>
                        <a:rPr lang="en-US" altLang="zh-CN" sz="1600" b="1" i="0" u="none" strike="noStrike" kern="1200" dirty="0" smtClean="0">
                          <a:solidFill>
                            <a:schemeClr val="bg1"/>
                          </a:solidFill>
                          <a:effectLst/>
                          <a:latin typeface="+mn-lt"/>
                          <a:ea typeface="+mn-ea"/>
                          <a:cs typeface="+mn-cs"/>
                        </a:rPr>
                        <a:t>S</a:t>
                      </a:r>
                      <a:r>
                        <a:rPr lang="en-US" sz="1600" b="1" i="0" u="none" strike="noStrike" kern="1200" dirty="0" smtClean="0">
                          <a:solidFill>
                            <a:schemeClr val="bg1"/>
                          </a:solidFill>
                          <a:effectLst/>
                          <a:latin typeface="+mn-lt"/>
                          <a:ea typeface="+mn-ea"/>
                          <a:cs typeface="+mn-cs"/>
                        </a:rPr>
                        <a:t>tructure</a:t>
                      </a:r>
                      <a:endParaRPr lang="en-US" sz="1600" b="1" i="0" u="none" strike="noStrike" kern="1200" dirty="0">
                        <a:solidFill>
                          <a:schemeClr val="bg1"/>
                        </a:solidFill>
                        <a:effectLst/>
                        <a:latin typeface="+mn-lt"/>
                        <a:ea typeface="+mn-ea"/>
                        <a:cs typeface="+mn-cs"/>
                      </a:endParaRPr>
                    </a:p>
                  </a:txBody>
                  <a:tcPr marL="8609" marR="8609" marT="86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algn="ctr" defTabSz="4073561" rtl="0" eaLnBrk="1" fontAlgn="t" latinLnBrk="0" hangingPunct="1"/>
                      <a:r>
                        <a:rPr lang="en-US" sz="1600" b="1" i="0" u="none" strike="noStrike" kern="1200" dirty="0" smtClean="0">
                          <a:solidFill>
                            <a:schemeClr val="bg1"/>
                          </a:solidFill>
                          <a:effectLst/>
                          <a:latin typeface="+mn-lt"/>
                          <a:ea typeface="+mn-ea"/>
                          <a:cs typeface="+mn-cs"/>
                        </a:rPr>
                        <a:t> </a:t>
                      </a:r>
                      <a:r>
                        <a:rPr lang="en-US" sz="1600" b="1" i="0" u="none" strike="noStrike" kern="1200" dirty="0" smtClean="0">
                          <a:solidFill>
                            <a:schemeClr val="bg1"/>
                          </a:solidFill>
                          <a:effectLst/>
                          <a:latin typeface="+mn-lt"/>
                          <a:ea typeface="+mn-ea"/>
                          <a:cs typeface="Arial" pitchFamily="34" charset="0"/>
                        </a:rPr>
                        <a:t>E-HT</a:t>
                      </a:r>
                      <a:endParaRPr lang="en-US" altLang="zh-CN" sz="1600" b="1" i="0" u="none" strike="noStrike" kern="1200" baseline="-25000" dirty="0" smtClean="0">
                        <a:solidFill>
                          <a:schemeClr val="bg1"/>
                        </a:solidFill>
                        <a:effectLst/>
                        <a:latin typeface="+mn-lt"/>
                        <a:ea typeface="+mn-ea"/>
                        <a:cs typeface="Arial" pitchFamily="34" charset="0"/>
                      </a:endParaRPr>
                    </a:p>
                    <a:p>
                      <a:pPr marL="0" algn="ctr" defTabSz="4073561" rtl="0" eaLnBrk="1" fontAlgn="t" latinLnBrk="0" hangingPunct="1"/>
                      <a:r>
                        <a:rPr lang="en-US" altLang="zh-CN" sz="1600" b="1" i="0" u="none" strike="noStrike" kern="1200" dirty="0" smtClean="0">
                          <a:solidFill>
                            <a:schemeClr val="bg1"/>
                          </a:solidFill>
                          <a:effectLst/>
                          <a:latin typeface="+mn-lt"/>
                          <a:ea typeface="+mn-ea"/>
                          <a:cs typeface="+mn-cs"/>
                        </a:rPr>
                        <a:t>(</a:t>
                      </a:r>
                      <a:r>
                        <a:rPr lang="en-US" altLang="zh-CN" sz="1600" b="1" i="0" u="none" strike="noStrike" kern="1200" dirty="0" err="1" smtClean="0">
                          <a:solidFill>
                            <a:schemeClr val="bg1"/>
                          </a:solidFill>
                          <a:effectLst/>
                          <a:latin typeface="+mn-lt"/>
                          <a:ea typeface="+mn-ea"/>
                          <a:cs typeface="+mn-cs"/>
                        </a:rPr>
                        <a:t>eV</a:t>
                      </a:r>
                      <a:r>
                        <a:rPr lang="en-US" altLang="zh-CN" sz="1600" b="1" i="0" u="none" strike="noStrike" kern="1200" dirty="0" smtClean="0">
                          <a:solidFill>
                            <a:schemeClr val="bg1"/>
                          </a:solidFill>
                          <a:effectLst/>
                          <a:latin typeface="+mn-lt"/>
                          <a:ea typeface="+mn-ea"/>
                          <a:cs typeface="+mn-cs"/>
                        </a:rPr>
                        <a:t>)</a:t>
                      </a:r>
                      <a:endParaRPr lang="en-US" sz="1600" b="1" i="0" u="none" strike="noStrike" kern="1200" dirty="0">
                        <a:solidFill>
                          <a:schemeClr val="bg1"/>
                        </a:solidFill>
                        <a:effectLst/>
                        <a:latin typeface="+mn-lt"/>
                        <a:ea typeface="+mn-ea"/>
                        <a:cs typeface="+mn-cs"/>
                      </a:endParaRPr>
                    </a:p>
                  </a:txBody>
                  <a:tcPr marL="8609" marR="8609" marT="86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algn="ctr" defTabSz="4073561" rtl="0" eaLnBrk="1" fontAlgn="t" latinLnBrk="0" hangingPunct="1"/>
                      <a:r>
                        <a:rPr lang="en-US" sz="1600" b="1" i="0" u="none" strike="noStrike" kern="1200" baseline="0" dirty="0" smtClean="0">
                          <a:solidFill>
                            <a:schemeClr val="bg1"/>
                          </a:solidFill>
                          <a:effectLst/>
                          <a:latin typeface="+mn-lt"/>
                          <a:ea typeface="+mn-ea"/>
                          <a:cs typeface="+mn-cs"/>
                        </a:rPr>
                        <a:t>E-</a:t>
                      </a:r>
                      <a:r>
                        <a:rPr lang="en-US" sz="1600" b="1" i="0" u="none" strike="noStrike" kern="1200" baseline="0" dirty="0" err="1" smtClean="0">
                          <a:solidFill>
                            <a:schemeClr val="bg1"/>
                          </a:solidFill>
                          <a:effectLst/>
                          <a:latin typeface="+mn-lt"/>
                          <a:ea typeface="+mn-ea"/>
                          <a:cs typeface="+mn-cs"/>
                        </a:rPr>
                        <a:t>exp</a:t>
                      </a:r>
                      <a:endParaRPr lang="en-US" sz="1600" b="1" i="0" u="none" strike="noStrike" kern="1200" baseline="-25000" dirty="0" smtClean="0">
                        <a:solidFill>
                          <a:schemeClr val="bg1"/>
                        </a:solidFill>
                        <a:effectLst/>
                        <a:latin typeface="+mn-lt"/>
                        <a:ea typeface="+mn-ea"/>
                        <a:cs typeface="+mn-cs"/>
                      </a:endParaRPr>
                    </a:p>
                    <a:p>
                      <a:pPr marL="0" algn="ctr" defTabSz="4073561" rtl="0" eaLnBrk="1" fontAlgn="t" latinLnBrk="0" hangingPunct="1"/>
                      <a:r>
                        <a:rPr lang="en-US" sz="1600" b="1" i="0" u="none" strike="noStrike" kern="1200" dirty="0" smtClean="0">
                          <a:solidFill>
                            <a:schemeClr val="bg1"/>
                          </a:solidFill>
                          <a:effectLst/>
                          <a:latin typeface="+mn-lt"/>
                          <a:ea typeface="+mn-ea"/>
                          <a:cs typeface="+mn-cs"/>
                        </a:rPr>
                        <a:t> (</a:t>
                      </a:r>
                      <a:r>
                        <a:rPr lang="en-US" altLang="zh-CN" sz="1600" b="1" i="0" u="none" strike="noStrike" kern="1200" dirty="0" err="1" smtClean="0">
                          <a:solidFill>
                            <a:schemeClr val="bg1"/>
                          </a:solidFill>
                          <a:effectLst/>
                          <a:latin typeface="+mn-lt"/>
                          <a:ea typeface="+mn-ea"/>
                          <a:cs typeface="+mn-cs"/>
                        </a:rPr>
                        <a:t>eV</a:t>
                      </a:r>
                      <a:r>
                        <a:rPr lang="en-US" sz="1600" b="1" i="0" u="none" strike="noStrike" kern="1200" dirty="0" smtClean="0">
                          <a:solidFill>
                            <a:schemeClr val="bg1"/>
                          </a:solidFill>
                          <a:effectLst/>
                          <a:latin typeface="+mn-lt"/>
                          <a:ea typeface="+mn-ea"/>
                          <a:cs typeface="+mn-cs"/>
                        </a:rPr>
                        <a:t>) </a:t>
                      </a:r>
                      <a:endParaRPr lang="en-US" sz="1600" b="1" i="0" u="none" strike="noStrike" kern="1200" dirty="0">
                        <a:solidFill>
                          <a:schemeClr val="bg1"/>
                        </a:solidFill>
                        <a:effectLst/>
                        <a:latin typeface="+mn-lt"/>
                        <a:ea typeface="+mn-ea"/>
                        <a:cs typeface="+mn-cs"/>
                      </a:endParaRPr>
                    </a:p>
                  </a:txBody>
                  <a:tcPr marL="8609" marR="8609" marT="86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r>
              <a:tr h="352567">
                <a:tc>
                  <a:txBody>
                    <a:bodyPr/>
                    <a:lstStyle/>
                    <a:p>
                      <a:pPr algn="ctr" rtl="0" fontAlgn="t"/>
                      <a:r>
                        <a:rPr lang="en-US" sz="2000" b="0" i="0" u="none" strike="noStrike" kern="1200" dirty="0" err="1" smtClean="0">
                          <a:solidFill>
                            <a:schemeClr val="tx1"/>
                          </a:solidFill>
                          <a:effectLst/>
                          <a:latin typeface="Calibri" pitchFamily="34" charset="0"/>
                          <a:ea typeface="+mn-ea"/>
                          <a:cs typeface="+mn-cs"/>
                        </a:rPr>
                        <a:t>benz</a:t>
                      </a:r>
                      <a:r>
                        <a:rPr lang="en-US" sz="2000" b="0" i="0" u="none" strike="noStrike" kern="1200" dirty="0" smtClean="0">
                          <a:solidFill>
                            <a:schemeClr val="tx1"/>
                          </a:solidFill>
                          <a:effectLst/>
                          <a:latin typeface="Calibri" pitchFamily="34" charset="0"/>
                          <a:ea typeface="+mn-ea"/>
                          <a:cs typeface="+mn-cs"/>
                        </a:rPr>
                        <a:t>-Cu(111)</a:t>
                      </a:r>
                      <a:endParaRPr lang="en-US" sz="2000" b="0" i="0" u="none" strike="noStrike" kern="1200" dirty="0">
                        <a:solidFill>
                          <a:schemeClr val="tx1"/>
                        </a:solidFill>
                        <a:effectLst/>
                        <a:latin typeface="Calibri" pitchFamily="34" charset="0"/>
                        <a:ea typeface="+mn-ea"/>
                        <a:cs typeface="+mn-cs"/>
                      </a:endParaRPr>
                    </a:p>
                  </a:txBody>
                  <a:tcPr marL="8609" marR="8609" marT="86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r>
                        <a:rPr lang="en-US" altLang="zh-CN" sz="2000" b="0" i="0" u="none" strike="noStrike" kern="1200" dirty="0" smtClean="0">
                          <a:solidFill>
                            <a:schemeClr val="tx1"/>
                          </a:solidFill>
                          <a:effectLst/>
                          <a:latin typeface="Calibri" pitchFamily="34" charset="0"/>
                          <a:ea typeface="+mn-ea"/>
                          <a:cs typeface="+mn-cs"/>
                        </a:rPr>
                        <a:t>-0.58</a:t>
                      </a:r>
                      <a:endParaRPr lang="en-US" altLang="zh-CN" sz="2000" b="0" i="0" u="none" strike="noStrike" kern="1200" dirty="0">
                        <a:solidFill>
                          <a:schemeClr val="tx1"/>
                        </a:solidFill>
                        <a:effectLst/>
                        <a:latin typeface="Calibri" pitchFamily="34" charset="0"/>
                        <a:ea typeface="+mn-ea"/>
                        <a:cs typeface="+mn-cs"/>
                      </a:endParaRPr>
                    </a:p>
                  </a:txBody>
                  <a:tcPr marL="8609" marR="8609" marT="86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altLang="zh-CN" sz="2000" b="0" i="0" u="none" strike="noStrike" kern="1200" dirty="0" smtClean="0">
                          <a:solidFill>
                            <a:schemeClr val="tx1"/>
                          </a:solidFill>
                          <a:effectLst/>
                          <a:latin typeface="Calibri" pitchFamily="34" charset="0"/>
                          <a:ea typeface="+mn-ea"/>
                          <a:cs typeface="+mn-cs"/>
                        </a:rPr>
                        <a:t>-0.68~-0.81</a:t>
                      </a:r>
                      <a:endParaRPr lang="en-US" altLang="zh-CN" sz="2000" b="0" i="0" u="none" strike="noStrike" kern="1200" dirty="0">
                        <a:solidFill>
                          <a:schemeClr val="tx1"/>
                        </a:solidFill>
                        <a:effectLst/>
                        <a:latin typeface="Calibri" pitchFamily="34" charset="0"/>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2000" b="0" i="0" u="none" strike="noStrike" kern="1200" dirty="0" smtClean="0">
                          <a:solidFill>
                            <a:schemeClr val="tx1"/>
                          </a:solidFill>
                          <a:effectLst/>
                          <a:latin typeface="Calibri" pitchFamily="34" charset="0"/>
                          <a:ea typeface="+mn-ea"/>
                          <a:cs typeface="+mn-cs"/>
                        </a:rPr>
                        <a:t>PTCDA-Ag(111)</a:t>
                      </a:r>
                    </a:p>
                  </a:txBody>
                  <a:tcPr marL="8609" marR="8609" marT="86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2000" b="0" i="0" u="none" strike="noStrike" kern="1200" dirty="0" smtClean="0">
                          <a:solidFill>
                            <a:schemeClr val="tx1"/>
                          </a:solidFill>
                          <a:effectLst/>
                          <a:latin typeface="Calibri" pitchFamily="34" charset="0"/>
                          <a:ea typeface="+mn-ea"/>
                          <a:cs typeface="+mn-cs"/>
                        </a:rPr>
                        <a:t>-2.33</a:t>
                      </a:r>
                      <a:endParaRPr lang="zh-CN" altLang="en-US" sz="2000" b="0" i="0" u="none" strike="noStrike" kern="1200" dirty="0">
                        <a:solidFill>
                          <a:schemeClr val="tx1"/>
                        </a:solidFill>
                        <a:effectLst/>
                        <a:latin typeface="Calibri" pitchFamily="34" charset="0"/>
                        <a:ea typeface="+mn-ea"/>
                        <a:cs typeface="+mn-cs"/>
                      </a:endParaRPr>
                    </a:p>
                  </a:txBody>
                  <a:tcPr marL="8609" marR="8609" marT="86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2000" b="0" i="0" u="none" strike="noStrike" kern="1200" dirty="0" smtClean="0">
                          <a:solidFill>
                            <a:schemeClr val="tx1"/>
                          </a:solidFill>
                          <a:effectLst/>
                          <a:latin typeface="Calibri" pitchFamily="34" charset="0"/>
                          <a:ea typeface="+mn-ea"/>
                          <a:cs typeface="+mn-cs"/>
                        </a:rPr>
                        <a:t>-2.4</a:t>
                      </a:r>
                      <a:endParaRPr lang="zh-CN" altLang="en-US" sz="2000" b="0" i="0" u="none" strike="noStrike" kern="1200" dirty="0">
                        <a:solidFill>
                          <a:schemeClr val="tx1"/>
                        </a:solidFill>
                        <a:effectLst/>
                        <a:latin typeface="Calibri" pitchFamily="34" charset="0"/>
                        <a:ea typeface="+mn-ea"/>
                        <a:cs typeface="+mn-cs"/>
                      </a:endParaRPr>
                    </a:p>
                  </a:txBody>
                  <a:tcPr marL="8609" marR="8609" marT="86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52567">
                <a:tc>
                  <a:txBody>
                    <a:bodyPr/>
                    <a:lstStyle/>
                    <a:p>
                      <a:pPr algn="ctr" rtl="0" fontAlgn="t"/>
                      <a:r>
                        <a:rPr lang="en-US" sz="2000" b="0" i="0" u="none" strike="noStrike" kern="1200" dirty="0" err="1" smtClean="0">
                          <a:solidFill>
                            <a:schemeClr val="tx1"/>
                          </a:solidFill>
                          <a:effectLst/>
                          <a:latin typeface="Calibri" pitchFamily="34" charset="0"/>
                          <a:ea typeface="+mn-ea"/>
                          <a:cs typeface="+mn-cs"/>
                        </a:rPr>
                        <a:t>benz</a:t>
                      </a:r>
                      <a:r>
                        <a:rPr lang="en-US" sz="2000" b="0" i="0" u="none" strike="noStrike" kern="1200" dirty="0" smtClean="0">
                          <a:solidFill>
                            <a:schemeClr val="tx1"/>
                          </a:solidFill>
                          <a:effectLst/>
                          <a:latin typeface="Calibri" pitchFamily="34" charset="0"/>
                          <a:ea typeface="+mn-ea"/>
                          <a:cs typeface="+mn-cs"/>
                        </a:rPr>
                        <a:t>-Ag(111)</a:t>
                      </a:r>
                      <a:endParaRPr lang="en-US" sz="2000" b="0" i="0" u="none" strike="noStrike" kern="1200" dirty="0">
                        <a:solidFill>
                          <a:schemeClr val="tx1"/>
                        </a:solidFill>
                        <a:effectLst/>
                        <a:latin typeface="Calibri" pitchFamily="34" charset="0"/>
                        <a:ea typeface="+mn-ea"/>
                        <a:cs typeface="+mn-cs"/>
                      </a:endParaRPr>
                    </a:p>
                  </a:txBody>
                  <a:tcPr marL="8609" marR="8609" marT="86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r>
                        <a:rPr lang="en-US" altLang="zh-CN" sz="2000" b="0" i="0" u="none" strike="noStrike" kern="1200" dirty="0" smtClean="0">
                          <a:solidFill>
                            <a:schemeClr val="tx1"/>
                          </a:solidFill>
                          <a:effectLst/>
                          <a:latin typeface="Calibri" pitchFamily="34" charset="0"/>
                          <a:ea typeface="+mn-ea"/>
                          <a:cs typeface="+mn-cs"/>
                        </a:rPr>
                        <a:t>-0.55</a:t>
                      </a:r>
                      <a:endParaRPr lang="en-US" altLang="zh-CN" sz="2000" b="0" i="0" u="none" strike="noStrike" kern="1200" dirty="0">
                        <a:solidFill>
                          <a:schemeClr val="tx1"/>
                        </a:solidFill>
                        <a:effectLst/>
                        <a:latin typeface="Calibri" pitchFamily="34" charset="0"/>
                        <a:ea typeface="+mn-ea"/>
                        <a:cs typeface="+mn-cs"/>
                      </a:endParaRPr>
                    </a:p>
                  </a:txBody>
                  <a:tcPr marL="8609" marR="8609" marT="86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altLang="zh-CN" sz="2000" b="0" i="0" u="none" strike="noStrike" kern="1200" dirty="0" smtClean="0">
                          <a:solidFill>
                            <a:schemeClr val="tx1"/>
                          </a:solidFill>
                          <a:effectLst/>
                          <a:latin typeface="Calibri" pitchFamily="34" charset="0"/>
                          <a:ea typeface="+mn-ea"/>
                          <a:cs typeface="+mn-cs"/>
                        </a:rPr>
                        <a:t>-0.66~-0.80</a:t>
                      </a:r>
                      <a:endParaRPr lang="en-US" altLang="zh-CN" sz="2000" b="0" i="0" u="none" strike="noStrike" kern="1200" dirty="0">
                        <a:solidFill>
                          <a:schemeClr val="tx1"/>
                        </a:solidFill>
                        <a:effectLst/>
                        <a:latin typeface="Calibri" pitchFamily="34" charset="0"/>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2000" b="0" i="0" u="none" strike="noStrike" kern="1200" dirty="0" err="1" smtClean="0">
                          <a:solidFill>
                            <a:schemeClr val="tx1"/>
                          </a:solidFill>
                          <a:effectLst/>
                          <a:latin typeface="Calibri" pitchFamily="34" charset="0"/>
                          <a:ea typeface="+mn-ea"/>
                          <a:cs typeface="+mn-cs"/>
                        </a:rPr>
                        <a:t>azoben</a:t>
                      </a:r>
                      <a:r>
                        <a:rPr lang="en-US" altLang="zh-CN" sz="2000" b="0" i="0" u="none" strike="noStrike" kern="1200" dirty="0" smtClean="0">
                          <a:solidFill>
                            <a:schemeClr val="tx1"/>
                          </a:solidFill>
                          <a:effectLst/>
                          <a:latin typeface="Calibri" pitchFamily="34" charset="0"/>
                          <a:ea typeface="+mn-ea"/>
                          <a:cs typeface="+mn-cs"/>
                        </a:rPr>
                        <a:t>-Ag(111)</a:t>
                      </a:r>
                    </a:p>
                  </a:txBody>
                  <a:tcPr marL="8609" marR="8609" marT="86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2000" b="0" i="0" u="none" strike="noStrike" kern="1200" dirty="0" smtClean="0">
                          <a:solidFill>
                            <a:schemeClr val="tx1"/>
                          </a:solidFill>
                          <a:effectLst/>
                          <a:latin typeface="Calibri" pitchFamily="34" charset="0"/>
                          <a:ea typeface="+mn-ea"/>
                          <a:cs typeface="+mn-cs"/>
                        </a:rPr>
                        <a:t>-1.21</a:t>
                      </a:r>
                      <a:endParaRPr lang="zh-CN" altLang="en-US" sz="2000" b="0" i="0" u="none" strike="noStrike" kern="1200" dirty="0">
                        <a:solidFill>
                          <a:schemeClr val="tx1"/>
                        </a:solidFill>
                        <a:effectLst/>
                        <a:latin typeface="Calibri" pitchFamily="34" charset="0"/>
                        <a:ea typeface="+mn-ea"/>
                        <a:cs typeface="+mn-cs"/>
                      </a:endParaRPr>
                    </a:p>
                  </a:txBody>
                  <a:tcPr marL="8609" marR="8609" marT="86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2000" b="0" i="0" u="none" strike="noStrike" kern="1200" dirty="0" smtClean="0">
                          <a:solidFill>
                            <a:schemeClr val="tx1"/>
                          </a:solidFill>
                          <a:effectLst/>
                          <a:latin typeface="Calibri" pitchFamily="34" charset="0"/>
                          <a:ea typeface="+mn-ea"/>
                          <a:cs typeface="+mn-cs"/>
                        </a:rPr>
                        <a:t>-1±0.1</a:t>
                      </a:r>
                      <a:endParaRPr lang="zh-CN" altLang="en-US" sz="2000" b="0" i="0" u="none" strike="noStrike" kern="1200" dirty="0">
                        <a:solidFill>
                          <a:schemeClr val="tx1"/>
                        </a:solidFill>
                        <a:effectLst/>
                        <a:latin typeface="Calibri" pitchFamily="34" charset="0"/>
                        <a:ea typeface="+mn-ea"/>
                        <a:cs typeface="+mn-cs"/>
                      </a:endParaRPr>
                    </a:p>
                  </a:txBody>
                  <a:tcPr marL="8609" marR="8609" marT="86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52567">
                <a:tc>
                  <a:txBody>
                    <a:bodyPr/>
                    <a:lstStyle/>
                    <a:p>
                      <a:pPr algn="ctr" rtl="0" fontAlgn="t"/>
                      <a:r>
                        <a:rPr lang="en-US" sz="2000" b="0" i="0" u="none" strike="noStrike" kern="1200" dirty="0" err="1" smtClean="0">
                          <a:solidFill>
                            <a:schemeClr val="tx1"/>
                          </a:solidFill>
                          <a:effectLst/>
                          <a:latin typeface="Calibri" pitchFamily="34" charset="0"/>
                          <a:ea typeface="+mn-ea"/>
                          <a:cs typeface="+mn-cs"/>
                        </a:rPr>
                        <a:t>benz-Pt</a:t>
                      </a:r>
                      <a:r>
                        <a:rPr lang="en-US" sz="2000" b="0" i="0" u="none" strike="noStrike" kern="1200" dirty="0" smtClean="0">
                          <a:solidFill>
                            <a:schemeClr val="tx1"/>
                          </a:solidFill>
                          <a:effectLst/>
                          <a:latin typeface="Calibri" pitchFamily="34" charset="0"/>
                          <a:ea typeface="+mn-ea"/>
                          <a:cs typeface="+mn-cs"/>
                        </a:rPr>
                        <a:t>(111)</a:t>
                      </a:r>
                      <a:endParaRPr lang="en-US" sz="2000" b="0" i="0" u="none" strike="noStrike" kern="1200" dirty="0">
                        <a:solidFill>
                          <a:schemeClr val="tx1"/>
                        </a:solidFill>
                        <a:effectLst/>
                        <a:latin typeface="Calibri" pitchFamily="34" charset="0"/>
                        <a:ea typeface="+mn-ea"/>
                        <a:cs typeface="+mn-cs"/>
                      </a:endParaRPr>
                    </a:p>
                  </a:txBody>
                  <a:tcPr marL="8609" marR="8609" marT="86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r>
                        <a:rPr lang="en-US" altLang="zh-CN" sz="2000" b="0" i="0" u="none" strike="noStrike" kern="1200" dirty="0" smtClean="0">
                          <a:solidFill>
                            <a:schemeClr val="tx1"/>
                          </a:solidFill>
                          <a:effectLst/>
                          <a:latin typeface="Calibri" pitchFamily="34" charset="0"/>
                          <a:ea typeface="+mn-ea"/>
                          <a:cs typeface="+mn-cs"/>
                        </a:rPr>
                        <a:t>-2.05</a:t>
                      </a:r>
                      <a:endParaRPr lang="zh-CN" altLang="en-US" sz="2000" b="0" i="0" u="none" strike="noStrike" kern="1200" dirty="0">
                        <a:solidFill>
                          <a:schemeClr val="tx1"/>
                        </a:solidFill>
                        <a:effectLst/>
                        <a:latin typeface="Calibri" pitchFamily="34" charset="0"/>
                        <a:ea typeface="+mn-ea"/>
                        <a:cs typeface="+mn-cs"/>
                      </a:endParaRPr>
                    </a:p>
                  </a:txBody>
                  <a:tcPr marL="8609" marR="8609" marT="86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altLang="zh-CN" sz="2000" b="0" i="0" u="none" strike="noStrike" kern="1200" dirty="0" smtClean="0">
                          <a:solidFill>
                            <a:schemeClr val="tx1"/>
                          </a:solidFill>
                          <a:effectLst/>
                          <a:latin typeface="Calibri" pitchFamily="34" charset="0"/>
                          <a:ea typeface="+mn-ea"/>
                          <a:cs typeface="+mn-cs"/>
                        </a:rPr>
                        <a:t>-1.84~-2.25</a:t>
                      </a:r>
                      <a:endParaRPr lang="en-US" altLang="zh-CN" sz="2000" b="0" i="0" u="none" strike="noStrike" kern="1200" dirty="0">
                        <a:solidFill>
                          <a:schemeClr val="tx1"/>
                        </a:solidFill>
                        <a:effectLst/>
                        <a:latin typeface="Calibri" pitchFamily="34" charset="0"/>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zh-CN" sz="2000" b="0" i="0" u="none" strike="noStrike" kern="1200" dirty="0" smtClean="0">
                          <a:solidFill>
                            <a:schemeClr val="tx1"/>
                          </a:solidFill>
                          <a:effectLst/>
                          <a:latin typeface="Calibri" pitchFamily="34" charset="0"/>
                          <a:ea typeface="+mn-ea"/>
                          <a:cs typeface="+mn-cs"/>
                        </a:rPr>
                        <a:t>C2H2-NaCl(100)</a:t>
                      </a:r>
                      <a:endParaRPr lang="en-US" altLang="zh-CN" sz="2000" b="0" i="0" u="none" strike="noStrike" kern="1200" dirty="0">
                        <a:solidFill>
                          <a:schemeClr val="tx1"/>
                        </a:solidFill>
                        <a:effectLst/>
                        <a:latin typeface="Calibri" pitchFamily="34" charset="0"/>
                        <a:ea typeface="+mn-ea"/>
                        <a:cs typeface="+mn-cs"/>
                      </a:endParaRPr>
                    </a:p>
                  </a:txBody>
                  <a:tcPr marL="8609" marR="8609" marT="86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zh-CN" sz="2000" b="0" i="0" u="none" strike="noStrike" kern="1200" dirty="0" smtClean="0">
                          <a:solidFill>
                            <a:schemeClr val="tx1"/>
                          </a:solidFill>
                          <a:effectLst/>
                          <a:latin typeface="Calibri" pitchFamily="34" charset="0"/>
                          <a:ea typeface="+mn-ea"/>
                          <a:cs typeface="+mn-cs"/>
                        </a:rPr>
                        <a:t>-0.29</a:t>
                      </a:r>
                      <a:endParaRPr lang="en-US" altLang="zh-CN" sz="2000" b="0" i="0" u="none" strike="noStrike" kern="1200" dirty="0">
                        <a:solidFill>
                          <a:schemeClr val="tx1"/>
                        </a:solidFill>
                        <a:effectLst/>
                        <a:latin typeface="Calibri" pitchFamily="34" charset="0"/>
                        <a:ea typeface="+mn-ea"/>
                        <a:cs typeface="+mn-cs"/>
                      </a:endParaRPr>
                    </a:p>
                  </a:txBody>
                  <a:tcPr marL="8609" marR="8609" marT="86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073561" rtl="0" eaLnBrk="1" fontAlgn="b" latinLnBrk="0" hangingPunct="1"/>
                      <a:r>
                        <a:rPr lang="en-US" altLang="zh-CN" sz="2000" b="0" i="0" u="none" strike="noStrike" kern="1200" dirty="0">
                          <a:solidFill>
                            <a:schemeClr val="tx1"/>
                          </a:solidFill>
                          <a:effectLst/>
                          <a:latin typeface="Calibri" pitchFamily="34" charset="0"/>
                          <a:ea typeface="+mn-ea"/>
                          <a:cs typeface="+mn-cs"/>
                        </a:rPr>
                        <a:t>-0.26~-0.30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52567">
                <a:tc>
                  <a:txBody>
                    <a:bodyPr/>
                    <a:lstStyle/>
                    <a:p>
                      <a:pPr algn="ctr" rtl="0" fontAlgn="t"/>
                      <a:r>
                        <a:rPr lang="en-US" sz="2000" b="0" i="0" u="none" strike="noStrike" kern="1200" dirty="0" err="1" smtClean="0">
                          <a:solidFill>
                            <a:schemeClr val="tx1"/>
                          </a:solidFill>
                          <a:effectLst/>
                          <a:latin typeface="Calibri" pitchFamily="34" charset="0"/>
                          <a:ea typeface="+mn-ea"/>
                          <a:cs typeface="+mn-cs"/>
                        </a:rPr>
                        <a:t>thio</a:t>
                      </a:r>
                      <a:r>
                        <a:rPr lang="en-US" sz="2000" b="0" i="0" u="none" strike="noStrike" kern="1200" dirty="0" smtClean="0">
                          <a:solidFill>
                            <a:schemeClr val="tx1"/>
                          </a:solidFill>
                          <a:effectLst/>
                          <a:latin typeface="Calibri" pitchFamily="34" charset="0"/>
                          <a:ea typeface="+mn-ea"/>
                          <a:cs typeface="+mn-cs"/>
                        </a:rPr>
                        <a:t>-Cu(111)</a:t>
                      </a:r>
                      <a:endParaRPr lang="en-US" sz="2000" b="0" i="0" u="none" strike="noStrike" kern="1200" dirty="0">
                        <a:solidFill>
                          <a:schemeClr val="tx1"/>
                        </a:solidFill>
                        <a:effectLst/>
                        <a:latin typeface="Calibri" pitchFamily="34" charset="0"/>
                        <a:ea typeface="+mn-ea"/>
                        <a:cs typeface="+mn-cs"/>
                      </a:endParaRPr>
                    </a:p>
                  </a:txBody>
                  <a:tcPr marL="8609" marR="8609" marT="86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r>
                        <a:rPr lang="en-US" altLang="zh-CN" sz="2000" b="0" i="0" u="none" strike="noStrike" kern="1200" dirty="0" smtClean="0">
                          <a:solidFill>
                            <a:schemeClr val="tx1"/>
                          </a:solidFill>
                          <a:effectLst/>
                          <a:latin typeface="Calibri" pitchFamily="34" charset="0"/>
                          <a:ea typeface="+mn-ea"/>
                          <a:cs typeface="+mn-cs"/>
                        </a:rPr>
                        <a:t>-0.60</a:t>
                      </a:r>
                      <a:endParaRPr lang="zh-CN" altLang="en-US" sz="2000" b="0" i="0" u="none" strike="noStrike" kern="1200" dirty="0">
                        <a:solidFill>
                          <a:schemeClr val="tx1"/>
                        </a:solidFill>
                        <a:effectLst/>
                        <a:latin typeface="Calibri" pitchFamily="34" charset="0"/>
                        <a:ea typeface="+mn-ea"/>
                        <a:cs typeface="+mn-cs"/>
                      </a:endParaRPr>
                    </a:p>
                  </a:txBody>
                  <a:tcPr marL="8609" marR="8609" marT="86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zh-CN" sz="2000" b="0" i="0" u="none" strike="noStrike" kern="1200" dirty="0" smtClean="0">
                          <a:solidFill>
                            <a:schemeClr val="tx1"/>
                          </a:solidFill>
                          <a:effectLst/>
                          <a:latin typeface="Calibri" pitchFamily="34" charset="0"/>
                          <a:ea typeface="+mn-ea"/>
                          <a:cs typeface="+mn-cs"/>
                        </a:rPr>
                        <a:t>-0.6</a:t>
                      </a:r>
                      <a:endParaRPr lang="en-US" altLang="zh-CN" sz="2000" b="0" i="0" u="none" strike="noStrike" kern="1200" dirty="0">
                        <a:solidFill>
                          <a:schemeClr val="tx1"/>
                        </a:solidFill>
                        <a:effectLst/>
                        <a:latin typeface="Calibri" pitchFamily="34" charset="0"/>
                        <a:ea typeface="+mn-ea"/>
                        <a:cs typeface="+mn-cs"/>
                      </a:endParaRPr>
                    </a:p>
                  </a:txBody>
                  <a:tcPr marL="8609" marR="8609" marT="86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zh-CN" sz="2000" b="0" i="0" u="none" strike="noStrike" kern="1200" dirty="0" smtClean="0">
                          <a:solidFill>
                            <a:schemeClr val="tx1"/>
                          </a:solidFill>
                          <a:effectLst/>
                          <a:latin typeface="Calibri" pitchFamily="34" charset="0"/>
                          <a:ea typeface="+mn-ea"/>
                          <a:cs typeface="+mn-cs"/>
                        </a:rPr>
                        <a:t>CH3Br-NaCl(100)</a:t>
                      </a:r>
                      <a:endParaRPr lang="en-US" altLang="zh-CN" sz="2000" b="0" i="0" u="none" strike="noStrike" kern="1200" dirty="0">
                        <a:solidFill>
                          <a:schemeClr val="tx1"/>
                        </a:solidFill>
                        <a:effectLst/>
                        <a:latin typeface="Calibri" pitchFamily="34" charset="0"/>
                        <a:ea typeface="+mn-ea"/>
                        <a:cs typeface="+mn-cs"/>
                      </a:endParaRPr>
                    </a:p>
                  </a:txBody>
                  <a:tcPr marL="8609" marR="8609" marT="86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zh-CN" sz="2000" b="0" i="0" u="none" strike="noStrike" kern="1200" dirty="0" smtClean="0">
                          <a:solidFill>
                            <a:schemeClr val="tx1"/>
                          </a:solidFill>
                          <a:effectLst/>
                          <a:latin typeface="Calibri" pitchFamily="34" charset="0"/>
                          <a:ea typeface="+mn-ea"/>
                          <a:cs typeface="+mn-cs"/>
                        </a:rPr>
                        <a:t>-0.36</a:t>
                      </a:r>
                      <a:endParaRPr lang="en-US" altLang="zh-CN" sz="2000" b="0" i="0" u="none" strike="noStrike" kern="1200" dirty="0">
                        <a:solidFill>
                          <a:schemeClr val="tx1"/>
                        </a:solidFill>
                        <a:effectLst/>
                        <a:latin typeface="Calibri" pitchFamily="34" charset="0"/>
                        <a:ea typeface="+mn-ea"/>
                        <a:cs typeface="+mn-cs"/>
                      </a:endParaRPr>
                    </a:p>
                  </a:txBody>
                  <a:tcPr marL="8609" marR="8609" marT="86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073561" rtl="0" eaLnBrk="1" fontAlgn="b" latinLnBrk="0" hangingPunct="1"/>
                      <a:r>
                        <a:rPr lang="en-US" altLang="zh-CN" sz="2000" b="0" i="0" u="none" strike="noStrike" kern="1200" dirty="0">
                          <a:solidFill>
                            <a:schemeClr val="tx1"/>
                          </a:solidFill>
                          <a:effectLst/>
                          <a:latin typeface="Calibri" pitchFamily="34" charset="0"/>
                          <a:ea typeface="+mn-ea"/>
                          <a:cs typeface="+mn-cs"/>
                        </a:rPr>
                        <a:t>-0.38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52567">
                <a:tc>
                  <a:txBody>
                    <a:bodyPr/>
                    <a:lstStyle/>
                    <a:p>
                      <a:pPr algn="ctr" rtl="0" fontAlgn="t"/>
                      <a:r>
                        <a:rPr lang="en-US" sz="2000" b="0" i="0" u="none" strike="noStrike" kern="1200" dirty="0" err="1" smtClean="0">
                          <a:solidFill>
                            <a:schemeClr val="tx1"/>
                          </a:solidFill>
                          <a:effectLst/>
                          <a:latin typeface="Calibri" pitchFamily="34" charset="0"/>
                          <a:ea typeface="+mn-ea"/>
                          <a:cs typeface="+mn-cs"/>
                        </a:rPr>
                        <a:t>thio</a:t>
                      </a:r>
                      <a:r>
                        <a:rPr lang="en-US" sz="2000" b="0" i="0" u="none" strike="noStrike" kern="1200" dirty="0" smtClean="0">
                          <a:solidFill>
                            <a:schemeClr val="tx1"/>
                          </a:solidFill>
                          <a:effectLst/>
                          <a:latin typeface="Calibri" pitchFamily="34" charset="0"/>
                          <a:ea typeface="+mn-ea"/>
                          <a:cs typeface="+mn-cs"/>
                        </a:rPr>
                        <a:t>-Cu(110)</a:t>
                      </a:r>
                      <a:endParaRPr lang="en-US" sz="2000" b="0" i="0" u="none" strike="noStrike" kern="1200" dirty="0">
                        <a:solidFill>
                          <a:schemeClr val="tx1"/>
                        </a:solidFill>
                        <a:effectLst/>
                        <a:latin typeface="Calibri" pitchFamily="34" charset="0"/>
                        <a:ea typeface="+mn-ea"/>
                        <a:cs typeface="+mn-cs"/>
                      </a:endParaRPr>
                    </a:p>
                  </a:txBody>
                  <a:tcPr marL="8609" marR="8609" marT="86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r>
                        <a:rPr lang="en-US" altLang="zh-CN" sz="2000" b="0" i="0" u="none" strike="noStrike" kern="1200" dirty="0" smtClean="0">
                          <a:solidFill>
                            <a:schemeClr val="tx1"/>
                          </a:solidFill>
                          <a:effectLst/>
                          <a:latin typeface="Calibri" pitchFamily="34" charset="0"/>
                          <a:ea typeface="+mn-ea"/>
                          <a:cs typeface="+mn-cs"/>
                        </a:rPr>
                        <a:t>-0.81</a:t>
                      </a:r>
                      <a:endParaRPr lang="zh-CN" altLang="en-US" sz="2000" b="0" i="0" u="none" strike="noStrike" kern="1200" dirty="0">
                        <a:solidFill>
                          <a:schemeClr val="tx1"/>
                        </a:solidFill>
                        <a:effectLst/>
                        <a:latin typeface="Calibri" pitchFamily="34" charset="0"/>
                        <a:ea typeface="+mn-ea"/>
                        <a:cs typeface="+mn-cs"/>
                      </a:endParaRPr>
                    </a:p>
                  </a:txBody>
                  <a:tcPr marL="8609" marR="8609" marT="86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zh-CN" sz="2000" b="0" i="0" u="none" strike="noStrike" kern="1200" dirty="0" smtClean="0">
                          <a:solidFill>
                            <a:schemeClr val="tx1"/>
                          </a:solidFill>
                          <a:effectLst/>
                          <a:latin typeface="Calibri" pitchFamily="34" charset="0"/>
                          <a:ea typeface="+mn-ea"/>
                          <a:cs typeface="+mn-cs"/>
                        </a:rPr>
                        <a:t>-0.7</a:t>
                      </a:r>
                    </a:p>
                  </a:txBody>
                  <a:tcPr marL="8609" marR="8609" marT="86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zh-CN" sz="2000" b="0" i="0" u="none" strike="noStrike" kern="1200" dirty="0" smtClean="0">
                          <a:solidFill>
                            <a:schemeClr val="tx1"/>
                          </a:solidFill>
                          <a:effectLst/>
                          <a:latin typeface="Calibri" pitchFamily="34" charset="0"/>
                          <a:ea typeface="+mn-ea"/>
                          <a:cs typeface="+mn-cs"/>
                        </a:rPr>
                        <a:t>CO2-NaCl(100)</a:t>
                      </a:r>
                      <a:endParaRPr lang="en-US" altLang="zh-CN" sz="2000" b="0" i="0" u="none" strike="noStrike" kern="1200" dirty="0">
                        <a:solidFill>
                          <a:schemeClr val="tx1"/>
                        </a:solidFill>
                        <a:effectLst/>
                        <a:latin typeface="Calibri" pitchFamily="34" charset="0"/>
                        <a:ea typeface="+mn-ea"/>
                        <a:cs typeface="+mn-cs"/>
                      </a:endParaRPr>
                    </a:p>
                  </a:txBody>
                  <a:tcPr marL="8609" marR="8609" marT="86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zh-CN" sz="2000" b="0" i="0" u="none" strike="noStrike" kern="1200" dirty="0" smtClean="0">
                          <a:solidFill>
                            <a:schemeClr val="tx1"/>
                          </a:solidFill>
                          <a:effectLst/>
                          <a:latin typeface="Calibri" pitchFamily="34" charset="0"/>
                          <a:ea typeface="+mn-ea"/>
                          <a:cs typeface="+mn-cs"/>
                        </a:rPr>
                        <a:t>-0.31</a:t>
                      </a:r>
                      <a:endParaRPr lang="en-US" altLang="zh-CN" sz="2000" b="0" i="0" u="none" strike="noStrike" kern="1200" dirty="0">
                        <a:solidFill>
                          <a:schemeClr val="tx1"/>
                        </a:solidFill>
                        <a:effectLst/>
                        <a:latin typeface="Calibri" pitchFamily="34" charset="0"/>
                        <a:ea typeface="+mn-ea"/>
                        <a:cs typeface="+mn-cs"/>
                      </a:endParaRPr>
                    </a:p>
                  </a:txBody>
                  <a:tcPr marL="8609" marR="8609" marT="86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073561" rtl="0" eaLnBrk="1" fontAlgn="b" latinLnBrk="0" hangingPunct="1"/>
                      <a:r>
                        <a:rPr lang="en-US" altLang="zh-CN" sz="2000" b="0" i="0" u="none" strike="noStrike" kern="1200" dirty="0">
                          <a:solidFill>
                            <a:schemeClr val="tx1"/>
                          </a:solidFill>
                          <a:effectLst/>
                          <a:latin typeface="Calibri" pitchFamily="34" charset="0"/>
                          <a:ea typeface="+mn-ea"/>
                          <a:cs typeface="+mn-cs"/>
                        </a:rPr>
                        <a:t>-0.27~-0.34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4" name="TextBox 3"/>
          <p:cNvSpPr txBox="1"/>
          <p:nvPr/>
        </p:nvSpPr>
        <p:spPr>
          <a:xfrm>
            <a:off x="276225" y="74130"/>
            <a:ext cx="3603872" cy="461665"/>
          </a:xfrm>
          <a:prstGeom prst="rect">
            <a:avLst/>
          </a:prstGeom>
          <a:noFill/>
        </p:spPr>
        <p:txBody>
          <a:bodyPr wrap="none" rtlCol="0">
            <a:spAutoFit/>
          </a:bodyPr>
          <a:lstStyle/>
          <a:p>
            <a:r>
              <a:rPr lang="zh-CN" altLang="en-US" sz="2400" b="1" dirty="0" smtClean="0">
                <a:solidFill>
                  <a:srgbClr val="00B050"/>
                </a:solidFill>
                <a:latin typeface="+mn-ea"/>
                <a:ea typeface="+mn-ea"/>
              </a:rPr>
              <a:t>吸附能误差</a:t>
            </a:r>
            <a:r>
              <a:rPr lang="zh-CN" altLang="en-US" sz="2400" b="1" dirty="0">
                <a:solidFill>
                  <a:srgbClr val="00B050"/>
                </a:solidFill>
                <a:latin typeface="+mn-ea"/>
                <a:ea typeface="+mn-ea"/>
              </a:rPr>
              <a:t>不超过</a:t>
            </a:r>
            <a:r>
              <a:rPr lang="en-US" altLang="zh-CN" sz="2400" b="1" dirty="0" smtClean="0">
                <a:solidFill>
                  <a:srgbClr val="00B050"/>
                </a:solidFill>
                <a:latin typeface="+mn-ea"/>
                <a:ea typeface="+mn-ea"/>
              </a:rPr>
              <a:t>0.1 eV</a:t>
            </a:r>
            <a:endParaRPr lang="zh-CN" altLang="en-US" sz="2400" b="1" dirty="0">
              <a:solidFill>
                <a:srgbClr val="00B050"/>
              </a:solidFill>
              <a:latin typeface="+mn-ea"/>
              <a:ea typeface="+mn-ea"/>
            </a:endParaRPr>
          </a:p>
        </p:txBody>
      </p:sp>
      <p:sp>
        <p:nvSpPr>
          <p:cNvPr id="5" name="TextBox 4"/>
          <p:cNvSpPr txBox="1"/>
          <p:nvPr/>
        </p:nvSpPr>
        <p:spPr>
          <a:xfrm>
            <a:off x="329383" y="3429000"/>
            <a:ext cx="3363421" cy="461665"/>
          </a:xfrm>
          <a:prstGeom prst="rect">
            <a:avLst/>
          </a:prstGeom>
          <a:noFill/>
        </p:spPr>
        <p:txBody>
          <a:bodyPr wrap="none" rtlCol="0">
            <a:spAutoFit/>
          </a:bodyPr>
          <a:lstStyle/>
          <a:p>
            <a:r>
              <a:rPr lang="zh-CN" altLang="en-US" sz="2400" b="1" dirty="0">
                <a:solidFill>
                  <a:srgbClr val="00B050"/>
                </a:solidFill>
                <a:latin typeface="+mn-ea"/>
                <a:ea typeface="+mn-ea"/>
              </a:rPr>
              <a:t>吸附结构</a:t>
            </a:r>
            <a:r>
              <a:rPr lang="en-US" altLang="zh-CN" sz="2400" b="1" dirty="0">
                <a:solidFill>
                  <a:srgbClr val="00B050"/>
                </a:solidFill>
                <a:latin typeface="+mn-ea"/>
                <a:ea typeface="+mn-ea"/>
              </a:rPr>
              <a:t>(</a:t>
            </a:r>
            <a:r>
              <a:rPr lang="zh-CN" altLang="en-US" sz="2400" b="1" dirty="0">
                <a:solidFill>
                  <a:srgbClr val="00B050"/>
                </a:solidFill>
                <a:latin typeface="+mn-ea"/>
                <a:ea typeface="+mn-ea"/>
              </a:rPr>
              <a:t>误差小于</a:t>
            </a:r>
            <a:r>
              <a:rPr lang="en-US" altLang="zh-CN" sz="2400" b="1" dirty="0">
                <a:solidFill>
                  <a:srgbClr val="00B050"/>
                </a:solidFill>
                <a:latin typeface="+mn-ea"/>
                <a:ea typeface="+mn-ea"/>
              </a:rPr>
              <a:t>4%)</a:t>
            </a:r>
            <a:endParaRPr lang="zh-CN" altLang="en-US" sz="2400" b="1" dirty="0">
              <a:solidFill>
                <a:srgbClr val="00B050"/>
              </a:solidFill>
              <a:latin typeface="+mn-ea"/>
              <a:ea typeface="+mn-ea"/>
            </a:endParaRPr>
          </a:p>
        </p:txBody>
      </p:sp>
      <p:graphicFrame>
        <p:nvGraphicFramePr>
          <p:cNvPr id="6" name="对象 5"/>
          <p:cNvGraphicFramePr>
            <a:graphicFrameLocks noChangeAspect="1"/>
          </p:cNvGraphicFramePr>
          <p:nvPr>
            <p:extLst/>
          </p:nvPr>
        </p:nvGraphicFramePr>
        <p:xfrm>
          <a:off x="4499992" y="3113717"/>
          <a:ext cx="4746482" cy="3315658"/>
        </p:xfrm>
        <a:graphic>
          <a:graphicData uri="http://schemas.openxmlformats.org/presentationml/2006/ole">
            <mc:AlternateContent xmlns:mc="http://schemas.openxmlformats.org/markup-compatibility/2006">
              <mc:Choice xmlns:v="urn:schemas-microsoft-com:vml" Requires="v">
                <p:oleObj spid="_x0000_s48136" name="Graph" r:id="rId3" imgW="4154400" imgH="2901600" progId="Origin50.Graph">
                  <p:embed/>
                </p:oleObj>
              </mc:Choice>
              <mc:Fallback>
                <p:oleObj name="Graph" r:id="rId3" imgW="4154400" imgH="290160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3113717"/>
                        <a:ext cx="4746482" cy="3315658"/>
                      </a:xfrm>
                      <a:prstGeom prst="rect">
                        <a:avLst/>
                      </a:prstGeom>
                      <a:noFill/>
                      <a:ln>
                        <a:noFill/>
                      </a:ln>
                    </p:spPr>
                  </p:pic>
                </p:oleObj>
              </mc:Fallback>
            </mc:AlternateContent>
          </a:graphicData>
        </a:graphic>
      </p:graphicFrame>
      <p:sp>
        <p:nvSpPr>
          <p:cNvPr id="7" name="日期占位符 6"/>
          <p:cNvSpPr>
            <a:spLocks noGrp="1"/>
          </p:cNvSpPr>
          <p:nvPr>
            <p:ph type="dt" sz="half" idx="10"/>
          </p:nvPr>
        </p:nvSpPr>
        <p:spPr/>
        <p:txBody>
          <a:bodyPr/>
          <a:lstStyle/>
          <a:p>
            <a:fld id="{5F890327-8BB3-4455-8F2E-FF38856428EC}" type="datetime1">
              <a:rPr lang="zh-CN" altLang="en-US" smtClean="0"/>
              <a:t>2013/10/29</a:t>
            </a:fld>
            <a:endParaRPr lang="zh-CN" altLang="en-US"/>
          </a:p>
        </p:txBody>
      </p:sp>
      <p:sp>
        <p:nvSpPr>
          <p:cNvPr id="8" name="页脚占位符 7"/>
          <p:cNvSpPr>
            <a:spLocks noGrp="1"/>
          </p:cNvSpPr>
          <p:nvPr>
            <p:ph type="ftr" sz="quarter" idx="11"/>
          </p:nvPr>
        </p:nvSpPr>
        <p:spPr/>
        <p:txBody>
          <a:bodyPr/>
          <a:lstStyle/>
          <a:p>
            <a:r>
              <a:rPr lang="en-US" altLang="zh-CN" smtClean="0"/>
              <a:t>PKU·  Beijing · Fall. 2013</a:t>
            </a:r>
            <a:endParaRPr lang="zh-CN" altLang="en-US" dirty="0"/>
          </a:p>
        </p:txBody>
      </p:sp>
      <p:sp>
        <p:nvSpPr>
          <p:cNvPr id="11" name="灯片编号占位符 10"/>
          <p:cNvSpPr>
            <a:spLocks noGrp="1"/>
          </p:cNvSpPr>
          <p:nvPr>
            <p:ph type="sldNum" sz="quarter" idx="12"/>
          </p:nvPr>
        </p:nvSpPr>
        <p:spPr/>
        <p:txBody>
          <a:bodyPr>
            <a:normAutofit fontScale="92500" lnSpcReduction="20000"/>
          </a:bodyPr>
          <a:lstStyle/>
          <a:p>
            <a:fld id="{654424FE-3783-4FE8-B304-F9B0064DEF78}" type="slidenum">
              <a:rPr lang="zh-CN" altLang="en-US" smtClean="0"/>
              <a:pPr/>
              <a:t>107</a:t>
            </a:fld>
            <a:endParaRPr lang="zh-CN" altLang="en-US"/>
          </a:p>
        </p:txBody>
      </p:sp>
      <p:graphicFrame>
        <p:nvGraphicFramePr>
          <p:cNvPr id="15" name="表格 14"/>
          <p:cNvGraphicFramePr>
            <a:graphicFrameLocks noGrp="1"/>
          </p:cNvGraphicFramePr>
          <p:nvPr>
            <p:extLst/>
          </p:nvPr>
        </p:nvGraphicFramePr>
        <p:xfrm>
          <a:off x="447036" y="4005064"/>
          <a:ext cx="4176464" cy="2225040"/>
        </p:xfrm>
        <a:graphic>
          <a:graphicData uri="http://schemas.openxmlformats.org/drawingml/2006/table">
            <a:tbl>
              <a:tblPr firstRow="1" bandRow="1">
                <a:tableStyleId>{5C22544A-7EE6-4342-B048-85BDC9FD1C3A}</a:tableStyleId>
              </a:tblPr>
              <a:tblGrid>
                <a:gridCol w="936103"/>
                <a:gridCol w="1080120"/>
                <a:gridCol w="1174545"/>
                <a:gridCol w="985696"/>
              </a:tblGrid>
              <a:tr h="370840">
                <a:tc gridSpan="4">
                  <a:txBody>
                    <a:bodyPr/>
                    <a:lstStyle/>
                    <a:p>
                      <a:pPr algn="ctr"/>
                      <a:r>
                        <a:rPr lang="en-US" altLang="zh-CN" sz="1800" dirty="0" smtClean="0"/>
                        <a:t>Lattice Constant (Å)</a:t>
                      </a:r>
                      <a:endParaRPr lang="zh-CN"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dirty="0"/>
                    </a:p>
                  </a:txBody>
                  <a:tcPr/>
                </a:tc>
                <a:tc hMerge="1">
                  <a:txBody>
                    <a:bodyPr/>
                    <a:lstStyle/>
                    <a:p>
                      <a:endParaRPr lang="zh-CN" altLang="en-US" dirty="0"/>
                    </a:p>
                  </a:txBody>
                  <a:tcPr/>
                </a:tc>
                <a:tc hMerge="1">
                  <a:txBody>
                    <a:bodyPr/>
                    <a:lstStyle/>
                    <a:p>
                      <a:pPr algn="ctr"/>
                      <a:endParaRPr lang="zh-CN"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HT</a:t>
                      </a: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Exp.</a:t>
                      </a: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Error</a:t>
                      </a: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altLang="zh-CN" dirty="0" smtClean="0"/>
                        <a:t>Cu</a:t>
                      </a: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dirty="0" smtClean="0"/>
                        <a:t>3.6145</a:t>
                      </a: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dirty="0" smtClean="0"/>
                        <a:t>3.6149</a:t>
                      </a: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800" kern="1200" dirty="0">
                          <a:solidFill>
                            <a:schemeClr val="dk1"/>
                          </a:solidFill>
                          <a:latin typeface="+mn-lt"/>
                          <a:ea typeface="+mn-ea"/>
                          <a:cs typeface="+mn-cs"/>
                        </a:rPr>
                        <a:t>-0.01%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altLang="zh-CN" dirty="0" smtClean="0"/>
                        <a:t>Ag</a:t>
                      </a: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dirty="0" smtClean="0"/>
                        <a:t>4.1084</a:t>
                      </a: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dirty="0" smtClean="0"/>
                        <a:t>4.0853</a:t>
                      </a: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800" kern="1200" dirty="0">
                          <a:solidFill>
                            <a:schemeClr val="dk1"/>
                          </a:solidFill>
                          <a:latin typeface="+mn-lt"/>
                          <a:ea typeface="+mn-ea"/>
                          <a:cs typeface="+mn-cs"/>
                        </a:rPr>
                        <a:t>0.57%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altLang="zh-CN" dirty="0" err="1" smtClean="0"/>
                        <a:t>Pt</a:t>
                      </a: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dirty="0" smtClean="0"/>
                        <a:t>3.9561</a:t>
                      </a: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dirty="0" smtClean="0"/>
                        <a:t>3.9242</a:t>
                      </a: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800" kern="1200" dirty="0">
                          <a:solidFill>
                            <a:schemeClr val="dk1"/>
                          </a:solidFill>
                          <a:latin typeface="+mn-lt"/>
                          <a:ea typeface="+mn-ea"/>
                          <a:cs typeface="+mn-cs"/>
                        </a:rPr>
                        <a:t>0.83%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altLang="zh-CN" dirty="0" err="1" smtClean="0"/>
                        <a:t>NaCl</a:t>
                      </a: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dirty="0" smtClean="0"/>
                        <a:t>3.6149</a:t>
                      </a: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dirty="0" smtClean="0"/>
                        <a:t>5.63</a:t>
                      </a: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zh-CN" sz="1800" kern="1200" dirty="0">
                          <a:solidFill>
                            <a:schemeClr val="dk1"/>
                          </a:solidFill>
                          <a:latin typeface="+mn-lt"/>
                          <a:ea typeface="+mn-ea"/>
                          <a:cs typeface="+mn-cs"/>
                        </a:rPr>
                        <a:t>0.81%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4380975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8BF18E-302B-417D-BA43-FBA14BC3921C}" type="datetime1">
              <a:rPr lang="zh-CN" altLang="en-US" smtClean="0"/>
              <a:t>2013/10/29</a:t>
            </a:fld>
            <a:endParaRPr lang="zh-CN" altLang="en-US"/>
          </a:p>
        </p:txBody>
      </p:sp>
      <p:sp>
        <p:nvSpPr>
          <p:cNvPr id="3" name="页脚占位符 2"/>
          <p:cNvSpPr>
            <a:spLocks noGrp="1"/>
          </p:cNvSpPr>
          <p:nvPr>
            <p:ph type="ftr" sz="quarter" idx="11"/>
          </p:nvPr>
        </p:nvSpPr>
        <p:spPr/>
        <p:txBody>
          <a:bodyPr/>
          <a:lstStyle/>
          <a:p>
            <a:r>
              <a:rPr lang="en-US" altLang="zh-CN" smtClean="0"/>
              <a:t>PKU·  Beijing · Fall. 2013</a:t>
            </a:r>
            <a:endParaRPr lang="zh-CN" altLang="en-US" dirty="0"/>
          </a:p>
        </p:txBody>
      </p:sp>
      <p:sp>
        <p:nvSpPr>
          <p:cNvPr id="4" name="灯片编号占位符 3"/>
          <p:cNvSpPr>
            <a:spLocks noGrp="1"/>
          </p:cNvSpPr>
          <p:nvPr>
            <p:ph type="sldNum" sz="quarter" idx="12"/>
          </p:nvPr>
        </p:nvSpPr>
        <p:spPr/>
        <p:txBody>
          <a:bodyPr>
            <a:normAutofit fontScale="92500" lnSpcReduction="20000"/>
          </a:bodyPr>
          <a:lstStyle/>
          <a:p>
            <a:fld id="{8107F3BD-EFC9-4D92-BB9D-312409088D4E}" type="slidenum">
              <a:rPr lang="zh-CN" altLang="en-US" smtClean="0"/>
              <a:pPr/>
              <a:t>108</a:t>
            </a:fld>
            <a:endParaRPr lang="zh-CN" altLang="en-US"/>
          </a:p>
        </p:txBody>
      </p:sp>
      <p:sp>
        <p:nvSpPr>
          <p:cNvPr id="5" name="标题 4"/>
          <p:cNvSpPr>
            <a:spLocks noGrp="1"/>
          </p:cNvSpPr>
          <p:nvPr>
            <p:ph type="title"/>
          </p:nvPr>
        </p:nvSpPr>
        <p:spPr>
          <a:xfrm>
            <a:off x="276225" y="228601"/>
            <a:ext cx="8591550" cy="608112"/>
          </a:xfrm>
        </p:spPr>
        <p:txBody>
          <a:bodyPr>
            <a:normAutofit fontScale="90000"/>
          </a:bodyPr>
          <a:lstStyle/>
          <a:p>
            <a:r>
              <a:rPr lang="zh-CN" altLang="en-US" dirty="0" smtClean="0"/>
              <a:t>电子基态的精确构象 </a:t>
            </a:r>
            <a:r>
              <a:rPr lang="en-US" altLang="zh-CN" dirty="0" smtClean="0"/>
              <a:t>– </a:t>
            </a:r>
            <a:r>
              <a:rPr lang="en-US" altLang="zh-CN" dirty="0" err="1" smtClean="0"/>
              <a:t>qplus</a:t>
            </a:r>
            <a:r>
              <a:rPr lang="en-US" altLang="zh-CN" dirty="0" smtClean="0"/>
              <a:t> AFM &amp; DFT</a:t>
            </a:r>
            <a:endParaRPr lang="zh-CN" altLang="en-US" dirty="0"/>
          </a:p>
        </p:txBody>
      </p:sp>
      <p:pic>
        <p:nvPicPr>
          <p:cNvPr id="7" name="内容占位符 6"/>
          <p:cNvPicPr>
            <a:picLocks noGrp="1" noChangeAspect="1"/>
          </p:cNvPicPr>
          <p:nvPr>
            <p:ph sz="quarter" idx="4294967295"/>
          </p:nvPr>
        </p:nvPicPr>
        <p:blipFill>
          <a:blip r:embed="rId3"/>
          <a:stretch>
            <a:fillRect/>
          </a:stretch>
        </p:blipFill>
        <p:spPr>
          <a:xfrm>
            <a:off x="107504" y="1340768"/>
            <a:ext cx="4864923" cy="4309602"/>
          </a:xfrm>
          <a:prstGeom prst="rect">
            <a:avLst/>
          </a:prstGeom>
        </p:spPr>
      </p:pic>
      <p:pic>
        <p:nvPicPr>
          <p:cNvPr id="8" name="图片 7"/>
          <p:cNvPicPr>
            <a:picLocks noChangeAspect="1"/>
          </p:cNvPicPr>
          <p:nvPr/>
        </p:nvPicPr>
        <p:blipFill rotWithShape="1">
          <a:blip r:embed="rId4"/>
          <a:srcRect r="50263"/>
          <a:stretch/>
        </p:blipFill>
        <p:spPr>
          <a:xfrm>
            <a:off x="5460151" y="692696"/>
            <a:ext cx="3594897" cy="2464891"/>
          </a:xfrm>
          <a:prstGeom prst="rect">
            <a:avLst/>
          </a:prstGeom>
        </p:spPr>
      </p:pic>
      <p:sp>
        <p:nvSpPr>
          <p:cNvPr id="10" name="矩形 9"/>
          <p:cNvSpPr/>
          <p:nvPr/>
        </p:nvSpPr>
        <p:spPr>
          <a:xfrm>
            <a:off x="611560" y="5844002"/>
            <a:ext cx="2762295" cy="369332"/>
          </a:xfrm>
          <a:prstGeom prst="rect">
            <a:avLst/>
          </a:prstGeom>
        </p:spPr>
        <p:txBody>
          <a:bodyPr wrap="none">
            <a:spAutoFit/>
          </a:bodyPr>
          <a:lstStyle/>
          <a:p>
            <a:r>
              <a:rPr lang="en-US" altLang="zh-CN" dirty="0">
                <a:latin typeface="+mn-ea"/>
                <a:ea typeface="+mn-ea"/>
              </a:rPr>
              <a:t>PRL 111, 106103 (2013)</a:t>
            </a:r>
            <a:endParaRPr lang="zh-CN" altLang="en-US" dirty="0">
              <a:latin typeface="+mn-ea"/>
              <a:ea typeface="+mn-ea"/>
            </a:endParaRPr>
          </a:p>
        </p:txBody>
      </p:sp>
      <p:graphicFrame>
        <p:nvGraphicFramePr>
          <p:cNvPr id="11" name="对象 10"/>
          <p:cNvGraphicFramePr>
            <a:graphicFrameLocks noChangeAspect="1"/>
          </p:cNvGraphicFramePr>
          <p:nvPr>
            <p:extLst/>
          </p:nvPr>
        </p:nvGraphicFramePr>
        <p:xfrm>
          <a:off x="4860032" y="3212976"/>
          <a:ext cx="5061863" cy="2808220"/>
        </p:xfrm>
        <a:graphic>
          <a:graphicData uri="http://schemas.openxmlformats.org/presentationml/2006/ole">
            <mc:AlternateContent xmlns:mc="http://schemas.openxmlformats.org/markup-compatibility/2006">
              <mc:Choice xmlns:v="urn:schemas-microsoft-com:vml" Requires="v">
                <p:oleObj spid="_x0000_s49161" name="Graph" r:id="rId5" imgW="5230080" imgH="2901600" progId="Origin50.Graph">
                  <p:embed/>
                </p:oleObj>
              </mc:Choice>
              <mc:Fallback>
                <p:oleObj name="Graph" r:id="rId5" imgW="5230080" imgH="2901600" progId="Origin50.Graph">
                  <p:embed/>
                  <p:pic>
                    <p:nvPicPr>
                      <p:cNvPr id="0" name=""/>
                      <p:cNvPicPr/>
                      <p:nvPr/>
                    </p:nvPicPr>
                    <p:blipFill>
                      <a:blip r:embed="rId6"/>
                      <a:stretch>
                        <a:fillRect/>
                      </a:stretch>
                    </p:blipFill>
                    <p:spPr>
                      <a:xfrm>
                        <a:off x="4860032" y="3212976"/>
                        <a:ext cx="5061863" cy="2808220"/>
                      </a:xfrm>
                      <a:prstGeom prst="rect">
                        <a:avLst/>
                      </a:prstGeom>
                    </p:spPr>
                  </p:pic>
                </p:oleObj>
              </mc:Fallback>
            </mc:AlternateContent>
          </a:graphicData>
        </a:graphic>
      </p:graphicFrame>
      <p:sp>
        <p:nvSpPr>
          <p:cNvPr id="12" name="TextBox 12"/>
          <p:cNvSpPr txBox="1"/>
          <p:nvPr/>
        </p:nvSpPr>
        <p:spPr>
          <a:xfrm rot="16200000">
            <a:off x="4727098" y="4302042"/>
            <a:ext cx="1096775" cy="369332"/>
          </a:xfrm>
          <a:prstGeom prst="rect">
            <a:avLst/>
          </a:prstGeom>
          <a:noFill/>
        </p:spPr>
        <p:txBody>
          <a:bodyPr wrap="none" rtlCol="0">
            <a:spAutoFit/>
          </a:bodyPr>
          <a:lstStyle/>
          <a:p>
            <a:r>
              <a:rPr lang="en-US" altLang="zh-CN" dirty="0" smtClean="0"/>
              <a:t>Height(</a:t>
            </a:r>
            <a:r>
              <a:rPr lang="en-US" altLang="zh-CN" dirty="0" smtClean="0">
                <a:latin typeface="Calibri"/>
              </a:rPr>
              <a:t>Å</a:t>
            </a:r>
            <a:r>
              <a:rPr lang="en-US" altLang="zh-CN" dirty="0"/>
              <a:t>)</a:t>
            </a:r>
            <a:endParaRPr lang="zh-CN" altLang="en-US" dirty="0"/>
          </a:p>
        </p:txBody>
      </p:sp>
      <p:sp>
        <p:nvSpPr>
          <p:cNvPr id="13" name="TextBox 13"/>
          <p:cNvSpPr txBox="1"/>
          <p:nvPr/>
        </p:nvSpPr>
        <p:spPr>
          <a:xfrm>
            <a:off x="6706924" y="5748377"/>
            <a:ext cx="561372" cy="369332"/>
          </a:xfrm>
          <a:prstGeom prst="rect">
            <a:avLst/>
          </a:prstGeom>
          <a:noFill/>
        </p:spPr>
        <p:txBody>
          <a:bodyPr wrap="none" rtlCol="0">
            <a:spAutoFit/>
          </a:bodyPr>
          <a:lstStyle/>
          <a:p>
            <a:r>
              <a:rPr lang="en-US" altLang="zh-CN" dirty="0" smtClean="0"/>
              <a:t>x(</a:t>
            </a:r>
            <a:r>
              <a:rPr lang="en-US" altLang="zh-CN" dirty="0" smtClean="0">
                <a:latin typeface="Calibri"/>
              </a:rPr>
              <a:t>Å</a:t>
            </a:r>
            <a:r>
              <a:rPr lang="en-US" altLang="zh-CN" dirty="0" smtClean="0"/>
              <a:t>)</a:t>
            </a:r>
            <a:endParaRPr lang="zh-CN" altLang="en-US" dirty="0"/>
          </a:p>
        </p:txBody>
      </p:sp>
      <p:sp>
        <p:nvSpPr>
          <p:cNvPr id="6" name="矩形 5"/>
          <p:cNvSpPr/>
          <p:nvPr/>
        </p:nvSpPr>
        <p:spPr>
          <a:xfrm>
            <a:off x="5795446" y="6065343"/>
            <a:ext cx="2425664" cy="461665"/>
          </a:xfrm>
          <a:prstGeom prst="rect">
            <a:avLst/>
          </a:prstGeom>
        </p:spPr>
        <p:txBody>
          <a:bodyPr wrap="none">
            <a:spAutoFit/>
          </a:bodyPr>
          <a:lstStyle/>
          <a:p>
            <a:r>
              <a:rPr lang="en-US" altLang="zh-CN" sz="2400" b="1" dirty="0" smtClean="0">
                <a:solidFill>
                  <a:srgbClr val="00B050"/>
                </a:solidFill>
              </a:rPr>
              <a:t>HT even better!</a:t>
            </a:r>
            <a:endParaRPr lang="zh-CN" altLang="en-US" b="1" dirty="0">
              <a:solidFill>
                <a:srgbClr val="00B050"/>
              </a:solidFill>
            </a:endParaRPr>
          </a:p>
        </p:txBody>
      </p:sp>
    </p:spTree>
    <p:extLst>
      <p:ext uri="{BB962C8B-B14F-4D97-AF65-F5344CB8AC3E}">
        <p14:creationId xmlns:p14="http://schemas.microsoft.com/office/powerpoint/2010/main" val="21489740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6"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2892A52-778C-4A47-BA1D-4376063E1057}" type="datetime1">
              <a:rPr lang="zh-CN" altLang="en-US" smtClean="0"/>
              <a:t>2013/10/29</a:t>
            </a:fld>
            <a:endParaRPr lang="zh-CN" altLang="en-US"/>
          </a:p>
        </p:txBody>
      </p:sp>
      <p:sp>
        <p:nvSpPr>
          <p:cNvPr id="3" name="页脚占位符 2"/>
          <p:cNvSpPr>
            <a:spLocks noGrp="1"/>
          </p:cNvSpPr>
          <p:nvPr>
            <p:ph type="ftr" sz="quarter" idx="11"/>
          </p:nvPr>
        </p:nvSpPr>
        <p:spPr/>
        <p:txBody>
          <a:bodyPr/>
          <a:lstStyle/>
          <a:p>
            <a:r>
              <a:rPr lang="en-US" altLang="zh-CN" smtClean="0"/>
              <a:t>PKU·  Beijing · Fall. 2013</a:t>
            </a:r>
            <a:endParaRPr lang="zh-CN" altLang="en-US" dirty="0"/>
          </a:p>
        </p:txBody>
      </p:sp>
      <p:sp>
        <p:nvSpPr>
          <p:cNvPr id="4" name="灯片编号占位符 3"/>
          <p:cNvSpPr>
            <a:spLocks noGrp="1"/>
          </p:cNvSpPr>
          <p:nvPr>
            <p:ph type="sldNum" sz="quarter" idx="12"/>
          </p:nvPr>
        </p:nvSpPr>
        <p:spPr/>
        <p:txBody>
          <a:bodyPr>
            <a:normAutofit fontScale="92500" lnSpcReduction="20000"/>
          </a:bodyPr>
          <a:lstStyle/>
          <a:p>
            <a:fld id="{8107F3BD-EFC9-4D92-BB9D-312409088D4E}" type="slidenum">
              <a:rPr lang="zh-CN" altLang="en-US" smtClean="0"/>
              <a:pPr/>
              <a:t>109</a:t>
            </a:fld>
            <a:endParaRPr lang="zh-CN" altLang="en-US"/>
          </a:p>
        </p:txBody>
      </p:sp>
      <p:sp>
        <p:nvSpPr>
          <p:cNvPr id="5" name="标题 4"/>
          <p:cNvSpPr>
            <a:spLocks noGrp="1"/>
          </p:cNvSpPr>
          <p:nvPr>
            <p:ph type="title"/>
          </p:nvPr>
        </p:nvSpPr>
        <p:spPr>
          <a:xfrm>
            <a:off x="1428994" y="2022897"/>
            <a:ext cx="5690567" cy="1066801"/>
          </a:xfrm>
        </p:spPr>
        <p:txBody>
          <a:bodyPr>
            <a:normAutofit fontScale="90000"/>
          </a:bodyPr>
          <a:lstStyle/>
          <a:p>
            <a:pPr algn="ctr"/>
            <a:r>
              <a:rPr lang="zh-CN" altLang="en-US" dirty="0"/>
              <a:t>单</a:t>
            </a:r>
            <a:r>
              <a:rPr lang="zh-CN" altLang="en-US" dirty="0" smtClean="0"/>
              <a:t>分子、分子聚集体的原子力显微镜实验测量与理论模拟</a:t>
            </a:r>
            <a:endParaRPr lang="zh-CN" altLang="en-US" dirty="0"/>
          </a:p>
        </p:txBody>
      </p:sp>
      <p:sp>
        <p:nvSpPr>
          <p:cNvPr id="7" name="矩形 6"/>
          <p:cNvSpPr/>
          <p:nvPr/>
        </p:nvSpPr>
        <p:spPr>
          <a:xfrm>
            <a:off x="1176788" y="4179163"/>
            <a:ext cx="6814686" cy="1200329"/>
          </a:xfrm>
          <a:prstGeom prst="rect">
            <a:avLst/>
          </a:prstGeom>
        </p:spPr>
        <p:txBody>
          <a:bodyPr wrap="none">
            <a:spAutoFit/>
          </a:bodyPr>
          <a:lstStyle/>
          <a:p>
            <a:pPr algn="ctr" eaLnBrk="1" hangingPunct="1"/>
            <a:r>
              <a:rPr lang="en-US" altLang="zh-CN" sz="2400" b="1" dirty="0" smtClean="0">
                <a:solidFill>
                  <a:schemeClr val="accent1">
                    <a:lumMod val="50000"/>
                  </a:schemeClr>
                </a:solidFill>
              </a:rPr>
              <a:t>Co-workers</a:t>
            </a:r>
          </a:p>
          <a:p>
            <a:pPr algn="ctr" eaLnBrk="1" hangingPunct="1"/>
            <a:r>
              <a:rPr lang="zh-CN" altLang="en-US" sz="2400" b="1" dirty="0" smtClean="0">
                <a:solidFill>
                  <a:schemeClr val="accent1">
                    <a:lumMod val="50000"/>
                  </a:schemeClr>
                </a:solidFill>
              </a:rPr>
              <a:t>裘晓辉、程志海、仉君、陈鹏程</a:t>
            </a:r>
            <a:r>
              <a:rPr lang="zh-CN" altLang="en-US" sz="2400" b="1" smtClean="0">
                <a:solidFill>
                  <a:schemeClr val="accent1">
                    <a:lumMod val="50000"/>
                  </a:schemeClr>
                </a:solidFill>
              </a:rPr>
              <a:t>、袁秉凯</a:t>
            </a:r>
            <a:r>
              <a:rPr lang="zh-CN" altLang="en-US" sz="2400" b="1" dirty="0" smtClean="0">
                <a:solidFill>
                  <a:schemeClr val="accent1">
                    <a:lumMod val="50000"/>
                  </a:schemeClr>
                </a:solidFill>
              </a:rPr>
              <a:t>（</a:t>
            </a:r>
            <a:r>
              <a:rPr lang="en-US" altLang="zh-CN" sz="2400" b="1" dirty="0" smtClean="0">
                <a:solidFill>
                  <a:schemeClr val="accent1">
                    <a:lumMod val="50000"/>
                  </a:schemeClr>
                </a:solidFill>
              </a:rPr>
              <a:t>Exp.)</a:t>
            </a:r>
          </a:p>
          <a:p>
            <a:pPr algn="ctr" eaLnBrk="1" hangingPunct="1"/>
            <a:r>
              <a:rPr lang="zh-CN" altLang="en-US" sz="2400" b="1" dirty="0" smtClean="0">
                <a:solidFill>
                  <a:schemeClr val="accent1">
                    <a:lumMod val="50000"/>
                  </a:schemeClr>
                </a:solidFill>
              </a:rPr>
              <a:t>胡智鑫、孔祥华（</a:t>
            </a:r>
            <a:r>
              <a:rPr lang="en-US" altLang="zh-CN" sz="2400" b="1" dirty="0" err="1" smtClean="0">
                <a:solidFill>
                  <a:schemeClr val="accent1">
                    <a:lumMod val="50000"/>
                  </a:schemeClr>
                </a:solidFill>
              </a:rPr>
              <a:t>Theor</a:t>
            </a:r>
            <a:r>
              <a:rPr lang="en-US" altLang="zh-CN" sz="2400" b="1" dirty="0" smtClean="0">
                <a:solidFill>
                  <a:schemeClr val="accent1">
                    <a:lumMod val="50000"/>
                  </a:schemeClr>
                </a:solidFill>
              </a:rPr>
              <a:t>.</a:t>
            </a:r>
            <a:r>
              <a:rPr lang="zh-CN" altLang="en-US" sz="2400" b="1" dirty="0" smtClean="0">
                <a:solidFill>
                  <a:schemeClr val="accent1">
                    <a:lumMod val="50000"/>
                  </a:schemeClr>
                </a:solidFill>
              </a:rPr>
              <a:t>）</a:t>
            </a:r>
            <a:endParaRPr lang="en-US" altLang="zh-CN" sz="2400" b="1" dirty="0" smtClean="0">
              <a:solidFill>
                <a:schemeClr val="accent1">
                  <a:lumMod val="50000"/>
                </a:schemeClr>
              </a:solidFill>
            </a:endParaRPr>
          </a:p>
        </p:txBody>
      </p:sp>
    </p:spTree>
    <p:extLst>
      <p:ext uri="{BB962C8B-B14F-4D97-AF65-F5344CB8AC3E}">
        <p14:creationId xmlns:p14="http://schemas.microsoft.com/office/powerpoint/2010/main" val="153555249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7504" y="228601"/>
            <a:ext cx="8760271" cy="680120"/>
          </a:xfrm>
        </p:spPr>
        <p:txBody>
          <a:bodyPr>
            <a:normAutofit fontScale="90000"/>
          </a:bodyPr>
          <a:lstStyle/>
          <a:p>
            <a:r>
              <a:rPr lang="zh-CN" altLang="en-US" sz="4000" b="1" dirty="0">
                <a:latin typeface="黑体" pitchFamily="49" charset="-122"/>
                <a:ea typeface="黑体" pitchFamily="49" charset="-122"/>
              </a:rPr>
              <a:t>第一性原理方法</a:t>
            </a:r>
            <a:r>
              <a:rPr lang="en-US" altLang="zh-CN" sz="4000" b="1" dirty="0">
                <a:latin typeface="黑体" pitchFamily="49" charset="-122"/>
                <a:ea typeface="黑体" pitchFamily="49" charset="-122"/>
              </a:rPr>
              <a:t>(</a:t>
            </a:r>
            <a:r>
              <a:rPr lang="zh-CN" altLang="en-US" sz="4000" b="1" dirty="0">
                <a:latin typeface="黑体" pitchFamily="49" charset="-122"/>
                <a:ea typeface="黑体" pitchFamily="49" charset="-122"/>
              </a:rPr>
              <a:t>从头算方法</a:t>
            </a:r>
            <a:r>
              <a:rPr lang="en-US" altLang="zh-CN" sz="4000" b="1" dirty="0" smtClean="0">
                <a:latin typeface="黑体" pitchFamily="49" charset="-122"/>
                <a:ea typeface="黑体" pitchFamily="49" charset="-122"/>
              </a:rPr>
              <a:t>,</a:t>
            </a:r>
            <a:r>
              <a:rPr lang="en-US" altLang="zh-CN" sz="2200" b="1" dirty="0" smtClean="0">
                <a:latin typeface="+mn-lt"/>
                <a:ea typeface="黑体" pitchFamily="49" charset="-122"/>
              </a:rPr>
              <a:t> </a:t>
            </a:r>
            <a:r>
              <a:rPr lang="en-US" altLang="zh-CN" sz="4400" b="1" i="1" dirty="0" err="1" smtClean="0">
                <a:latin typeface="+mn-lt"/>
                <a:ea typeface="黑体" pitchFamily="49" charset="-122"/>
              </a:rPr>
              <a:t>Ab</a:t>
            </a:r>
            <a:r>
              <a:rPr lang="en-US" altLang="zh-CN" sz="4400" b="1" i="1" dirty="0" smtClean="0">
                <a:latin typeface="+mn-lt"/>
                <a:ea typeface="黑体" pitchFamily="49" charset="-122"/>
              </a:rPr>
              <a:t>-initio</a:t>
            </a:r>
            <a:r>
              <a:rPr lang="en-US" altLang="zh-CN" dirty="0" smtClean="0"/>
              <a:t>)</a:t>
            </a:r>
            <a:endParaRPr lang="zh-CN" altLang="en-US" dirty="0"/>
          </a:p>
        </p:txBody>
      </p:sp>
      <p:sp>
        <p:nvSpPr>
          <p:cNvPr id="6" name="Content Placeholder 5"/>
          <p:cNvSpPr>
            <a:spLocks noGrp="1"/>
          </p:cNvSpPr>
          <p:nvPr>
            <p:ph idx="4294967295"/>
          </p:nvPr>
        </p:nvSpPr>
        <p:spPr>
          <a:xfrm>
            <a:off x="457200" y="1600200"/>
            <a:ext cx="8229600" cy="4525963"/>
          </a:xfrm>
          <a:prstGeom prst="rect">
            <a:avLst/>
          </a:prstGeom>
        </p:spPr>
        <p:txBody>
          <a:bodyPr>
            <a:normAutofit lnSpcReduction="10000"/>
          </a:bodyPr>
          <a:lstStyle/>
          <a:p>
            <a:pPr marL="0" indent="0">
              <a:buNone/>
            </a:pPr>
            <a:r>
              <a:rPr lang="zh-CN" altLang="en-US" dirty="0" smtClean="0">
                <a:latin typeface="微软雅黑" pitchFamily="34" charset="-122"/>
                <a:ea typeface="微软雅黑" pitchFamily="34" charset="-122"/>
              </a:rPr>
              <a:t>从第一性原理出发，通过解</a:t>
            </a:r>
            <a:r>
              <a:rPr lang="en-US" altLang="zh-CN" dirty="0">
                <a:latin typeface="微软雅黑" pitchFamily="34" charset="-122"/>
                <a:ea typeface="微软雅黑" pitchFamily="34" charset="-122"/>
              </a:rPr>
              <a:t>Schrödinger (or Dirac) </a:t>
            </a:r>
            <a:r>
              <a:rPr lang="zh-CN" altLang="en-US" dirty="0" smtClean="0">
                <a:latin typeface="微软雅黑" pitchFamily="34" charset="-122"/>
                <a:ea typeface="微软雅黑" pitchFamily="34" charset="-122"/>
              </a:rPr>
              <a:t>量子力学方程，求解材料的各种性质。</a:t>
            </a:r>
            <a:endParaRPr lang="en-US" altLang="zh-CN" dirty="0">
              <a:latin typeface="微软雅黑" pitchFamily="34" charset="-122"/>
              <a:ea typeface="微软雅黑" pitchFamily="34" charset="-122"/>
            </a:endParaRPr>
          </a:p>
          <a:p>
            <a:pPr marL="0" indent="0">
              <a:spcBef>
                <a:spcPts val="1800"/>
              </a:spcBef>
              <a:buNone/>
            </a:pPr>
            <a:r>
              <a:rPr lang="zh-CN" altLang="en-US" dirty="0" smtClean="0">
                <a:latin typeface="微软雅黑" pitchFamily="34" charset="-122"/>
                <a:ea typeface="微软雅黑" pitchFamily="34" charset="-122"/>
              </a:rPr>
              <a:t>优点：</a:t>
            </a:r>
            <a:endParaRPr lang="en-US" altLang="zh-CN" dirty="0">
              <a:latin typeface="微软雅黑" pitchFamily="34" charset="-122"/>
              <a:ea typeface="微软雅黑" pitchFamily="34" charset="-122"/>
            </a:endParaRPr>
          </a:p>
          <a:p>
            <a:pPr marL="173038" lvl="1" indent="0">
              <a:spcBef>
                <a:spcPts val="1800"/>
              </a:spcBef>
              <a:buNone/>
            </a:pPr>
            <a:r>
              <a:rPr lang="en-US" altLang="zh-CN" dirty="0" smtClean="0">
                <a:latin typeface="微软雅黑" pitchFamily="34" charset="-122"/>
                <a:ea typeface="微软雅黑" pitchFamily="34" charset="-122"/>
              </a:rPr>
              <a:t>1</a:t>
            </a:r>
            <a:r>
              <a:rPr lang="zh-CN" altLang="en-US" dirty="0" smtClean="0">
                <a:latin typeface="微软雅黑" pitchFamily="34" charset="-122"/>
                <a:ea typeface="微软雅黑" pitchFamily="34" charset="-122"/>
              </a:rPr>
              <a:t>、可以给出</a:t>
            </a:r>
            <a:r>
              <a:rPr lang="zh-CN" altLang="en-US" dirty="0" smtClean="0">
                <a:solidFill>
                  <a:srgbClr val="FF0000"/>
                </a:solidFill>
                <a:latin typeface="微软雅黑" pitchFamily="34" charset="-122"/>
                <a:ea typeface="微软雅黑" pitchFamily="34" charset="-122"/>
              </a:rPr>
              <a:t>原子</a:t>
            </a:r>
            <a:r>
              <a:rPr lang="zh-CN" altLang="en-US" dirty="0" smtClean="0">
                <a:latin typeface="微软雅黑" pitchFamily="34" charset="-122"/>
                <a:ea typeface="微软雅黑" pitchFamily="34" charset="-122"/>
              </a:rPr>
              <a:t>几何（力学）和</a:t>
            </a:r>
            <a:r>
              <a:rPr lang="zh-CN" altLang="en-US" dirty="0" smtClean="0">
                <a:solidFill>
                  <a:srgbClr val="FF0000"/>
                </a:solidFill>
                <a:latin typeface="微软雅黑" pitchFamily="34" charset="-122"/>
                <a:ea typeface="微软雅黑" pitchFamily="34" charset="-122"/>
              </a:rPr>
              <a:t>电子</a:t>
            </a:r>
            <a:r>
              <a:rPr lang="zh-CN" altLang="en-US" dirty="0" smtClean="0">
                <a:latin typeface="微软雅黑" pitchFamily="34" charset="-122"/>
                <a:ea typeface="微软雅黑" pitchFamily="34" charset="-122"/>
              </a:rPr>
              <a:t>结构信息。</a:t>
            </a:r>
            <a:endParaRPr lang="en-US" altLang="zh-CN" dirty="0" smtClean="0">
              <a:latin typeface="微软雅黑" pitchFamily="34" charset="-122"/>
              <a:ea typeface="微软雅黑" pitchFamily="34" charset="-122"/>
            </a:endParaRPr>
          </a:p>
          <a:p>
            <a:pPr marL="170752" lvl="1" indent="0" eaLnBrk="0" hangingPunct="0">
              <a:spcBef>
                <a:spcPct val="10000"/>
              </a:spcBef>
              <a:buNone/>
            </a:pPr>
            <a:r>
              <a:rPr lang="en-US" altLang="zh-CN" dirty="0" smtClean="0">
                <a:latin typeface="微软雅黑" pitchFamily="34" charset="-122"/>
                <a:ea typeface="微软雅黑" pitchFamily="34" charset="-122"/>
              </a:rPr>
              <a:t>2</a:t>
            </a:r>
            <a:r>
              <a:rPr lang="zh-CN" altLang="en-US" dirty="0" smtClean="0">
                <a:latin typeface="微软雅黑" pitchFamily="34" charset="-122"/>
                <a:ea typeface="微软雅黑" pitchFamily="34" charset="-122"/>
              </a:rPr>
              <a:t>、可以处理化学键的断裂、形成或者电子结构的重新分布</a:t>
            </a:r>
            <a:endParaRPr lang="en-US" altLang="zh-CN" dirty="0" smtClean="0">
              <a:latin typeface="微软雅黑" pitchFamily="34" charset="-122"/>
              <a:ea typeface="微软雅黑" pitchFamily="34" charset="-122"/>
            </a:endParaRPr>
          </a:p>
          <a:p>
            <a:pPr marL="170752" lvl="1" indent="0" eaLnBrk="0" hangingPunct="0">
              <a:spcBef>
                <a:spcPct val="10000"/>
              </a:spcBef>
              <a:buNone/>
            </a:pPr>
            <a:r>
              <a:rPr lang="en-US" altLang="zh-CN" dirty="0" smtClean="0">
                <a:latin typeface="微软雅黑" pitchFamily="34" charset="-122"/>
                <a:ea typeface="微软雅黑" pitchFamily="34" charset="-122"/>
              </a:rPr>
              <a:t>3</a:t>
            </a:r>
            <a:r>
              <a:rPr lang="zh-CN" altLang="en-US" dirty="0" smtClean="0">
                <a:latin typeface="微软雅黑" pitchFamily="34" charset="-122"/>
                <a:ea typeface="微软雅黑" pitchFamily="34" charset="-122"/>
              </a:rPr>
              <a:t>、知道计算误差的来源，可以较好的评估计算精度</a:t>
            </a:r>
            <a:endParaRPr lang="en-US" altLang="zh-CN" dirty="0" smtClean="0">
              <a:latin typeface="微软雅黑" pitchFamily="34" charset="-122"/>
              <a:ea typeface="微软雅黑" pitchFamily="34" charset="-122"/>
            </a:endParaRPr>
          </a:p>
          <a:p>
            <a:pPr marL="170752" lvl="1" indent="0" eaLnBrk="0" hangingPunct="0">
              <a:spcBef>
                <a:spcPct val="0"/>
              </a:spcBef>
              <a:buNone/>
            </a:pPr>
            <a:r>
              <a:rPr lang="en-US" altLang="zh-CN" dirty="0" smtClean="0">
                <a:latin typeface="微软雅黑" pitchFamily="34" charset="-122"/>
                <a:ea typeface="微软雅黑" pitchFamily="34" charset="-122"/>
              </a:rPr>
              <a:t>4</a:t>
            </a:r>
            <a:r>
              <a:rPr lang="zh-CN" altLang="en-US" dirty="0" smtClean="0">
                <a:latin typeface="微软雅黑" pitchFamily="34" charset="-122"/>
                <a:ea typeface="微软雅黑" pitchFamily="34" charset="-122"/>
              </a:rPr>
              <a:t>、原则上可以只输入原子种类和坐标就基本可以得到准确的物质性质</a:t>
            </a:r>
            <a:endParaRPr lang="en-US" altLang="zh-CN" dirty="0" smtClean="0">
              <a:latin typeface="微软雅黑" pitchFamily="34" charset="-122"/>
              <a:ea typeface="微软雅黑" pitchFamily="34" charset="-122"/>
            </a:endParaRPr>
          </a:p>
          <a:p>
            <a:pPr marL="0" indent="0" eaLnBrk="0" hangingPunct="0">
              <a:lnSpc>
                <a:spcPct val="140000"/>
              </a:lnSpc>
              <a:spcBef>
                <a:spcPts val="1800"/>
              </a:spcBef>
              <a:buNone/>
            </a:pPr>
            <a:r>
              <a:rPr lang="zh-CN" altLang="en-US" dirty="0" smtClean="0">
                <a:latin typeface="微软雅黑" pitchFamily="34" charset="-122"/>
                <a:ea typeface="微软雅黑" pitchFamily="34" charset="-122"/>
              </a:rPr>
              <a:t>不足：</a:t>
            </a:r>
            <a:endParaRPr lang="en-US" altLang="zh-CN" dirty="0" smtClean="0">
              <a:latin typeface="微软雅黑" pitchFamily="34" charset="-122"/>
              <a:ea typeface="微软雅黑" pitchFamily="34" charset="-122"/>
            </a:endParaRPr>
          </a:p>
          <a:p>
            <a:pPr marL="170752" lvl="1" indent="0" eaLnBrk="0" hangingPunct="0">
              <a:lnSpc>
                <a:spcPct val="140000"/>
              </a:lnSpc>
              <a:spcBef>
                <a:spcPct val="0"/>
              </a:spcBef>
              <a:buNone/>
            </a:pPr>
            <a:r>
              <a:rPr lang="en-US" altLang="zh-CN" dirty="0" smtClean="0">
                <a:latin typeface="微软雅黑" pitchFamily="34" charset="-122"/>
                <a:ea typeface="微软雅黑" pitchFamily="34" charset="-122"/>
              </a:rPr>
              <a:t>1</a:t>
            </a:r>
            <a:r>
              <a:rPr lang="zh-CN" altLang="en-US" dirty="0" smtClean="0">
                <a:latin typeface="微软雅黑" pitchFamily="34" charset="-122"/>
                <a:ea typeface="微软雅黑" pitchFamily="34" charset="-122"/>
              </a:rPr>
              <a:t>、只能处理小的体系，</a:t>
            </a:r>
            <a:r>
              <a:rPr lang="en-US" altLang="zh-CN" dirty="0" smtClean="0">
                <a:latin typeface="微软雅黑" pitchFamily="34" charset="-122"/>
                <a:ea typeface="微软雅黑" pitchFamily="34" charset="-122"/>
              </a:rPr>
              <a:t>O(10</a:t>
            </a:r>
            <a:r>
              <a:rPr lang="en-US" altLang="zh-CN" baseline="30000" dirty="0" smtClean="0">
                <a:latin typeface="微软雅黑" pitchFamily="34" charset="-122"/>
                <a:ea typeface="微软雅黑" pitchFamily="34" charset="-122"/>
              </a:rPr>
              <a:t>2</a:t>
            </a:r>
            <a:r>
              <a:rPr lang="en-US" altLang="zh-CN" dirty="0">
                <a:latin typeface="微软雅黑" pitchFamily="34" charset="-122"/>
                <a:ea typeface="微软雅黑" pitchFamily="34" charset="-122"/>
              </a:rPr>
              <a:t>) </a:t>
            </a:r>
            <a:r>
              <a:rPr lang="zh-CN" altLang="en-US" dirty="0" smtClean="0">
                <a:latin typeface="微软雅黑" pitchFamily="34" charset="-122"/>
                <a:ea typeface="微软雅黑" pitchFamily="34" charset="-122"/>
              </a:rPr>
              <a:t>个原子</a:t>
            </a:r>
            <a:endParaRPr lang="en-US" altLang="zh-CN" dirty="0">
              <a:latin typeface="微软雅黑" pitchFamily="34" charset="-122"/>
              <a:ea typeface="微软雅黑" pitchFamily="34" charset="-122"/>
            </a:endParaRPr>
          </a:p>
          <a:p>
            <a:pPr marL="170752" lvl="1" indent="0" eaLnBrk="0" hangingPunct="0">
              <a:spcBef>
                <a:spcPct val="0"/>
              </a:spcBef>
              <a:buNone/>
            </a:pPr>
            <a:r>
              <a:rPr lang="en-US" altLang="zh-CN" dirty="0" smtClean="0">
                <a:latin typeface="微软雅黑" pitchFamily="34" charset="-122"/>
                <a:ea typeface="微软雅黑" pitchFamily="34" charset="-122"/>
              </a:rPr>
              <a:t>2</a:t>
            </a:r>
            <a:r>
              <a:rPr lang="zh-CN" altLang="en-US" dirty="0" smtClean="0">
                <a:latin typeface="微软雅黑" pitchFamily="34" charset="-122"/>
                <a:ea typeface="微软雅黑" pitchFamily="34" charset="-122"/>
              </a:rPr>
              <a:t>、只能处理较快的过程，</a:t>
            </a:r>
            <a:r>
              <a:rPr lang="en-US" altLang="zh-CN" dirty="0" smtClean="0">
                <a:latin typeface="微软雅黑" pitchFamily="34" charset="-122"/>
                <a:ea typeface="微软雅黑" pitchFamily="34" charset="-122"/>
              </a:rPr>
              <a:t>O(10</a:t>
            </a:r>
            <a:r>
              <a:rPr lang="en-US" altLang="zh-CN" dirty="0">
                <a:latin typeface="微软雅黑" pitchFamily="34" charset="-122"/>
                <a:ea typeface="微软雅黑" pitchFamily="34" charset="-122"/>
              </a:rPr>
              <a:t>) ps.</a:t>
            </a:r>
          </a:p>
          <a:p>
            <a:pPr marL="170752" lvl="1" indent="0" eaLnBrk="0" hangingPunct="0">
              <a:spcBef>
                <a:spcPct val="0"/>
              </a:spcBef>
              <a:buNone/>
            </a:pPr>
            <a:r>
              <a:rPr lang="en-US" altLang="zh-CN" dirty="0" smtClean="0">
                <a:latin typeface="微软雅黑" pitchFamily="34" charset="-122"/>
                <a:ea typeface="微软雅黑" pitchFamily="34" charset="-122"/>
              </a:rPr>
              <a:t>3</a:t>
            </a:r>
            <a:r>
              <a:rPr lang="zh-CN" altLang="en-US" dirty="0" smtClean="0">
                <a:latin typeface="微软雅黑" pitchFamily="34" charset="-122"/>
                <a:ea typeface="微软雅黑" pitchFamily="34" charset="-122"/>
              </a:rPr>
              <a:t>、计算机比较辛苦</a:t>
            </a:r>
            <a:endParaRPr lang="en-US" altLang="zh-CN" dirty="0">
              <a:latin typeface="微软雅黑" pitchFamily="34" charset="-122"/>
              <a:ea typeface="微软雅黑" pitchFamily="34" charset="-122"/>
            </a:endParaRPr>
          </a:p>
          <a:p>
            <a:endParaRPr lang="zh-CN" altLang="en-US" dirty="0"/>
          </a:p>
        </p:txBody>
      </p:sp>
      <p:sp>
        <p:nvSpPr>
          <p:cNvPr id="2" name="Date Placeholder 1"/>
          <p:cNvSpPr>
            <a:spLocks noGrp="1"/>
          </p:cNvSpPr>
          <p:nvPr>
            <p:ph type="dt" sz="half" idx="10"/>
          </p:nvPr>
        </p:nvSpPr>
        <p:spPr/>
        <p:txBody>
          <a:bodyPr/>
          <a:lstStyle/>
          <a:p>
            <a:fld id="{7E2F9179-ED90-403B-AAD2-00A4FEDB1641}"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11</a:t>
            </a:fld>
            <a:endParaRPr lang="zh-CN" altLang="en-US"/>
          </a:p>
        </p:txBody>
      </p:sp>
    </p:spTree>
    <p:extLst>
      <p:ext uri="{BB962C8B-B14F-4D97-AF65-F5344CB8AC3E}">
        <p14:creationId xmlns:p14="http://schemas.microsoft.com/office/powerpoint/2010/main" val="326895831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left)">
                                      <p:cBhvr>
                                        <p:cTn id="7" dur="250"/>
                                        <p:tgtEl>
                                          <p:spTgt spid="6">
                                            <p:txEl>
                                              <p:pRg st="1" end="1"/>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wipe(left)">
                                      <p:cBhvr>
                                        <p:cTn id="10" dur="250"/>
                                        <p:tgtEl>
                                          <p:spTgt spid="6">
                                            <p:txEl>
                                              <p:pRg st="2" end="2"/>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wipe(left)">
                                      <p:cBhvr>
                                        <p:cTn id="13" dur="250"/>
                                        <p:tgtEl>
                                          <p:spTgt spid="6">
                                            <p:txEl>
                                              <p:pRg st="3" end="3"/>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wipe(left)">
                                      <p:cBhvr>
                                        <p:cTn id="16" dur="250"/>
                                        <p:tgtEl>
                                          <p:spTgt spid="6">
                                            <p:txEl>
                                              <p:pRg st="4" end="4"/>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wipe(left)">
                                      <p:cBhvr>
                                        <p:cTn id="19" dur="250"/>
                                        <p:tgtEl>
                                          <p:spTgt spid="6">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6">
                                            <p:txEl>
                                              <p:pRg st="6" end="6"/>
                                            </p:txEl>
                                          </p:spTgt>
                                        </p:tgtEl>
                                        <p:attrNameLst>
                                          <p:attrName>style.visibility</p:attrName>
                                        </p:attrNameLst>
                                      </p:cBhvr>
                                      <p:to>
                                        <p:strVal val="visible"/>
                                      </p:to>
                                    </p:set>
                                    <p:animEffect transition="in" filter="wipe(right)">
                                      <p:cBhvr>
                                        <p:cTn id="24" dur="250"/>
                                        <p:tgtEl>
                                          <p:spTgt spid="6">
                                            <p:txEl>
                                              <p:pRg st="6" end="6"/>
                                            </p:txEl>
                                          </p:spTgt>
                                        </p:tgtEl>
                                      </p:cBhvr>
                                    </p:animEffect>
                                  </p:childTnLst>
                                </p:cTn>
                              </p:par>
                              <p:par>
                                <p:cTn id="25" presetID="22" presetClass="entr" presetSubtype="2"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wipe(right)">
                                      <p:cBhvr>
                                        <p:cTn id="27" dur="250"/>
                                        <p:tgtEl>
                                          <p:spTgt spid="6">
                                            <p:txEl>
                                              <p:pRg st="7" end="7"/>
                                            </p:txEl>
                                          </p:spTgt>
                                        </p:tgtEl>
                                      </p:cBhvr>
                                    </p:animEffect>
                                  </p:childTnLst>
                                </p:cTn>
                              </p:par>
                              <p:par>
                                <p:cTn id="28" presetID="22" presetClass="entr" presetSubtype="2" fill="hold" nodeType="withEffect">
                                  <p:stCondLst>
                                    <p:cond delay="0"/>
                                  </p:stCondLst>
                                  <p:childTnLst>
                                    <p:set>
                                      <p:cBhvr>
                                        <p:cTn id="29" dur="1" fill="hold">
                                          <p:stCondLst>
                                            <p:cond delay="0"/>
                                          </p:stCondLst>
                                        </p:cTn>
                                        <p:tgtEl>
                                          <p:spTgt spid="6">
                                            <p:txEl>
                                              <p:pRg st="8" end="8"/>
                                            </p:txEl>
                                          </p:spTgt>
                                        </p:tgtEl>
                                        <p:attrNameLst>
                                          <p:attrName>style.visibility</p:attrName>
                                        </p:attrNameLst>
                                      </p:cBhvr>
                                      <p:to>
                                        <p:strVal val="visible"/>
                                      </p:to>
                                    </p:set>
                                    <p:animEffect transition="in" filter="wipe(right)">
                                      <p:cBhvr>
                                        <p:cTn id="30" dur="250"/>
                                        <p:tgtEl>
                                          <p:spTgt spid="6">
                                            <p:txEl>
                                              <p:pRg st="8" end="8"/>
                                            </p:txEl>
                                          </p:spTgt>
                                        </p:tgtEl>
                                      </p:cBhvr>
                                    </p:animEffect>
                                  </p:childTnLst>
                                </p:cTn>
                              </p:par>
                              <p:par>
                                <p:cTn id="31" presetID="22" presetClass="entr" presetSubtype="2" fill="hold" nodeType="withEffect">
                                  <p:stCondLst>
                                    <p:cond delay="0"/>
                                  </p:stCondLst>
                                  <p:childTnLst>
                                    <p:set>
                                      <p:cBhvr>
                                        <p:cTn id="32" dur="1" fill="hold">
                                          <p:stCondLst>
                                            <p:cond delay="0"/>
                                          </p:stCondLst>
                                        </p:cTn>
                                        <p:tgtEl>
                                          <p:spTgt spid="6">
                                            <p:txEl>
                                              <p:pRg st="9" end="9"/>
                                            </p:txEl>
                                          </p:spTgt>
                                        </p:tgtEl>
                                        <p:attrNameLst>
                                          <p:attrName>style.visibility</p:attrName>
                                        </p:attrNameLst>
                                      </p:cBhvr>
                                      <p:to>
                                        <p:strVal val="visible"/>
                                      </p:to>
                                    </p:set>
                                    <p:animEffect transition="in" filter="wipe(right)">
                                      <p:cBhvr>
                                        <p:cTn id="33" dur="25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10"/>
          <p:cNvSpPr txBox="1">
            <a:spLocks noChangeArrowheads="1"/>
          </p:cNvSpPr>
          <p:nvPr/>
        </p:nvSpPr>
        <p:spPr bwMode="auto">
          <a:xfrm>
            <a:off x="3554903" y="2940112"/>
            <a:ext cx="623888" cy="336550"/>
          </a:xfrm>
          <a:prstGeom prst="rect">
            <a:avLst/>
          </a:prstGeom>
          <a:noFill/>
          <a:ln w="9525" algn="ctr">
            <a:noFill/>
            <a:miter lim="800000"/>
            <a:headEnd/>
            <a:tailEnd/>
          </a:ln>
        </p:spPr>
        <p:txBody>
          <a:bodyPr wrap="none">
            <a:spAutoFit/>
          </a:bodyPr>
          <a:lstStyle/>
          <a:p>
            <a:r>
              <a:rPr lang="en-US" altLang="zh-CN" sz="1600">
                <a:solidFill>
                  <a:schemeClr val="bg1"/>
                </a:solidFill>
              </a:rPr>
              <a:t>STM</a:t>
            </a:r>
          </a:p>
        </p:txBody>
      </p:sp>
      <p:sp>
        <p:nvSpPr>
          <p:cNvPr id="7176" name="Rectangle 21"/>
          <p:cNvSpPr>
            <a:spLocks noChangeArrowheads="1"/>
          </p:cNvSpPr>
          <p:nvPr/>
        </p:nvSpPr>
        <p:spPr bwMode="auto">
          <a:xfrm>
            <a:off x="5423857" y="4914453"/>
            <a:ext cx="3357586" cy="1538883"/>
          </a:xfrm>
          <a:prstGeom prst="rect">
            <a:avLst/>
          </a:prstGeom>
          <a:noFill/>
          <a:ln w="9525" algn="ctr">
            <a:noFill/>
            <a:miter lim="800000"/>
            <a:headEnd/>
            <a:tailEnd/>
          </a:ln>
        </p:spPr>
        <p:txBody>
          <a:bodyPr wrap="square">
            <a:spAutoFit/>
          </a:bodyPr>
          <a:lstStyle/>
          <a:p>
            <a:pPr>
              <a:buClr>
                <a:srgbClr val="0000FF"/>
              </a:buClr>
              <a:buFont typeface="Wingdings" pitchFamily="2" charset="2"/>
              <a:buChar char="Ø"/>
            </a:pPr>
            <a:r>
              <a:rPr lang="en-US" altLang="zh-CN" dirty="0" smtClean="0">
                <a:cs typeface="Times New Roman" pitchFamily="18" charset="0"/>
              </a:rPr>
              <a:t>vibration amplitude</a:t>
            </a:r>
            <a:r>
              <a:rPr lang="zh-CN" altLang="en-US" dirty="0" smtClean="0">
                <a:cs typeface="Times New Roman" pitchFamily="18" charset="0"/>
              </a:rPr>
              <a:t>：</a:t>
            </a:r>
            <a:r>
              <a:rPr lang="en-US" altLang="zh-CN" dirty="0" smtClean="0">
                <a:cs typeface="Times New Roman" pitchFamily="18" charset="0"/>
              </a:rPr>
              <a:t>Sub Å </a:t>
            </a:r>
          </a:p>
          <a:p>
            <a:pPr>
              <a:buClr>
                <a:srgbClr val="0000FF"/>
              </a:buClr>
              <a:buFont typeface="Wingdings" pitchFamily="2" charset="2"/>
              <a:buChar char="Ø"/>
            </a:pPr>
            <a:r>
              <a:rPr lang="en-US" altLang="zh-CN" dirty="0" smtClean="0">
                <a:cs typeface="Times New Roman" pitchFamily="18" charset="0"/>
              </a:rPr>
              <a:t>Q = 20000-40000</a:t>
            </a:r>
          </a:p>
          <a:p>
            <a:pPr>
              <a:buClr>
                <a:srgbClr val="0000FF"/>
              </a:buClr>
              <a:buFont typeface="Wingdings" pitchFamily="2" charset="2"/>
              <a:buChar char="Ø"/>
            </a:pPr>
            <a:r>
              <a:rPr lang="en-US" altLang="zh-CN" dirty="0" smtClean="0">
                <a:cs typeface="Times New Roman" pitchFamily="18" charset="0"/>
              </a:rPr>
              <a:t>F</a:t>
            </a:r>
            <a:r>
              <a:rPr lang="en-US" altLang="zh-CN" baseline="-25000" dirty="0" smtClean="0">
                <a:cs typeface="Times New Roman" pitchFamily="18" charset="0"/>
              </a:rPr>
              <a:t>0 </a:t>
            </a:r>
            <a:r>
              <a:rPr lang="en-US" altLang="zh-CN" dirty="0" smtClean="0">
                <a:cs typeface="Times New Roman" pitchFamily="18" charset="0"/>
              </a:rPr>
              <a:t>= 27KHz</a:t>
            </a:r>
          </a:p>
          <a:p>
            <a:pPr>
              <a:buClr>
                <a:srgbClr val="0000FF"/>
              </a:buClr>
            </a:pPr>
            <a:endParaRPr lang="en-US" altLang="zh-CN" sz="2000" dirty="0" smtClean="0">
              <a:cs typeface="Times New Roman" pitchFamily="18" charset="0"/>
            </a:endParaRPr>
          </a:p>
          <a:p>
            <a:pPr>
              <a:buClr>
                <a:srgbClr val="0000FF"/>
              </a:buClr>
            </a:pPr>
            <a:r>
              <a:rPr lang="en-US" altLang="zh-CN" dirty="0" smtClean="0">
                <a:cs typeface="Times New Roman" pitchFamily="18" charset="0"/>
              </a:rPr>
              <a:t>T =  4.7K</a:t>
            </a:r>
          </a:p>
        </p:txBody>
      </p:sp>
      <p:sp>
        <p:nvSpPr>
          <p:cNvPr id="7179" name="Rectangle 76"/>
          <p:cNvSpPr>
            <a:spLocks noChangeArrowheads="1"/>
          </p:cNvSpPr>
          <p:nvPr/>
        </p:nvSpPr>
        <p:spPr bwMode="auto">
          <a:xfrm>
            <a:off x="173038" y="-193675"/>
            <a:ext cx="8115300" cy="1173163"/>
          </a:xfrm>
          <a:prstGeom prst="rect">
            <a:avLst/>
          </a:prstGeom>
          <a:noFill/>
          <a:ln w="9525">
            <a:noFill/>
            <a:miter lim="800000"/>
            <a:headEnd/>
            <a:tailEnd/>
          </a:ln>
        </p:spPr>
        <p:txBody>
          <a:bodyPr anchor="ctr"/>
          <a:lstStyle/>
          <a:p>
            <a:r>
              <a:rPr lang="en-US" altLang="zh-CN" sz="3200" dirty="0" smtClean="0">
                <a:solidFill>
                  <a:srgbClr val="1E1EEE"/>
                </a:solidFill>
                <a:ea typeface="华文新魏" pitchFamily="2" charset="-122"/>
              </a:rPr>
              <a:t>Instrumentation</a:t>
            </a:r>
            <a:endParaRPr lang="zh-CN" altLang="en-US" sz="3200" dirty="0">
              <a:solidFill>
                <a:srgbClr val="1E1EEE"/>
              </a:solidFill>
              <a:ea typeface="华文新魏" pitchFamily="2" charset="-122"/>
            </a:endParaRPr>
          </a:p>
        </p:txBody>
      </p:sp>
      <p:sp>
        <p:nvSpPr>
          <p:cNvPr id="7181" name="矩形 13"/>
          <p:cNvSpPr>
            <a:spLocks noChangeArrowheads="1"/>
          </p:cNvSpPr>
          <p:nvPr/>
        </p:nvSpPr>
        <p:spPr bwMode="auto">
          <a:xfrm>
            <a:off x="6104121" y="3888683"/>
            <a:ext cx="2500330" cy="400110"/>
          </a:xfrm>
          <a:prstGeom prst="rect">
            <a:avLst/>
          </a:prstGeom>
          <a:noFill/>
          <a:ln w="9525">
            <a:noFill/>
            <a:miter lim="800000"/>
            <a:headEnd/>
            <a:tailEnd/>
          </a:ln>
        </p:spPr>
        <p:txBody>
          <a:bodyPr wrap="square">
            <a:spAutoFit/>
          </a:bodyPr>
          <a:lstStyle/>
          <a:p>
            <a:r>
              <a:rPr lang="en-US" altLang="zh-CN" sz="2000" dirty="0" err="1">
                <a:latin typeface="Times New Roman" pitchFamily="18" charset="0"/>
                <a:cs typeface="Times New Roman" pitchFamily="18" charset="0"/>
              </a:rPr>
              <a:t>qPlus</a:t>
            </a:r>
            <a:r>
              <a:rPr lang="en-US" altLang="zh-CN" sz="2000" dirty="0">
                <a:latin typeface="Times New Roman" pitchFamily="18" charset="0"/>
                <a:cs typeface="Times New Roman" pitchFamily="18" charset="0"/>
              </a:rPr>
              <a:t>-AFM sensor</a:t>
            </a:r>
            <a:endParaRPr lang="zh-CN" altLang="en-US" sz="2000" dirty="0">
              <a:latin typeface="Times New Roman" pitchFamily="18" charset="0"/>
              <a:cs typeface="Times New Roman" pitchFamily="18" charset="0"/>
            </a:endParaRPr>
          </a:p>
        </p:txBody>
      </p:sp>
      <p:pic>
        <p:nvPicPr>
          <p:cNvPr id="18" name="图片 3" descr="SPM.png"/>
          <p:cNvPicPr>
            <a:picLocks noChangeAspect="1" noChangeArrowheads="1"/>
          </p:cNvPicPr>
          <p:nvPr/>
        </p:nvPicPr>
        <p:blipFill>
          <a:blip r:embed="rId3" cstate="print"/>
          <a:srcRect/>
          <a:stretch>
            <a:fillRect/>
          </a:stretch>
        </p:blipFill>
        <p:spPr bwMode="auto">
          <a:xfrm>
            <a:off x="4704" y="1196752"/>
            <a:ext cx="5058329" cy="4297031"/>
          </a:xfrm>
          <a:prstGeom prst="rect">
            <a:avLst/>
          </a:prstGeom>
          <a:noFill/>
          <a:ln w="9525">
            <a:noFill/>
            <a:miter lim="800000"/>
            <a:headEnd/>
            <a:tailEnd/>
          </a:ln>
        </p:spPr>
      </p:pic>
      <p:pic>
        <p:nvPicPr>
          <p:cNvPr id="19" name="图片 1"/>
          <p:cNvPicPr>
            <a:picLocks noChangeAspect="1" noChangeArrowheads="1"/>
          </p:cNvPicPr>
          <p:nvPr/>
        </p:nvPicPr>
        <p:blipFill>
          <a:blip r:embed="rId4" cstate="print">
            <a:duotone>
              <a:prstClr val="black"/>
              <a:srgbClr val="D9C3A5">
                <a:tint val="50000"/>
                <a:satMod val="180000"/>
              </a:srgbClr>
            </a:duotone>
          </a:blip>
          <a:srcRect/>
          <a:stretch>
            <a:fillRect/>
          </a:stretch>
        </p:blipFill>
        <p:spPr bwMode="auto">
          <a:xfrm>
            <a:off x="5286541" y="445674"/>
            <a:ext cx="3443918" cy="3463825"/>
          </a:xfrm>
          <a:prstGeom prst="rect">
            <a:avLst/>
          </a:prstGeom>
          <a:noFill/>
          <a:ln w="9525">
            <a:noFill/>
            <a:miter lim="800000"/>
            <a:headEnd/>
            <a:tailEnd/>
          </a:ln>
        </p:spPr>
      </p:pic>
      <p:sp>
        <p:nvSpPr>
          <p:cNvPr id="20" name="TextBox 19"/>
          <p:cNvSpPr txBox="1"/>
          <p:nvPr/>
        </p:nvSpPr>
        <p:spPr>
          <a:xfrm>
            <a:off x="1503415" y="782699"/>
            <a:ext cx="2104422" cy="523220"/>
          </a:xfrm>
          <a:prstGeom prst="rect">
            <a:avLst/>
          </a:prstGeom>
          <a:noFill/>
        </p:spPr>
        <p:txBody>
          <a:bodyPr wrap="none" rtlCol="0">
            <a:spAutoFit/>
          </a:bodyPr>
          <a:lstStyle/>
          <a:p>
            <a:r>
              <a:rPr lang="en-US" altLang="zh-CN" sz="2800" dirty="0" smtClean="0">
                <a:solidFill>
                  <a:srgbClr val="1E1EEE"/>
                </a:solidFill>
              </a:rPr>
              <a:t>UHV-LT-SPM </a:t>
            </a:r>
            <a:endParaRPr lang="zh-CN" altLang="en-US" sz="2800" dirty="0">
              <a:solidFill>
                <a:srgbClr val="1E1EEE"/>
              </a:solidFill>
            </a:endParaRPr>
          </a:p>
        </p:txBody>
      </p:sp>
      <p:sp>
        <p:nvSpPr>
          <p:cNvPr id="12" name="TextBox 11"/>
          <p:cNvSpPr txBox="1"/>
          <p:nvPr/>
        </p:nvSpPr>
        <p:spPr>
          <a:xfrm>
            <a:off x="5364088" y="4450874"/>
            <a:ext cx="3014864" cy="400110"/>
          </a:xfrm>
          <a:prstGeom prst="rect">
            <a:avLst/>
          </a:prstGeom>
          <a:noFill/>
        </p:spPr>
        <p:txBody>
          <a:bodyPr wrap="none" rtlCol="0">
            <a:spAutoFit/>
          </a:bodyPr>
          <a:lstStyle/>
          <a:p>
            <a:r>
              <a:rPr lang="en-US" altLang="zh-CN" sz="2000" b="1" dirty="0" smtClean="0">
                <a:cs typeface="Times New Roman" pitchFamily="18" charset="0"/>
              </a:rPr>
              <a:t>Typical sensor parameters </a:t>
            </a:r>
            <a:endParaRPr lang="zh-CN" altLang="en-US" sz="2000" b="1" dirty="0" smtClean="0">
              <a:cs typeface="Times New Roman" pitchFamily="18" charset="0"/>
            </a:endParaRPr>
          </a:p>
        </p:txBody>
      </p:sp>
      <p:sp>
        <p:nvSpPr>
          <p:cNvPr id="3" name="日期占位符 2"/>
          <p:cNvSpPr>
            <a:spLocks noGrp="1"/>
          </p:cNvSpPr>
          <p:nvPr>
            <p:ph type="dt" sz="half" idx="10"/>
          </p:nvPr>
        </p:nvSpPr>
        <p:spPr/>
        <p:txBody>
          <a:bodyPr/>
          <a:lstStyle/>
          <a:p>
            <a:fld id="{34C49D3B-665F-40B9-B108-91ABE95A0CFE}" type="datetime1">
              <a:rPr lang="zh-CN" altLang="en-US" smtClean="0"/>
              <a:t>2013/10/29</a:t>
            </a:fld>
            <a:endParaRPr lang="zh-CN" altLang="en-US"/>
          </a:p>
        </p:txBody>
      </p:sp>
      <p:sp>
        <p:nvSpPr>
          <p:cNvPr id="4" name="页脚占位符 3"/>
          <p:cNvSpPr>
            <a:spLocks noGrp="1"/>
          </p:cNvSpPr>
          <p:nvPr>
            <p:ph type="ftr" sz="quarter" idx="11"/>
          </p:nvPr>
        </p:nvSpPr>
        <p:spPr/>
        <p:txBody>
          <a:bodyPr/>
          <a:lstStyle/>
          <a:p>
            <a:r>
              <a:rPr lang="en-US" altLang="zh-CN" smtClean="0"/>
              <a:t>PKU·  Beijing · Fall. 2013</a:t>
            </a:r>
            <a:endParaRPr lang="zh-CN" altLang="en-US" dirty="0"/>
          </a:p>
        </p:txBody>
      </p:sp>
      <p:sp>
        <p:nvSpPr>
          <p:cNvPr id="5" name="灯片编号占位符 4"/>
          <p:cNvSpPr>
            <a:spLocks noGrp="1"/>
          </p:cNvSpPr>
          <p:nvPr>
            <p:ph type="sldNum" sz="quarter" idx="12"/>
          </p:nvPr>
        </p:nvSpPr>
        <p:spPr/>
        <p:txBody>
          <a:bodyPr>
            <a:normAutofit fontScale="92500" lnSpcReduction="20000"/>
          </a:bodyPr>
          <a:lstStyle/>
          <a:p>
            <a:fld id="{AE714C8C-1F9C-404C-BB65-1EC320AFAFFE}" type="slidenum">
              <a:rPr lang="zh-CN" altLang="en-US" smtClean="0"/>
              <a:pPr/>
              <a:t>110</a:t>
            </a:fld>
            <a:endParaRPr lang="zh-CN" altLang="en-US"/>
          </a:p>
        </p:txBody>
      </p:sp>
      <p:sp>
        <p:nvSpPr>
          <p:cNvPr id="6" name="椭圆 5"/>
          <p:cNvSpPr/>
          <p:nvPr/>
        </p:nvSpPr>
        <p:spPr>
          <a:xfrm>
            <a:off x="7065649" y="361389"/>
            <a:ext cx="1185688" cy="1159474"/>
          </a:xfrm>
          <a:prstGeom prst="ellipse">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1416335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176"/>
                                        </p:tgtEl>
                                        <p:attrNameLst>
                                          <p:attrName>style.visibility</p:attrName>
                                        </p:attrNameLst>
                                      </p:cBhvr>
                                      <p:to>
                                        <p:strVal val="visible"/>
                                      </p:to>
                                    </p:set>
                                    <p:animEffect transition="in" filter="slide(fromBottom)">
                                      <p:cBhvr>
                                        <p:cTn id="7" dur="500"/>
                                        <p:tgtEl>
                                          <p:spTgt spid="717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7181"/>
                                        </p:tgtEl>
                                        <p:attrNameLst>
                                          <p:attrName>style.visibility</p:attrName>
                                        </p:attrNameLst>
                                      </p:cBhvr>
                                      <p:to>
                                        <p:strVal val="visible"/>
                                      </p:to>
                                    </p:set>
                                    <p:animEffect transition="in" filter="slide(fromBottom)">
                                      <p:cBhvr>
                                        <p:cTn id="10" dur="500"/>
                                        <p:tgtEl>
                                          <p:spTgt spid="7181"/>
                                        </p:tgtEl>
                                      </p:cBhvr>
                                    </p:animEffect>
                                  </p:childTnLst>
                                </p:cTn>
                              </p:par>
                              <p:par>
                                <p:cTn id="11" presetID="1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slide(fromBottom)">
                                      <p:cBhvr>
                                        <p:cTn id="13" dur="500"/>
                                        <p:tgtEl>
                                          <p:spTgt spid="19"/>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slide(fromBottom)">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p:bldP spid="7181" grpId="0"/>
      <p:bldP spid="12" grpId="0"/>
      <p:bldP spid="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2"/>
          <p:cNvPicPr>
            <a:picLocks noChangeAspect="1" noChangeArrowheads="1"/>
          </p:cNvPicPr>
          <p:nvPr/>
        </p:nvPicPr>
        <p:blipFill>
          <a:blip r:embed="rId2" cstate="print"/>
          <a:srcRect/>
          <a:stretch>
            <a:fillRect/>
          </a:stretch>
        </p:blipFill>
        <p:spPr bwMode="auto">
          <a:xfrm>
            <a:off x="842843" y="4129512"/>
            <a:ext cx="3024336" cy="1674456"/>
          </a:xfrm>
          <a:prstGeom prst="rect">
            <a:avLst/>
          </a:prstGeom>
          <a:noFill/>
          <a:ln w="9525" algn="ctr">
            <a:noFill/>
            <a:miter lim="800000"/>
            <a:headEnd/>
            <a:tailEnd/>
          </a:ln>
        </p:spPr>
      </p:pic>
      <p:sp>
        <p:nvSpPr>
          <p:cNvPr id="24" name="Rectangle 10"/>
          <p:cNvSpPr>
            <a:spLocks noChangeArrowheads="1"/>
          </p:cNvSpPr>
          <p:nvPr/>
        </p:nvSpPr>
        <p:spPr bwMode="auto">
          <a:xfrm>
            <a:off x="384014" y="5816814"/>
            <a:ext cx="4051622" cy="369332"/>
          </a:xfrm>
          <a:prstGeom prst="rect">
            <a:avLst/>
          </a:prstGeom>
          <a:noFill/>
          <a:ln w="9525" algn="ctr">
            <a:noFill/>
            <a:miter lim="800000"/>
            <a:headEnd/>
            <a:tailEnd/>
          </a:ln>
        </p:spPr>
        <p:txBody>
          <a:bodyPr wrap="none">
            <a:spAutoFit/>
          </a:bodyPr>
          <a:lstStyle/>
          <a:p>
            <a:r>
              <a:rPr lang="en-US" altLang="zh-CN" dirty="0" smtClean="0"/>
              <a:t>Leo Gross et al, Science </a:t>
            </a:r>
            <a:r>
              <a:rPr lang="en-US" altLang="zh-CN" dirty="0"/>
              <a:t>325, 1110 (2009)</a:t>
            </a:r>
          </a:p>
        </p:txBody>
      </p:sp>
      <p:pic>
        <p:nvPicPr>
          <p:cNvPr id="12" name="Picture 2"/>
          <p:cNvPicPr>
            <a:picLocks noChangeAspect="1" noChangeArrowheads="1"/>
          </p:cNvPicPr>
          <p:nvPr/>
        </p:nvPicPr>
        <p:blipFill>
          <a:blip r:embed="rId3" cstate="print"/>
          <a:srcRect/>
          <a:stretch>
            <a:fillRect/>
          </a:stretch>
        </p:blipFill>
        <p:spPr bwMode="auto">
          <a:xfrm>
            <a:off x="5484763" y="1321200"/>
            <a:ext cx="2160000" cy="2284974"/>
          </a:xfrm>
          <a:prstGeom prst="rect">
            <a:avLst/>
          </a:prstGeom>
          <a:noFill/>
          <a:ln w="9525">
            <a:noFill/>
            <a:miter lim="800000"/>
            <a:headEnd/>
            <a:tailEnd/>
          </a:ln>
        </p:spPr>
      </p:pic>
      <p:pic>
        <p:nvPicPr>
          <p:cNvPr id="12292" name="Picture 4" descr="c:\users\ZHIHAI~1\appdata\roaming\360se6\USERDA~1\Temp\2456_0~1.JPG"/>
          <p:cNvPicPr>
            <a:picLocks noChangeAspect="1" noChangeArrowheads="1"/>
          </p:cNvPicPr>
          <p:nvPr/>
        </p:nvPicPr>
        <p:blipFill>
          <a:blip r:embed="rId4" cstate="print"/>
          <a:srcRect/>
          <a:stretch>
            <a:fillRect/>
          </a:stretch>
        </p:blipFill>
        <p:spPr bwMode="auto">
          <a:xfrm>
            <a:off x="1201272" y="1375428"/>
            <a:ext cx="2160240" cy="2471315"/>
          </a:xfrm>
          <a:prstGeom prst="rect">
            <a:avLst/>
          </a:prstGeom>
          <a:noFill/>
        </p:spPr>
      </p:pic>
      <p:pic>
        <p:nvPicPr>
          <p:cNvPr id="12294" name="Picture 6" descr="c:\users\ZHIHAI~1\appdata\roaming\360se6\USERDA~1\Temp\F1LARG~1.JPG"/>
          <p:cNvPicPr>
            <a:picLocks noChangeAspect="1" noChangeArrowheads="1"/>
          </p:cNvPicPr>
          <p:nvPr/>
        </p:nvPicPr>
        <p:blipFill>
          <a:blip r:embed="rId5" cstate="print"/>
          <a:srcRect b="39604"/>
          <a:stretch>
            <a:fillRect/>
          </a:stretch>
        </p:blipFill>
        <p:spPr bwMode="auto">
          <a:xfrm>
            <a:off x="5124723" y="3841480"/>
            <a:ext cx="2975669" cy="2160000"/>
          </a:xfrm>
          <a:prstGeom prst="rect">
            <a:avLst/>
          </a:prstGeom>
          <a:noFill/>
        </p:spPr>
      </p:pic>
      <p:sp>
        <p:nvSpPr>
          <p:cNvPr id="14" name="Rectangle 10"/>
          <p:cNvSpPr>
            <a:spLocks noChangeArrowheads="1"/>
          </p:cNvSpPr>
          <p:nvPr/>
        </p:nvSpPr>
        <p:spPr bwMode="auto">
          <a:xfrm>
            <a:off x="4716016" y="6145736"/>
            <a:ext cx="3993914" cy="369332"/>
          </a:xfrm>
          <a:prstGeom prst="rect">
            <a:avLst/>
          </a:prstGeom>
          <a:noFill/>
          <a:ln w="9525" algn="ctr">
            <a:noFill/>
            <a:miter lim="800000"/>
            <a:headEnd/>
            <a:tailEnd/>
          </a:ln>
        </p:spPr>
        <p:txBody>
          <a:bodyPr wrap="none">
            <a:spAutoFit/>
          </a:bodyPr>
          <a:lstStyle/>
          <a:p>
            <a:r>
              <a:rPr lang="en-US" altLang="zh-CN" dirty="0" smtClean="0"/>
              <a:t>Leo Gross et al, Science 337, 2012 </a:t>
            </a:r>
            <a:r>
              <a:rPr lang="en-US" altLang="zh-CN" dirty="0"/>
              <a:t>(</a:t>
            </a:r>
            <a:r>
              <a:rPr lang="en-US" altLang="zh-CN" dirty="0" smtClean="0"/>
              <a:t>2012)</a:t>
            </a:r>
            <a:endParaRPr lang="en-US" altLang="zh-CN" dirty="0"/>
          </a:p>
        </p:txBody>
      </p:sp>
      <p:sp>
        <p:nvSpPr>
          <p:cNvPr id="15" name="TextBox 25"/>
          <p:cNvSpPr txBox="1">
            <a:spLocks noChangeArrowheads="1"/>
          </p:cNvSpPr>
          <p:nvPr/>
        </p:nvSpPr>
        <p:spPr bwMode="auto">
          <a:xfrm>
            <a:off x="283237" y="174625"/>
            <a:ext cx="8023299" cy="461665"/>
          </a:xfrm>
          <a:prstGeom prst="rect">
            <a:avLst/>
          </a:prstGeom>
          <a:noFill/>
          <a:ln w="9525">
            <a:noFill/>
            <a:miter lim="800000"/>
            <a:headEnd/>
            <a:tailEnd/>
          </a:ln>
        </p:spPr>
        <p:txBody>
          <a:bodyPr wrap="square">
            <a:spAutoFit/>
          </a:bodyPr>
          <a:lstStyle/>
          <a:p>
            <a:r>
              <a:rPr lang="en-US" altLang="zh-CN" sz="2400" b="1" dirty="0" smtClean="0"/>
              <a:t>From chemical structure imaging to bond order discrimination</a:t>
            </a:r>
            <a:endParaRPr lang="zh-CN" altLang="en-US" sz="2400" b="1" dirty="0">
              <a:latin typeface="Calibri" pitchFamily="34" charset="0"/>
            </a:endParaRPr>
          </a:p>
        </p:txBody>
      </p:sp>
      <p:sp>
        <p:nvSpPr>
          <p:cNvPr id="3" name="日期占位符 2"/>
          <p:cNvSpPr>
            <a:spLocks noGrp="1"/>
          </p:cNvSpPr>
          <p:nvPr>
            <p:ph type="dt" sz="half" idx="10"/>
          </p:nvPr>
        </p:nvSpPr>
        <p:spPr/>
        <p:txBody>
          <a:bodyPr/>
          <a:lstStyle/>
          <a:p>
            <a:fld id="{0867CF2D-8E11-4B32-A154-28E75D7DFCC0}" type="datetime1">
              <a:rPr lang="zh-CN" altLang="en-US" smtClean="0"/>
              <a:t>2013/10/29</a:t>
            </a:fld>
            <a:endParaRPr lang="zh-CN" altLang="en-US"/>
          </a:p>
        </p:txBody>
      </p:sp>
      <p:sp>
        <p:nvSpPr>
          <p:cNvPr id="4" name="页脚占位符 3"/>
          <p:cNvSpPr>
            <a:spLocks noGrp="1"/>
          </p:cNvSpPr>
          <p:nvPr>
            <p:ph type="ftr" sz="quarter" idx="11"/>
          </p:nvPr>
        </p:nvSpPr>
        <p:spPr/>
        <p:txBody>
          <a:bodyPr/>
          <a:lstStyle/>
          <a:p>
            <a:r>
              <a:rPr lang="en-US" altLang="zh-CN" smtClean="0"/>
              <a:t>PKU·  Beijing · Fall. 2013</a:t>
            </a:r>
            <a:endParaRPr lang="zh-CN" altLang="en-US" dirty="0"/>
          </a:p>
        </p:txBody>
      </p:sp>
      <p:sp>
        <p:nvSpPr>
          <p:cNvPr id="5" name="灯片编号占位符 4"/>
          <p:cNvSpPr>
            <a:spLocks noGrp="1"/>
          </p:cNvSpPr>
          <p:nvPr>
            <p:ph type="sldNum" sz="quarter" idx="12"/>
          </p:nvPr>
        </p:nvSpPr>
        <p:spPr/>
        <p:txBody>
          <a:bodyPr>
            <a:normAutofit fontScale="92500" lnSpcReduction="20000"/>
          </a:bodyPr>
          <a:lstStyle/>
          <a:p>
            <a:fld id="{AE714C8C-1F9C-404C-BB65-1EC320AFAFFE}" type="slidenum">
              <a:rPr lang="zh-CN" altLang="en-US" smtClean="0"/>
              <a:pPr/>
              <a:t>111</a:t>
            </a:fld>
            <a:endParaRPr lang="zh-CN" altLang="en-US"/>
          </a:p>
        </p:txBody>
      </p:sp>
    </p:spTree>
    <p:extLst>
      <p:ext uri="{BB962C8B-B14F-4D97-AF65-F5344CB8AC3E}">
        <p14:creationId xmlns:p14="http://schemas.microsoft.com/office/powerpoint/2010/main" val="320628912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nodeType="withEffect">
                                  <p:stCondLst>
                                    <p:cond delay="0"/>
                                  </p:stCondLst>
                                  <p:childTnLst>
                                    <p:set>
                                      <p:cBhvr>
                                        <p:cTn id="9" dur="1" fill="hold">
                                          <p:stCondLst>
                                            <p:cond delay="0"/>
                                          </p:stCondLst>
                                        </p:cTn>
                                        <p:tgtEl>
                                          <p:spTgt spid="12294"/>
                                        </p:tgtEl>
                                        <p:attrNameLst>
                                          <p:attrName>style.visibility</p:attrName>
                                        </p:attrNameLst>
                                      </p:cBhvr>
                                      <p:to>
                                        <p:strVal val="visible"/>
                                      </p:to>
                                    </p:set>
                                    <p:animEffect transition="in" filter="blinds(horizontal)">
                                      <p:cBhvr>
                                        <p:cTn id="10" dur="500"/>
                                        <p:tgtEl>
                                          <p:spTgt spid="1229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12"/>
          <p:cNvSpPr txBox="1">
            <a:spLocks noChangeArrowheads="1"/>
          </p:cNvSpPr>
          <p:nvPr/>
        </p:nvSpPr>
        <p:spPr bwMode="auto">
          <a:xfrm>
            <a:off x="4332293" y="1000296"/>
            <a:ext cx="1025525" cy="336550"/>
          </a:xfrm>
          <a:prstGeom prst="rect">
            <a:avLst/>
          </a:prstGeom>
          <a:noFill/>
          <a:ln w="9525" algn="ctr">
            <a:noFill/>
            <a:miter lim="800000"/>
            <a:headEnd/>
            <a:tailEnd/>
          </a:ln>
        </p:spPr>
        <p:txBody>
          <a:bodyPr>
            <a:spAutoFit/>
          </a:bodyPr>
          <a:lstStyle/>
          <a:p>
            <a:r>
              <a:rPr lang="en-US" altLang="zh-CN" sz="1600" dirty="0" smtClean="0">
                <a:solidFill>
                  <a:schemeClr val="bg1"/>
                </a:solidFill>
              </a:rPr>
              <a:t>STM </a:t>
            </a:r>
            <a:endParaRPr lang="en-US" altLang="zh-CN" sz="1600" dirty="0">
              <a:solidFill>
                <a:schemeClr val="bg1"/>
              </a:solidFill>
            </a:endParaRPr>
          </a:p>
        </p:txBody>
      </p:sp>
      <p:pic>
        <p:nvPicPr>
          <p:cNvPr id="12289" name="Picture 1"/>
          <p:cNvPicPr>
            <a:picLocks noChangeAspect="1" noChangeArrowheads="1"/>
          </p:cNvPicPr>
          <p:nvPr/>
        </p:nvPicPr>
        <p:blipFill>
          <a:blip r:embed="rId2" cstate="print"/>
          <a:srcRect/>
          <a:stretch>
            <a:fillRect/>
          </a:stretch>
        </p:blipFill>
        <p:spPr bwMode="auto">
          <a:xfrm>
            <a:off x="1989515" y="1364296"/>
            <a:ext cx="1419225" cy="1828800"/>
          </a:xfrm>
          <a:prstGeom prst="rect">
            <a:avLst/>
          </a:prstGeom>
          <a:noFill/>
          <a:ln w="9525">
            <a:noFill/>
            <a:miter lim="800000"/>
            <a:headEnd/>
            <a:tailEnd/>
          </a:ln>
        </p:spPr>
      </p:pic>
      <p:pic>
        <p:nvPicPr>
          <p:cNvPr id="12290" name="Picture 2"/>
          <p:cNvPicPr>
            <a:picLocks noChangeAspect="1" noChangeArrowheads="1"/>
          </p:cNvPicPr>
          <p:nvPr/>
        </p:nvPicPr>
        <p:blipFill>
          <a:blip r:embed="rId3" cstate="print"/>
          <a:srcRect/>
          <a:stretch>
            <a:fillRect/>
          </a:stretch>
        </p:blipFill>
        <p:spPr bwMode="auto">
          <a:xfrm>
            <a:off x="475002" y="1372040"/>
            <a:ext cx="1404000" cy="1872000"/>
          </a:xfrm>
          <a:prstGeom prst="rect">
            <a:avLst/>
          </a:prstGeom>
          <a:noFill/>
          <a:ln w="9525">
            <a:noFill/>
            <a:miter lim="800000"/>
            <a:headEnd/>
            <a:tailEnd/>
          </a:ln>
        </p:spPr>
      </p:pic>
      <p:pic>
        <p:nvPicPr>
          <p:cNvPr id="12295" name="Picture 7"/>
          <p:cNvPicPr>
            <a:picLocks noChangeAspect="1" noChangeArrowheads="1"/>
          </p:cNvPicPr>
          <p:nvPr/>
        </p:nvPicPr>
        <p:blipFill>
          <a:blip r:embed="rId4" cstate="print"/>
          <a:srcRect/>
          <a:stretch>
            <a:fillRect/>
          </a:stretch>
        </p:blipFill>
        <p:spPr bwMode="auto">
          <a:xfrm>
            <a:off x="3429675" y="1292288"/>
            <a:ext cx="1990725" cy="1905000"/>
          </a:xfrm>
          <a:prstGeom prst="rect">
            <a:avLst/>
          </a:prstGeom>
          <a:noFill/>
          <a:ln w="9525">
            <a:noFill/>
            <a:miter lim="800000"/>
            <a:headEnd/>
            <a:tailEnd/>
          </a:ln>
        </p:spPr>
      </p:pic>
      <p:pic>
        <p:nvPicPr>
          <p:cNvPr id="12296" name="Picture 8"/>
          <p:cNvPicPr>
            <a:picLocks noChangeAspect="1" noChangeArrowheads="1"/>
          </p:cNvPicPr>
          <p:nvPr/>
        </p:nvPicPr>
        <p:blipFill>
          <a:blip r:embed="rId5" cstate="print"/>
          <a:srcRect/>
          <a:stretch>
            <a:fillRect/>
          </a:stretch>
        </p:blipFill>
        <p:spPr bwMode="auto">
          <a:xfrm>
            <a:off x="5589915" y="1268760"/>
            <a:ext cx="2524125" cy="1990725"/>
          </a:xfrm>
          <a:prstGeom prst="rect">
            <a:avLst/>
          </a:prstGeom>
          <a:noFill/>
          <a:ln w="9525">
            <a:noFill/>
            <a:miter lim="800000"/>
            <a:headEnd/>
            <a:tailEnd/>
          </a:ln>
        </p:spPr>
      </p:pic>
      <p:pic>
        <p:nvPicPr>
          <p:cNvPr id="12297" name="Picture 9"/>
          <p:cNvPicPr>
            <a:picLocks noChangeAspect="1" noChangeArrowheads="1"/>
          </p:cNvPicPr>
          <p:nvPr/>
        </p:nvPicPr>
        <p:blipFill>
          <a:blip r:embed="rId6" cstate="print"/>
          <a:srcRect/>
          <a:stretch>
            <a:fillRect/>
          </a:stretch>
        </p:blipFill>
        <p:spPr bwMode="auto">
          <a:xfrm>
            <a:off x="323528" y="4077072"/>
            <a:ext cx="4467225" cy="2238375"/>
          </a:xfrm>
          <a:prstGeom prst="rect">
            <a:avLst/>
          </a:prstGeom>
          <a:noFill/>
          <a:ln w="9525">
            <a:noFill/>
            <a:miter lim="800000"/>
            <a:headEnd/>
            <a:tailEnd/>
          </a:ln>
        </p:spPr>
      </p:pic>
      <p:pic>
        <p:nvPicPr>
          <p:cNvPr id="12298" name="Picture 10"/>
          <p:cNvPicPr>
            <a:picLocks noChangeAspect="1" noChangeArrowheads="1"/>
          </p:cNvPicPr>
          <p:nvPr/>
        </p:nvPicPr>
        <p:blipFill>
          <a:blip r:embed="rId7" cstate="print"/>
          <a:srcRect b="6981"/>
          <a:stretch>
            <a:fillRect/>
          </a:stretch>
        </p:blipFill>
        <p:spPr bwMode="auto">
          <a:xfrm>
            <a:off x="4752975" y="4077072"/>
            <a:ext cx="4391025" cy="416422"/>
          </a:xfrm>
          <a:prstGeom prst="rect">
            <a:avLst/>
          </a:prstGeom>
          <a:noFill/>
          <a:ln w="9525">
            <a:noFill/>
            <a:miter lim="800000"/>
            <a:headEnd/>
            <a:tailEnd/>
          </a:ln>
        </p:spPr>
      </p:pic>
      <p:sp>
        <p:nvSpPr>
          <p:cNvPr id="19" name="TextBox 25"/>
          <p:cNvSpPr txBox="1">
            <a:spLocks noChangeArrowheads="1"/>
          </p:cNvSpPr>
          <p:nvPr/>
        </p:nvSpPr>
        <p:spPr bwMode="auto">
          <a:xfrm>
            <a:off x="365125" y="174625"/>
            <a:ext cx="8023299" cy="461665"/>
          </a:xfrm>
          <a:prstGeom prst="rect">
            <a:avLst/>
          </a:prstGeom>
          <a:noFill/>
          <a:ln w="9525">
            <a:noFill/>
            <a:miter lim="800000"/>
            <a:headEnd/>
            <a:tailEnd/>
          </a:ln>
        </p:spPr>
        <p:txBody>
          <a:bodyPr wrap="square">
            <a:spAutoFit/>
          </a:bodyPr>
          <a:lstStyle/>
          <a:p>
            <a:r>
              <a:rPr lang="en-US" altLang="zh-CN" sz="2400" b="1" dirty="0" smtClean="0"/>
              <a:t>Weaker intra- and inter-molecular bonding ?</a:t>
            </a:r>
            <a:endParaRPr lang="zh-CN" altLang="en-US" sz="2400" b="1" dirty="0">
              <a:latin typeface="Calibri" pitchFamily="34" charset="0"/>
            </a:endParaRPr>
          </a:p>
        </p:txBody>
      </p:sp>
      <p:sp>
        <p:nvSpPr>
          <p:cNvPr id="20" name="矩形 19"/>
          <p:cNvSpPr/>
          <p:nvPr/>
        </p:nvSpPr>
        <p:spPr>
          <a:xfrm>
            <a:off x="481192" y="1484784"/>
            <a:ext cx="28803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1142912" y="2136624"/>
            <a:ext cx="288032" cy="288032"/>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841232" y="2362528"/>
            <a:ext cx="288032" cy="288032"/>
          </a:xfrm>
          <a:prstGeom prst="ellipse">
            <a:avLst/>
          </a:prstGeom>
          <a:noFill/>
          <a:ln>
            <a:solidFill>
              <a:srgbClr val="1E1EE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Rectangle 10"/>
          <p:cNvSpPr>
            <a:spLocks noChangeArrowheads="1"/>
          </p:cNvSpPr>
          <p:nvPr/>
        </p:nvSpPr>
        <p:spPr bwMode="auto">
          <a:xfrm>
            <a:off x="2497416" y="3356992"/>
            <a:ext cx="4567917" cy="369332"/>
          </a:xfrm>
          <a:prstGeom prst="rect">
            <a:avLst/>
          </a:prstGeom>
          <a:noFill/>
          <a:ln w="9525" algn="ctr">
            <a:noFill/>
            <a:miter lim="800000"/>
            <a:headEnd/>
            <a:tailEnd/>
          </a:ln>
        </p:spPr>
        <p:txBody>
          <a:bodyPr wrap="none">
            <a:spAutoFit/>
          </a:bodyPr>
          <a:lstStyle/>
          <a:p>
            <a:r>
              <a:rPr lang="en-US" altLang="zh-CN" dirty="0" smtClean="0"/>
              <a:t>Leo Gross et al, Nature Chemistry 2, 821 </a:t>
            </a:r>
            <a:r>
              <a:rPr lang="en-US" altLang="zh-CN" dirty="0"/>
              <a:t>(</a:t>
            </a:r>
            <a:r>
              <a:rPr lang="en-US" altLang="zh-CN" dirty="0" smtClean="0"/>
              <a:t>2010)</a:t>
            </a:r>
            <a:endParaRPr lang="en-US" altLang="zh-CN" dirty="0"/>
          </a:p>
        </p:txBody>
      </p:sp>
      <p:sp>
        <p:nvSpPr>
          <p:cNvPr id="28" name="TextBox 27"/>
          <p:cNvSpPr txBox="1"/>
          <p:nvPr/>
        </p:nvSpPr>
        <p:spPr>
          <a:xfrm>
            <a:off x="3203848" y="3441774"/>
            <a:ext cx="2999539" cy="923330"/>
          </a:xfrm>
          <a:prstGeom prst="rect">
            <a:avLst/>
          </a:prstGeom>
          <a:solidFill>
            <a:schemeClr val="tx1">
              <a:lumMod val="85000"/>
              <a:lumOff val="15000"/>
            </a:schemeClr>
          </a:solidFill>
          <a:ln w="25400">
            <a:solidFill>
              <a:schemeClr val="tx1">
                <a:lumMod val="50000"/>
                <a:lumOff val="50000"/>
              </a:schemeClr>
            </a:solidFill>
          </a:ln>
        </p:spPr>
        <p:txBody>
          <a:bodyPr wrap="none" rtlCol="0">
            <a:spAutoFit/>
          </a:bodyPr>
          <a:lstStyle/>
          <a:p>
            <a:r>
              <a:rPr lang="en-US" altLang="zh-CN" sz="5400" dirty="0" smtClean="0">
                <a:solidFill>
                  <a:schemeClr val="bg1">
                    <a:lumMod val="95000"/>
                  </a:schemeClr>
                </a:solidFill>
              </a:rPr>
              <a:t>NC-AFM ?</a:t>
            </a:r>
            <a:endParaRPr lang="zh-CN" altLang="en-US" sz="5400" dirty="0">
              <a:solidFill>
                <a:schemeClr val="bg1">
                  <a:lumMod val="95000"/>
                </a:schemeClr>
              </a:solidFill>
            </a:endParaRPr>
          </a:p>
        </p:txBody>
      </p:sp>
      <p:pic>
        <p:nvPicPr>
          <p:cNvPr id="12301" name="Picture 13" descr="c:\users\ZHIHAI~1\appdata\roaming\360se6\USERDA~1\Temp\NCHEM1~1.JPG"/>
          <p:cNvPicPr>
            <a:picLocks noChangeAspect="1" noChangeArrowheads="1"/>
          </p:cNvPicPr>
          <p:nvPr/>
        </p:nvPicPr>
        <p:blipFill>
          <a:blip r:embed="rId8" cstate="print"/>
          <a:srcRect/>
          <a:stretch>
            <a:fillRect/>
          </a:stretch>
        </p:blipFill>
        <p:spPr bwMode="auto">
          <a:xfrm>
            <a:off x="5491515" y="4509368"/>
            <a:ext cx="2752893" cy="2232000"/>
          </a:xfrm>
          <a:prstGeom prst="rect">
            <a:avLst/>
          </a:prstGeom>
          <a:noFill/>
        </p:spPr>
      </p:pic>
      <p:sp>
        <p:nvSpPr>
          <p:cNvPr id="2" name="日期占位符 1"/>
          <p:cNvSpPr>
            <a:spLocks noGrp="1"/>
          </p:cNvSpPr>
          <p:nvPr>
            <p:ph type="dt" sz="half" idx="10"/>
          </p:nvPr>
        </p:nvSpPr>
        <p:spPr/>
        <p:txBody>
          <a:bodyPr/>
          <a:lstStyle/>
          <a:p>
            <a:fld id="{9C0147BF-3C65-4200-A33A-4D15A8A923B6}" type="datetime1">
              <a:rPr lang="zh-CN" altLang="en-US" smtClean="0"/>
              <a:t>2013/10/29</a:t>
            </a:fld>
            <a:endParaRPr lang="zh-CN" altLang="en-US"/>
          </a:p>
        </p:txBody>
      </p:sp>
      <p:sp>
        <p:nvSpPr>
          <p:cNvPr id="4" name="页脚占位符 3"/>
          <p:cNvSpPr>
            <a:spLocks noGrp="1"/>
          </p:cNvSpPr>
          <p:nvPr>
            <p:ph type="ftr" sz="quarter" idx="11"/>
          </p:nvPr>
        </p:nvSpPr>
        <p:spPr/>
        <p:txBody>
          <a:bodyPr/>
          <a:lstStyle/>
          <a:p>
            <a:r>
              <a:rPr lang="en-US" altLang="zh-CN" smtClean="0"/>
              <a:t>PKU·  Beijing · Fall. 2013</a:t>
            </a:r>
            <a:endParaRPr lang="zh-CN" altLang="en-US" dirty="0"/>
          </a:p>
        </p:txBody>
      </p:sp>
      <p:sp>
        <p:nvSpPr>
          <p:cNvPr id="5" name="灯片编号占位符 4"/>
          <p:cNvSpPr>
            <a:spLocks noGrp="1"/>
          </p:cNvSpPr>
          <p:nvPr>
            <p:ph type="sldNum" sz="quarter" idx="12"/>
          </p:nvPr>
        </p:nvSpPr>
        <p:spPr/>
        <p:txBody>
          <a:bodyPr>
            <a:normAutofit fontScale="92500" lnSpcReduction="20000"/>
          </a:bodyPr>
          <a:lstStyle/>
          <a:p>
            <a:fld id="{AE714C8C-1F9C-404C-BB65-1EC320AFAFFE}" type="slidenum">
              <a:rPr lang="zh-CN" altLang="en-US" smtClean="0"/>
              <a:pPr/>
              <a:t>112</a:t>
            </a:fld>
            <a:endParaRPr lang="zh-CN" altLang="en-US"/>
          </a:p>
        </p:txBody>
      </p:sp>
    </p:spTree>
    <p:extLst>
      <p:ext uri="{BB962C8B-B14F-4D97-AF65-F5344CB8AC3E}">
        <p14:creationId xmlns:p14="http://schemas.microsoft.com/office/powerpoint/2010/main" val="31711886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2301"/>
                                        </p:tgtEl>
                                        <p:attrNameLst>
                                          <p:attrName>style.visibility</p:attrName>
                                        </p:attrNameLst>
                                      </p:cBhvr>
                                      <p:to>
                                        <p:strVal val="visible"/>
                                      </p:to>
                                    </p:set>
                                    <p:animEffect transition="in" filter="box(in)">
                                      <p:cBhvr>
                                        <p:cTn id="7" dur="1000"/>
                                        <p:tgtEl>
                                          <p:spTgt spid="1230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ZHIHAI~1\appdata\roaming\360se6\USERDA~1\Temp\ATGC.jpg"/>
          <p:cNvPicPr>
            <a:picLocks noChangeAspect="1" noChangeArrowheads="1"/>
          </p:cNvPicPr>
          <p:nvPr/>
        </p:nvPicPr>
        <p:blipFill>
          <a:blip r:embed="rId2" cstate="print"/>
          <a:srcRect/>
          <a:stretch>
            <a:fillRect/>
          </a:stretch>
        </p:blipFill>
        <p:spPr bwMode="auto">
          <a:xfrm>
            <a:off x="539552" y="1843291"/>
            <a:ext cx="3168352" cy="3673941"/>
          </a:xfrm>
          <a:prstGeom prst="rect">
            <a:avLst/>
          </a:prstGeom>
          <a:noFill/>
        </p:spPr>
      </p:pic>
      <p:sp>
        <p:nvSpPr>
          <p:cNvPr id="11" name="TextBox 25"/>
          <p:cNvSpPr txBox="1">
            <a:spLocks noChangeArrowheads="1"/>
          </p:cNvSpPr>
          <p:nvPr/>
        </p:nvSpPr>
        <p:spPr bwMode="auto">
          <a:xfrm>
            <a:off x="365125" y="174625"/>
            <a:ext cx="5647035" cy="461665"/>
          </a:xfrm>
          <a:prstGeom prst="rect">
            <a:avLst/>
          </a:prstGeom>
          <a:noFill/>
          <a:ln w="9525">
            <a:noFill/>
            <a:miter lim="800000"/>
            <a:headEnd/>
            <a:tailEnd/>
          </a:ln>
        </p:spPr>
        <p:txBody>
          <a:bodyPr wrap="square">
            <a:spAutoFit/>
          </a:bodyPr>
          <a:lstStyle/>
          <a:p>
            <a:r>
              <a:rPr lang="en-US" altLang="zh-CN" sz="2400" b="1" dirty="0" smtClean="0"/>
              <a:t>H-bonded molecular structures in nature</a:t>
            </a:r>
            <a:endParaRPr lang="zh-CN" altLang="en-US" sz="2400" b="1" dirty="0">
              <a:latin typeface="Calibri" pitchFamily="34" charset="0"/>
            </a:endParaRPr>
          </a:p>
        </p:txBody>
      </p:sp>
      <p:sp>
        <p:nvSpPr>
          <p:cNvPr id="12" name="矩形 11"/>
          <p:cNvSpPr/>
          <p:nvPr/>
        </p:nvSpPr>
        <p:spPr>
          <a:xfrm>
            <a:off x="683568" y="6144120"/>
            <a:ext cx="2572820" cy="369332"/>
          </a:xfrm>
          <a:prstGeom prst="rect">
            <a:avLst/>
          </a:prstGeom>
        </p:spPr>
        <p:txBody>
          <a:bodyPr wrap="none">
            <a:spAutoFit/>
          </a:bodyPr>
          <a:lstStyle/>
          <a:p>
            <a:r>
              <a:rPr lang="en-US" altLang="zh-CN" dirty="0" smtClean="0"/>
              <a:t>http://www.pgpstudy.org</a:t>
            </a:r>
            <a:endParaRPr lang="zh-CN" altLang="en-US" dirty="0"/>
          </a:p>
        </p:txBody>
      </p:sp>
      <p:sp>
        <p:nvSpPr>
          <p:cNvPr id="13" name="Rectangle 14"/>
          <p:cNvSpPr>
            <a:spLocks noChangeArrowheads="1"/>
          </p:cNvSpPr>
          <p:nvPr/>
        </p:nvSpPr>
        <p:spPr bwMode="auto">
          <a:xfrm>
            <a:off x="683568" y="1196752"/>
            <a:ext cx="2116028" cy="461665"/>
          </a:xfrm>
          <a:prstGeom prst="rect">
            <a:avLst/>
          </a:prstGeom>
          <a:noFill/>
          <a:ln w="9525" algn="ctr">
            <a:noFill/>
            <a:miter lim="800000"/>
            <a:headEnd/>
            <a:tailEnd/>
          </a:ln>
        </p:spPr>
        <p:txBody>
          <a:bodyPr wrap="none">
            <a:spAutoFit/>
          </a:bodyPr>
          <a:lstStyle/>
          <a:p>
            <a:r>
              <a:rPr lang="en-US" altLang="zh-CN" sz="2400" dirty="0" smtClean="0">
                <a:solidFill>
                  <a:srgbClr val="0000FF"/>
                </a:solidFill>
                <a:latin typeface="Times New Roman" pitchFamily="18" charset="0"/>
                <a:ea typeface="华文楷体" pitchFamily="2" charset="-122"/>
              </a:rPr>
              <a:t>DNA: A T G C </a:t>
            </a:r>
            <a:endParaRPr lang="en-US" altLang="zh-CN" sz="2400" dirty="0">
              <a:solidFill>
                <a:srgbClr val="0000FF"/>
              </a:solidFill>
              <a:latin typeface="Times New Roman" pitchFamily="18" charset="0"/>
              <a:ea typeface="华文楷体" pitchFamily="2" charset="-122"/>
            </a:endParaRPr>
          </a:p>
        </p:txBody>
      </p:sp>
      <p:sp>
        <p:nvSpPr>
          <p:cNvPr id="10242" name="AutoShape 2" descr="c:\users\zhihai cheng\appdata\roaming\360se6\User Data\Temp\images?q=tbn:ANd9GcSpwVMEJIYtoJ4xhjLn0g--dAdiVmYT3mSDkZ1DpVv4JmCDhbl83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10244" name="AutoShape 4" descr="c:\users\zhihai cheng\appdata\roaming\360se6\User Data\Temp\images?q=tbn:ANd9GcSpwVMEJIYtoJ4xhjLn0g--dAdiVmYT3mSDkZ1DpVv4JmCDhbl83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pic>
        <p:nvPicPr>
          <p:cNvPr id="10246" name="Picture 6" descr="c:\users\ZHIHAI~1\appdata\roaming\360se6\USERDA~1\Temp\HYDROG~1.JPG"/>
          <p:cNvPicPr>
            <a:picLocks noChangeAspect="1" noChangeArrowheads="1"/>
          </p:cNvPicPr>
          <p:nvPr/>
        </p:nvPicPr>
        <p:blipFill>
          <a:blip r:embed="rId3" cstate="print"/>
          <a:srcRect/>
          <a:stretch>
            <a:fillRect/>
          </a:stretch>
        </p:blipFill>
        <p:spPr bwMode="auto">
          <a:xfrm>
            <a:off x="4587766" y="1921724"/>
            <a:ext cx="3456384" cy="3561854"/>
          </a:xfrm>
          <a:prstGeom prst="rect">
            <a:avLst/>
          </a:prstGeom>
          <a:noFill/>
          <a:ln>
            <a:noFill/>
          </a:ln>
        </p:spPr>
      </p:pic>
      <p:sp>
        <p:nvSpPr>
          <p:cNvPr id="14" name="矩形 13"/>
          <p:cNvSpPr/>
          <p:nvPr/>
        </p:nvSpPr>
        <p:spPr>
          <a:xfrm>
            <a:off x="5110014" y="6228020"/>
            <a:ext cx="2486322" cy="369332"/>
          </a:xfrm>
          <a:prstGeom prst="rect">
            <a:avLst/>
          </a:prstGeom>
        </p:spPr>
        <p:txBody>
          <a:bodyPr wrap="none">
            <a:spAutoFit/>
          </a:bodyPr>
          <a:lstStyle/>
          <a:p>
            <a:r>
              <a:rPr lang="en-US" altLang="zh-CN" dirty="0" smtClean="0"/>
              <a:t>http://wps.prenhall.com</a:t>
            </a:r>
            <a:endParaRPr lang="zh-CN" altLang="en-US" dirty="0"/>
          </a:p>
        </p:txBody>
      </p:sp>
      <p:sp>
        <p:nvSpPr>
          <p:cNvPr id="15" name="Rectangle 14"/>
          <p:cNvSpPr>
            <a:spLocks noChangeArrowheads="1"/>
          </p:cNvSpPr>
          <p:nvPr/>
        </p:nvSpPr>
        <p:spPr bwMode="auto">
          <a:xfrm>
            <a:off x="5004048" y="1268760"/>
            <a:ext cx="2309671" cy="461665"/>
          </a:xfrm>
          <a:prstGeom prst="rect">
            <a:avLst/>
          </a:prstGeom>
          <a:noFill/>
          <a:ln w="9525" algn="ctr">
            <a:noFill/>
            <a:miter lim="800000"/>
            <a:headEnd/>
            <a:tailEnd/>
          </a:ln>
        </p:spPr>
        <p:txBody>
          <a:bodyPr wrap="none">
            <a:spAutoFit/>
          </a:bodyPr>
          <a:lstStyle/>
          <a:p>
            <a:r>
              <a:rPr lang="en-US" altLang="zh-CN" sz="2400" dirty="0" smtClean="0">
                <a:solidFill>
                  <a:srgbClr val="0000FF"/>
                </a:solidFill>
                <a:latin typeface="Times New Roman" pitchFamily="18" charset="0"/>
                <a:ea typeface="华文楷体" pitchFamily="2" charset="-122"/>
              </a:rPr>
              <a:t>Water molecules</a:t>
            </a:r>
            <a:endParaRPr lang="en-US" altLang="zh-CN" sz="2400" dirty="0">
              <a:solidFill>
                <a:srgbClr val="0000FF"/>
              </a:solidFill>
              <a:latin typeface="Times New Roman" pitchFamily="18" charset="0"/>
              <a:ea typeface="华文楷体" pitchFamily="2" charset="-122"/>
            </a:endParaRPr>
          </a:p>
        </p:txBody>
      </p:sp>
      <p:sp>
        <p:nvSpPr>
          <p:cNvPr id="3" name="日期占位符 2"/>
          <p:cNvSpPr>
            <a:spLocks noGrp="1"/>
          </p:cNvSpPr>
          <p:nvPr>
            <p:ph type="dt" sz="half" idx="10"/>
          </p:nvPr>
        </p:nvSpPr>
        <p:spPr/>
        <p:txBody>
          <a:bodyPr/>
          <a:lstStyle/>
          <a:p>
            <a:fld id="{3D2E3642-1A42-4122-98A9-74173C8E89A9}" type="datetime1">
              <a:rPr lang="zh-CN" altLang="en-US" smtClean="0"/>
              <a:t>2013/10/29</a:t>
            </a:fld>
            <a:endParaRPr lang="zh-CN" altLang="en-US"/>
          </a:p>
        </p:txBody>
      </p:sp>
      <p:sp>
        <p:nvSpPr>
          <p:cNvPr id="4" name="页脚占位符 3"/>
          <p:cNvSpPr>
            <a:spLocks noGrp="1"/>
          </p:cNvSpPr>
          <p:nvPr>
            <p:ph type="ftr" sz="quarter" idx="11"/>
          </p:nvPr>
        </p:nvSpPr>
        <p:spPr/>
        <p:txBody>
          <a:bodyPr/>
          <a:lstStyle/>
          <a:p>
            <a:r>
              <a:rPr lang="en-US" altLang="zh-CN" smtClean="0"/>
              <a:t>PKU·  Beijing · Fall. 2013</a:t>
            </a:r>
            <a:endParaRPr lang="zh-CN" altLang="en-US" dirty="0"/>
          </a:p>
        </p:txBody>
      </p:sp>
      <p:sp>
        <p:nvSpPr>
          <p:cNvPr id="5" name="灯片编号占位符 4"/>
          <p:cNvSpPr>
            <a:spLocks noGrp="1"/>
          </p:cNvSpPr>
          <p:nvPr>
            <p:ph type="sldNum" sz="quarter" idx="12"/>
          </p:nvPr>
        </p:nvSpPr>
        <p:spPr/>
        <p:txBody>
          <a:bodyPr>
            <a:normAutofit fontScale="92500" lnSpcReduction="20000"/>
          </a:bodyPr>
          <a:lstStyle/>
          <a:p>
            <a:fld id="{AE714C8C-1F9C-404C-BB65-1EC320AFAFFE}" type="slidenum">
              <a:rPr lang="zh-CN" altLang="en-US" smtClean="0"/>
              <a:pPr/>
              <a:t>113</a:t>
            </a:fld>
            <a:endParaRPr lang="zh-CN" altLang="en-US"/>
          </a:p>
        </p:txBody>
      </p:sp>
    </p:spTree>
    <p:extLst>
      <p:ext uri="{BB962C8B-B14F-4D97-AF65-F5344CB8AC3E}">
        <p14:creationId xmlns:p14="http://schemas.microsoft.com/office/powerpoint/2010/main" val="16776762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blinds(horizontal)">
                                      <p:cBhvr>
                                        <p:cTn id="7" dur="500"/>
                                        <p:tgtEl>
                                          <p:spTgt spid="1024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 name="TextBox 25"/>
          <p:cNvSpPr txBox="1">
            <a:spLocks noChangeArrowheads="1"/>
          </p:cNvSpPr>
          <p:nvPr/>
        </p:nvSpPr>
        <p:spPr bwMode="auto">
          <a:xfrm>
            <a:off x="365125" y="174625"/>
            <a:ext cx="4676775" cy="461665"/>
          </a:xfrm>
          <a:prstGeom prst="rect">
            <a:avLst/>
          </a:prstGeom>
          <a:noFill/>
          <a:ln w="9525">
            <a:noFill/>
            <a:miter lim="800000"/>
            <a:headEnd/>
            <a:tailEnd/>
          </a:ln>
        </p:spPr>
        <p:txBody>
          <a:bodyPr>
            <a:spAutoFit/>
          </a:bodyPr>
          <a:lstStyle/>
          <a:p>
            <a:r>
              <a:rPr lang="en-US" altLang="zh-CN" sz="2400" b="1" dirty="0" smtClean="0"/>
              <a:t>8-hydroxyquinoline, 8-hq</a:t>
            </a:r>
            <a:endParaRPr lang="zh-CN" altLang="en-US" sz="2400" b="1" dirty="0">
              <a:latin typeface="Calibri" pitchFamily="34" charset="0"/>
            </a:endParaRPr>
          </a:p>
        </p:txBody>
      </p:sp>
      <p:pic>
        <p:nvPicPr>
          <p:cNvPr id="94" name="Picture 5" descr="MFC05:AlQ3"/>
          <p:cNvPicPr>
            <a:picLocks noChangeAspect="1" noChangeArrowheads="1"/>
          </p:cNvPicPr>
          <p:nvPr/>
        </p:nvPicPr>
        <p:blipFill>
          <a:blip r:embed="rId3" cstate="print"/>
          <a:srcRect/>
          <a:stretch>
            <a:fillRect/>
          </a:stretch>
        </p:blipFill>
        <p:spPr bwMode="auto">
          <a:xfrm>
            <a:off x="5453211" y="1124744"/>
            <a:ext cx="2143125" cy="1971675"/>
          </a:xfrm>
          <a:prstGeom prst="rect">
            <a:avLst/>
          </a:prstGeom>
          <a:noFill/>
          <a:ln w="9525">
            <a:noFill/>
            <a:miter lim="800000"/>
            <a:headEnd/>
            <a:tailEnd/>
          </a:ln>
        </p:spPr>
      </p:pic>
      <p:pic>
        <p:nvPicPr>
          <p:cNvPr id="8" name="Picture 3" descr="500px-8-idrossichinolina_struttura"/>
          <p:cNvPicPr>
            <a:picLocks noChangeAspect="1" noChangeArrowheads="1"/>
          </p:cNvPicPr>
          <p:nvPr/>
        </p:nvPicPr>
        <p:blipFill>
          <a:blip r:embed="rId4" cstate="print"/>
          <a:srcRect/>
          <a:stretch>
            <a:fillRect/>
          </a:stretch>
        </p:blipFill>
        <p:spPr bwMode="auto">
          <a:xfrm>
            <a:off x="1689050" y="1465461"/>
            <a:ext cx="1668463" cy="1387475"/>
          </a:xfrm>
          <a:prstGeom prst="rect">
            <a:avLst/>
          </a:prstGeom>
          <a:noFill/>
          <a:ln w="9525">
            <a:noFill/>
            <a:miter lim="800000"/>
            <a:headEnd/>
            <a:tailEnd/>
          </a:ln>
        </p:spPr>
      </p:pic>
      <p:sp>
        <p:nvSpPr>
          <p:cNvPr id="9" name="Rectangle 4"/>
          <p:cNvSpPr>
            <a:spLocks noChangeArrowheads="1"/>
          </p:cNvSpPr>
          <p:nvPr/>
        </p:nvSpPr>
        <p:spPr bwMode="auto">
          <a:xfrm>
            <a:off x="4932040" y="3347700"/>
            <a:ext cx="3995646" cy="369332"/>
          </a:xfrm>
          <a:prstGeom prst="rect">
            <a:avLst/>
          </a:prstGeom>
          <a:noFill/>
          <a:ln w="9525" algn="ctr">
            <a:noFill/>
            <a:miter lim="800000"/>
            <a:headEnd/>
            <a:tailEnd/>
          </a:ln>
        </p:spPr>
        <p:txBody>
          <a:bodyPr wrap="none">
            <a:spAutoFit/>
          </a:bodyPr>
          <a:lstStyle/>
          <a:p>
            <a:r>
              <a:rPr lang="en-US" altLang="zh-CN" sz="1800" dirty="0" smtClean="0">
                <a:solidFill>
                  <a:srgbClr val="CC3300"/>
                </a:solidFill>
                <a:latin typeface="Times New Roman" pitchFamily="18" charset="0"/>
              </a:rPr>
              <a:t>Organic Light-Emitting </a:t>
            </a:r>
            <a:r>
              <a:rPr lang="en-US" altLang="zh-CN" dirty="0" smtClean="0">
                <a:solidFill>
                  <a:srgbClr val="CC3300"/>
                </a:solidFill>
                <a:latin typeface="Times New Roman" pitchFamily="18" charset="0"/>
              </a:rPr>
              <a:t>D</a:t>
            </a:r>
            <a:r>
              <a:rPr lang="en-US" altLang="zh-CN" sz="1800" dirty="0" smtClean="0">
                <a:solidFill>
                  <a:srgbClr val="CC3300"/>
                </a:solidFill>
                <a:latin typeface="Times New Roman" pitchFamily="18" charset="0"/>
              </a:rPr>
              <a:t>iodes (OLEDs)</a:t>
            </a:r>
            <a:endParaRPr lang="zh-CN" altLang="en-US" sz="1800" dirty="0">
              <a:solidFill>
                <a:srgbClr val="CC3300"/>
              </a:solidFill>
              <a:latin typeface="Times New Roman" pitchFamily="18" charset="0"/>
            </a:endParaRPr>
          </a:p>
        </p:txBody>
      </p:sp>
      <p:sp>
        <p:nvSpPr>
          <p:cNvPr id="11" name="Rectangle 6"/>
          <p:cNvSpPr>
            <a:spLocks noChangeArrowheads="1"/>
          </p:cNvSpPr>
          <p:nvPr/>
        </p:nvSpPr>
        <p:spPr bwMode="auto">
          <a:xfrm>
            <a:off x="5867921" y="4153371"/>
            <a:ext cx="1656407" cy="369332"/>
          </a:xfrm>
          <a:prstGeom prst="rect">
            <a:avLst/>
          </a:prstGeom>
          <a:noFill/>
          <a:ln w="9525" algn="ctr">
            <a:noFill/>
            <a:miter lim="800000"/>
            <a:headEnd/>
            <a:tailEnd/>
          </a:ln>
        </p:spPr>
        <p:txBody>
          <a:bodyPr wrap="square">
            <a:spAutoFit/>
          </a:bodyPr>
          <a:lstStyle/>
          <a:p>
            <a:r>
              <a:rPr lang="en-US" altLang="zh-CN" dirty="0" err="1" smtClean="0">
                <a:solidFill>
                  <a:srgbClr val="CC3300"/>
                </a:solidFill>
                <a:latin typeface="Times New Roman" pitchFamily="18" charset="0"/>
                <a:cs typeface="Times New Roman" pitchFamily="18" charset="0"/>
              </a:rPr>
              <a:t>tautomerization</a:t>
            </a:r>
            <a:endParaRPr lang="zh-CN" altLang="en-US" sz="1800" dirty="0">
              <a:solidFill>
                <a:srgbClr val="CC3300"/>
              </a:solidFill>
              <a:latin typeface="Times New Roman" pitchFamily="18" charset="0"/>
              <a:cs typeface="Times New Roman" pitchFamily="18" charset="0"/>
            </a:endParaRPr>
          </a:p>
        </p:txBody>
      </p:sp>
      <p:grpSp>
        <p:nvGrpSpPr>
          <p:cNvPr id="21" name="组合 20"/>
          <p:cNvGrpSpPr>
            <a:grpSpLocks noChangeAspect="1"/>
          </p:cNvGrpSpPr>
          <p:nvPr/>
        </p:nvGrpSpPr>
        <p:grpSpPr>
          <a:xfrm>
            <a:off x="1005939" y="4725304"/>
            <a:ext cx="3566061" cy="1440000"/>
            <a:chOff x="688925" y="4507260"/>
            <a:chExt cx="4033552" cy="1628775"/>
          </a:xfrm>
        </p:grpSpPr>
        <p:sp>
          <p:nvSpPr>
            <p:cNvPr id="12" name="AutoShape 7"/>
            <p:cNvSpPr>
              <a:spLocks noChangeArrowheads="1"/>
            </p:cNvSpPr>
            <p:nvPr/>
          </p:nvSpPr>
          <p:spPr bwMode="auto">
            <a:xfrm>
              <a:off x="2472989" y="4866035"/>
              <a:ext cx="504825" cy="215900"/>
            </a:xfrm>
            <a:prstGeom prst="leftRightArrow">
              <a:avLst>
                <a:gd name="adj1" fmla="val 50000"/>
                <a:gd name="adj2" fmla="val 46765"/>
              </a:avLst>
            </a:prstGeom>
            <a:noFill/>
            <a:ln w="15875">
              <a:solidFill>
                <a:schemeClr val="tx1"/>
              </a:solidFill>
              <a:miter lim="800000"/>
              <a:headEnd/>
              <a:tailEnd/>
            </a:ln>
          </p:spPr>
          <p:txBody>
            <a:bodyPr wrap="none" anchor="ctr"/>
            <a:lstStyle/>
            <a:p>
              <a:endParaRPr lang="zh-CN" altLang="en-US"/>
            </a:p>
          </p:txBody>
        </p:sp>
        <p:pic>
          <p:nvPicPr>
            <p:cNvPr id="13" name="Picture 8"/>
            <p:cNvPicPr>
              <a:picLocks noChangeAspect="1" noChangeArrowheads="1"/>
            </p:cNvPicPr>
            <p:nvPr/>
          </p:nvPicPr>
          <p:blipFill>
            <a:blip r:embed="rId5" cstate="print"/>
            <a:srcRect/>
            <a:stretch>
              <a:fillRect/>
            </a:stretch>
          </p:blipFill>
          <p:spPr bwMode="auto">
            <a:xfrm>
              <a:off x="688925" y="4534248"/>
              <a:ext cx="1608138" cy="1590675"/>
            </a:xfrm>
            <a:prstGeom prst="rect">
              <a:avLst/>
            </a:prstGeom>
            <a:noFill/>
            <a:ln w="9525">
              <a:noFill/>
              <a:miter lim="800000"/>
              <a:headEnd/>
              <a:tailEnd/>
            </a:ln>
          </p:spPr>
        </p:pic>
        <p:pic>
          <p:nvPicPr>
            <p:cNvPr id="14" name="Picture 9"/>
            <p:cNvPicPr>
              <a:picLocks noChangeAspect="1" noChangeArrowheads="1"/>
            </p:cNvPicPr>
            <p:nvPr/>
          </p:nvPicPr>
          <p:blipFill>
            <a:blip r:embed="rId6" cstate="print"/>
            <a:srcRect/>
            <a:stretch>
              <a:fillRect/>
            </a:stretch>
          </p:blipFill>
          <p:spPr bwMode="auto">
            <a:xfrm>
              <a:off x="3054014" y="4507260"/>
              <a:ext cx="1668463" cy="1628775"/>
            </a:xfrm>
            <a:prstGeom prst="rect">
              <a:avLst/>
            </a:prstGeom>
            <a:noFill/>
            <a:ln w="9525">
              <a:noFill/>
              <a:miter lim="800000"/>
              <a:headEnd/>
              <a:tailEnd/>
            </a:ln>
          </p:spPr>
        </p:pic>
      </p:grpSp>
      <p:pic>
        <p:nvPicPr>
          <p:cNvPr id="15" name="Picture 10"/>
          <p:cNvPicPr>
            <a:picLocks noChangeAspect="1" noChangeArrowheads="1"/>
          </p:cNvPicPr>
          <p:nvPr/>
        </p:nvPicPr>
        <p:blipFill>
          <a:blip r:embed="rId7" cstate="print"/>
          <a:srcRect/>
          <a:stretch>
            <a:fillRect/>
          </a:stretch>
        </p:blipFill>
        <p:spPr bwMode="auto">
          <a:xfrm>
            <a:off x="5872683" y="4701058"/>
            <a:ext cx="1590675" cy="1392238"/>
          </a:xfrm>
          <a:prstGeom prst="rect">
            <a:avLst/>
          </a:prstGeom>
          <a:noFill/>
          <a:ln w="9525">
            <a:noFill/>
            <a:miter lim="800000"/>
            <a:headEnd/>
            <a:tailEnd/>
          </a:ln>
        </p:spPr>
      </p:pic>
      <p:sp>
        <p:nvSpPr>
          <p:cNvPr id="16" name="Text Box 11"/>
          <p:cNvSpPr txBox="1">
            <a:spLocks noChangeArrowheads="1"/>
          </p:cNvSpPr>
          <p:nvPr/>
        </p:nvSpPr>
        <p:spPr bwMode="auto">
          <a:xfrm>
            <a:off x="3560713" y="1556098"/>
            <a:ext cx="1368425" cy="369332"/>
          </a:xfrm>
          <a:prstGeom prst="rect">
            <a:avLst/>
          </a:prstGeom>
          <a:noFill/>
          <a:ln w="9525" algn="ctr">
            <a:noFill/>
            <a:miter lim="800000"/>
            <a:headEnd/>
            <a:tailEnd/>
          </a:ln>
        </p:spPr>
        <p:txBody>
          <a:bodyPr>
            <a:spAutoFit/>
          </a:bodyPr>
          <a:lstStyle/>
          <a:p>
            <a:pPr algn="ctr"/>
            <a:r>
              <a:rPr lang="en-US" altLang="zh-CN" sz="1800" dirty="0" smtClean="0">
                <a:solidFill>
                  <a:srgbClr val="CC3300"/>
                </a:solidFill>
                <a:latin typeface="Times New Roman" pitchFamily="18" charset="0"/>
                <a:cs typeface="Times New Roman" pitchFamily="18" charset="0"/>
              </a:rPr>
              <a:t>chelating</a:t>
            </a:r>
            <a:endParaRPr lang="zh-CN" altLang="en-US" sz="1800" dirty="0">
              <a:solidFill>
                <a:srgbClr val="CC3300"/>
              </a:solidFill>
              <a:latin typeface="Times New Roman" pitchFamily="18" charset="0"/>
              <a:cs typeface="Times New Roman" pitchFamily="18" charset="0"/>
            </a:endParaRPr>
          </a:p>
        </p:txBody>
      </p:sp>
      <p:sp>
        <p:nvSpPr>
          <p:cNvPr id="17" name="AutoShape 12"/>
          <p:cNvSpPr>
            <a:spLocks noChangeArrowheads="1"/>
          </p:cNvSpPr>
          <p:nvPr/>
        </p:nvSpPr>
        <p:spPr bwMode="auto">
          <a:xfrm>
            <a:off x="3703588" y="2025998"/>
            <a:ext cx="1152525" cy="215900"/>
          </a:xfrm>
          <a:custGeom>
            <a:avLst/>
            <a:gdLst>
              <a:gd name="T0" fmla="*/ 2147483647 w 21600"/>
              <a:gd name="T1" fmla="*/ 0 h 21600"/>
              <a:gd name="T2" fmla="*/ 0 w 21600"/>
              <a:gd name="T3" fmla="*/ 1077501496 h 21600"/>
              <a:gd name="T4" fmla="*/ 2147483647 w 21600"/>
              <a:gd name="T5" fmla="*/ 2147483647 h 21600"/>
              <a:gd name="T6" fmla="*/ 2147483647 w 21600"/>
              <a:gd name="T7" fmla="*/ 107750149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9525">
            <a:solidFill>
              <a:schemeClr val="tx1"/>
            </a:solidFill>
            <a:miter lim="800000"/>
            <a:headEnd/>
            <a:tailEnd/>
          </a:ln>
        </p:spPr>
        <p:txBody>
          <a:bodyPr wrap="none" anchor="ctr"/>
          <a:lstStyle/>
          <a:p>
            <a:endParaRPr lang="zh-CN" altLang="en-US"/>
          </a:p>
        </p:txBody>
      </p:sp>
      <p:sp>
        <p:nvSpPr>
          <p:cNvPr id="18" name="Text Box 13"/>
          <p:cNvSpPr txBox="1">
            <a:spLocks noChangeArrowheads="1"/>
          </p:cNvSpPr>
          <p:nvPr/>
        </p:nvSpPr>
        <p:spPr bwMode="auto">
          <a:xfrm>
            <a:off x="1971625" y="4023073"/>
            <a:ext cx="2603500" cy="369332"/>
          </a:xfrm>
          <a:prstGeom prst="rect">
            <a:avLst/>
          </a:prstGeom>
          <a:noFill/>
          <a:ln w="9525" algn="ctr">
            <a:noFill/>
            <a:miter lim="800000"/>
            <a:headEnd/>
            <a:tailEnd/>
          </a:ln>
        </p:spPr>
        <p:txBody>
          <a:bodyPr>
            <a:spAutoFit/>
          </a:bodyPr>
          <a:lstStyle/>
          <a:p>
            <a:r>
              <a:rPr lang="en-US" altLang="zh-CN" sz="1800" dirty="0" err="1" smtClean="0">
                <a:solidFill>
                  <a:srgbClr val="CC3300"/>
                </a:solidFill>
                <a:latin typeface="Times New Roman" pitchFamily="18" charset="0"/>
                <a:cs typeface="Times New Roman" pitchFamily="18" charset="0"/>
              </a:rPr>
              <a:t>isomerization</a:t>
            </a:r>
            <a:endParaRPr lang="zh-CN" altLang="en-US" sz="1800" dirty="0">
              <a:solidFill>
                <a:srgbClr val="CC3300"/>
              </a:solidFill>
              <a:latin typeface="Times New Roman" pitchFamily="18" charset="0"/>
              <a:cs typeface="Times New Roman" pitchFamily="18" charset="0"/>
            </a:endParaRPr>
          </a:p>
        </p:txBody>
      </p:sp>
      <p:sp>
        <p:nvSpPr>
          <p:cNvPr id="19" name="Rectangle 14"/>
          <p:cNvSpPr>
            <a:spLocks noChangeArrowheads="1"/>
          </p:cNvSpPr>
          <p:nvPr/>
        </p:nvSpPr>
        <p:spPr bwMode="auto">
          <a:xfrm>
            <a:off x="1890288" y="3168264"/>
            <a:ext cx="1340432" cy="461665"/>
          </a:xfrm>
          <a:prstGeom prst="rect">
            <a:avLst/>
          </a:prstGeom>
          <a:noFill/>
          <a:ln w="9525" algn="ctr">
            <a:noFill/>
            <a:miter lim="800000"/>
            <a:headEnd/>
            <a:tailEnd/>
          </a:ln>
        </p:spPr>
        <p:txBody>
          <a:bodyPr wrap="none">
            <a:spAutoFit/>
          </a:bodyPr>
          <a:lstStyle/>
          <a:p>
            <a:r>
              <a:rPr lang="en-US" altLang="zh-CN" sz="2400" dirty="0">
                <a:solidFill>
                  <a:srgbClr val="0000FF"/>
                </a:solidFill>
                <a:latin typeface="Times New Roman" pitchFamily="18" charset="0"/>
                <a:ea typeface="华文楷体" pitchFamily="2" charset="-122"/>
              </a:rPr>
              <a:t>C</a:t>
            </a:r>
            <a:r>
              <a:rPr lang="en-US" altLang="zh-CN" sz="2400" baseline="-25000" dirty="0">
                <a:solidFill>
                  <a:srgbClr val="0000FF"/>
                </a:solidFill>
                <a:latin typeface="Times New Roman" pitchFamily="18" charset="0"/>
                <a:ea typeface="华文楷体" pitchFamily="2" charset="-122"/>
              </a:rPr>
              <a:t>9</a:t>
            </a:r>
            <a:r>
              <a:rPr lang="en-US" altLang="zh-CN" sz="2400" dirty="0">
                <a:solidFill>
                  <a:srgbClr val="0000FF"/>
                </a:solidFill>
                <a:latin typeface="Times New Roman" pitchFamily="18" charset="0"/>
                <a:ea typeface="华文楷体" pitchFamily="2" charset="-122"/>
              </a:rPr>
              <a:t>H</a:t>
            </a:r>
            <a:r>
              <a:rPr lang="en-US" altLang="zh-CN" sz="2400" baseline="-25000" dirty="0">
                <a:solidFill>
                  <a:srgbClr val="0000FF"/>
                </a:solidFill>
                <a:latin typeface="Times New Roman" pitchFamily="18" charset="0"/>
                <a:ea typeface="华文楷体" pitchFamily="2" charset="-122"/>
              </a:rPr>
              <a:t>7</a:t>
            </a:r>
            <a:r>
              <a:rPr lang="en-US" altLang="zh-CN" sz="2400" dirty="0">
                <a:solidFill>
                  <a:srgbClr val="0000FF"/>
                </a:solidFill>
                <a:latin typeface="Times New Roman" pitchFamily="18" charset="0"/>
                <a:ea typeface="华文楷体" pitchFamily="2" charset="-122"/>
              </a:rPr>
              <a:t>NO </a:t>
            </a:r>
          </a:p>
        </p:txBody>
      </p:sp>
      <p:sp>
        <p:nvSpPr>
          <p:cNvPr id="3" name="日期占位符 2"/>
          <p:cNvSpPr>
            <a:spLocks noGrp="1"/>
          </p:cNvSpPr>
          <p:nvPr>
            <p:ph type="dt" sz="half" idx="10"/>
          </p:nvPr>
        </p:nvSpPr>
        <p:spPr/>
        <p:txBody>
          <a:bodyPr/>
          <a:lstStyle/>
          <a:p>
            <a:fld id="{16064279-8B9D-4B5B-A207-FA016A4B0DB2}" type="datetime1">
              <a:rPr lang="zh-CN" altLang="en-US" smtClean="0"/>
              <a:t>2013/10/29</a:t>
            </a:fld>
            <a:endParaRPr lang="zh-CN" altLang="en-US"/>
          </a:p>
        </p:txBody>
      </p:sp>
      <p:sp>
        <p:nvSpPr>
          <p:cNvPr id="4" name="页脚占位符 3"/>
          <p:cNvSpPr>
            <a:spLocks noGrp="1"/>
          </p:cNvSpPr>
          <p:nvPr>
            <p:ph type="ftr" sz="quarter" idx="11"/>
          </p:nvPr>
        </p:nvSpPr>
        <p:spPr/>
        <p:txBody>
          <a:bodyPr/>
          <a:lstStyle/>
          <a:p>
            <a:r>
              <a:rPr lang="en-US" altLang="zh-CN" smtClean="0"/>
              <a:t>PKU·  Beijing · Fall. 2013</a:t>
            </a:r>
            <a:endParaRPr lang="zh-CN" altLang="en-US" dirty="0"/>
          </a:p>
        </p:txBody>
      </p:sp>
      <p:sp>
        <p:nvSpPr>
          <p:cNvPr id="5" name="灯片编号占位符 4"/>
          <p:cNvSpPr>
            <a:spLocks noGrp="1"/>
          </p:cNvSpPr>
          <p:nvPr>
            <p:ph type="sldNum" sz="quarter" idx="12"/>
          </p:nvPr>
        </p:nvSpPr>
        <p:spPr/>
        <p:txBody>
          <a:bodyPr>
            <a:normAutofit fontScale="92500" lnSpcReduction="20000"/>
          </a:bodyPr>
          <a:lstStyle/>
          <a:p>
            <a:fld id="{AE714C8C-1F9C-404C-BB65-1EC320AFAFFE}" type="slidenum">
              <a:rPr lang="zh-CN" altLang="en-US" smtClean="0"/>
              <a:pPr/>
              <a:t>114</a:t>
            </a:fld>
            <a:endParaRPr lang="zh-CN" altLang="en-US"/>
          </a:p>
        </p:txBody>
      </p:sp>
    </p:spTree>
    <p:extLst>
      <p:ext uri="{BB962C8B-B14F-4D97-AF65-F5344CB8AC3E}">
        <p14:creationId xmlns:p14="http://schemas.microsoft.com/office/powerpoint/2010/main" val="14140992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linds(vertical)">
                                      <p:cBhvr>
                                        <p:cTn id="7" dur="500"/>
                                        <p:tgtEl>
                                          <p:spTgt spid="94"/>
                                        </p:tgtEl>
                                      </p:cBhvr>
                                    </p:animEffect>
                                  </p:childTnLst>
                                </p:cTn>
                              </p:par>
                              <p:par>
                                <p:cTn id="8" presetID="3" presetClass="entr" presetSubtype="5"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vertical)">
                                      <p:cBhvr>
                                        <p:cTn id="10" dur="500"/>
                                        <p:tgtEl>
                                          <p:spTgt spid="9"/>
                                        </p:tgtEl>
                                      </p:cBhvr>
                                    </p:animEffect>
                                  </p:childTnLst>
                                </p:cTn>
                              </p:par>
                              <p:par>
                                <p:cTn id="11" presetID="3" presetClass="entr" presetSubtype="5"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linds(vertical)">
                                      <p:cBhvr>
                                        <p:cTn id="13" dur="500"/>
                                        <p:tgtEl>
                                          <p:spTgt spid="16"/>
                                        </p:tgtEl>
                                      </p:cBhvr>
                                    </p:animEffect>
                                  </p:childTnLst>
                                </p:cTn>
                              </p:par>
                              <p:par>
                                <p:cTn id="14" presetID="3" presetClass="entr" presetSubtype="5"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linds(horizontal)">
                                      <p:cBhvr>
                                        <p:cTn id="21" dur="500"/>
                                        <p:tgtEl>
                                          <p:spTgt spid="2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linds(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linds(horizontal)">
                                      <p:cBhvr>
                                        <p:cTn id="29" dur="500"/>
                                        <p:tgtEl>
                                          <p:spTgt spid="11"/>
                                        </p:tgtEl>
                                      </p:cBhvr>
                                    </p:animEffect>
                                  </p:childTnLst>
                                </p:cTn>
                              </p:par>
                              <p:par>
                                <p:cTn id="30" presetID="3" presetClass="entr" presetSubtype="1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6" grpId="0"/>
      <p:bldP spid="17" grpId="0" animBg="1"/>
      <p:bldP spid="18"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8"/>
          <p:cNvPicPr>
            <a:picLocks noChangeAspect="1" noChangeArrowheads="1"/>
          </p:cNvPicPr>
          <p:nvPr/>
        </p:nvPicPr>
        <p:blipFill>
          <a:blip r:embed="rId2" cstate="print"/>
          <a:srcRect/>
          <a:stretch>
            <a:fillRect/>
          </a:stretch>
        </p:blipFill>
        <p:spPr bwMode="auto">
          <a:xfrm>
            <a:off x="3487413" y="980728"/>
            <a:ext cx="5333059" cy="4752875"/>
          </a:xfrm>
          <a:prstGeom prst="rect">
            <a:avLst/>
          </a:prstGeom>
          <a:noFill/>
          <a:ln w="9525">
            <a:noFill/>
            <a:miter lim="800000"/>
            <a:headEnd/>
            <a:tailEnd/>
          </a:ln>
        </p:spPr>
      </p:pic>
      <p:sp>
        <p:nvSpPr>
          <p:cNvPr id="28" name="Rectangle 4"/>
          <p:cNvSpPr>
            <a:spLocks noChangeArrowheads="1"/>
          </p:cNvSpPr>
          <p:nvPr/>
        </p:nvSpPr>
        <p:spPr bwMode="auto">
          <a:xfrm>
            <a:off x="365896" y="4956919"/>
            <a:ext cx="2903848" cy="338554"/>
          </a:xfrm>
          <a:prstGeom prst="rect">
            <a:avLst/>
          </a:prstGeom>
          <a:noFill/>
          <a:ln w="9525">
            <a:noFill/>
            <a:miter lim="800000"/>
            <a:headEnd/>
            <a:tailEnd/>
          </a:ln>
        </p:spPr>
        <p:txBody>
          <a:bodyPr wrap="square">
            <a:spAutoFit/>
          </a:bodyPr>
          <a:lstStyle/>
          <a:p>
            <a:r>
              <a:rPr lang="en-US" altLang="zh-CN" sz="1600" i="1" dirty="0"/>
              <a:t>J. Phys. Chem. B </a:t>
            </a:r>
            <a:r>
              <a:rPr lang="en-US" altLang="zh-CN" sz="1600" i="1" dirty="0" smtClean="0"/>
              <a:t>101</a:t>
            </a:r>
            <a:r>
              <a:rPr lang="en-US" altLang="zh-CN" sz="1600" i="1" dirty="0"/>
              <a:t>, </a:t>
            </a:r>
            <a:r>
              <a:rPr lang="en-US" altLang="zh-CN" sz="1600" dirty="0" smtClean="0"/>
              <a:t>7786, 1997</a:t>
            </a:r>
            <a:endParaRPr lang="en-US" altLang="zh-CN" sz="1600" dirty="0"/>
          </a:p>
        </p:txBody>
      </p:sp>
      <p:sp>
        <p:nvSpPr>
          <p:cNvPr id="29" name="Rectangle 13"/>
          <p:cNvSpPr>
            <a:spLocks noChangeArrowheads="1"/>
          </p:cNvSpPr>
          <p:nvPr/>
        </p:nvSpPr>
        <p:spPr bwMode="auto">
          <a:xfrm>
            <a:off x="4331347" y="5949627"/>
            <a:ext cx="3667607" cy="369332"/>
          </a:xfrm>
          <a:prstGeom prst="rect">
            <a:avLst/>
          </a:prstGeom>
          <a:noFill/>
          <a:ln w="9525">
            <a:noFill/>
            <a:miter lim="800000"/>
            <a:headEnd/>
            <a:tailEnd/>
          </a:ln>
        </p:spPr>
        <p:txBody>
          <a:bodyPr wrap="none" anchor="ctr">
            <a:spAutoFit/>
          </a:bodyPr>
          <a:lstStyle/>
          <a:p>
            <a:r>
              <a:rPr lang="en-US" altLang="zh-CN" sz="1800" dirty="0"/>
              <a:t>Cambridge Structural </a:t>
            </a:r>
            <a:r>
              <a:rPr lang="en-US" altLang="zh-CN" sz="1800" dirty="0" smtClean="0"/>
              <a:t>Database(CSD)</a:t>
            </a:r>
            <a:r>
              <a:rPr lang="zh-CN" altLang="en-US" sz="1800" dirty="0" smtClean="0"/>
              <a:t> </a:t>
            </a:r>
            <a:endParaRPr lang="zh-CN" altLang="en-US" sz="1800" dirty="0"/>
          </a:p>
        </p:txBody>
      </p:sp>
      <p:pic>
        <p:nvPicPr>
          <p:cNvPr id="31" name="Picture 8"/>
          <p:cNvPicPr>
            <a:picLocks noChangeAspect="1" noChangeArrowheads="1"/>
          </p:cNvPicPr>
          <p:nvPr/>
        </p:nvPicPr>
        <p:blipFill>
          <a:blip r:embed="rId3" cstate="print"/>
          <a:srcRect/>
          <a:stretch>
            <a:fillRect/>
          </a:stretch>
        </p:blipFill>
        <p:spPr bwMode="auto">
          <a:xfrm>
            <a:off x="539552" y="1477007"/>
            <a:ext cx="2520280" cy="3150732"/>
          </a:xfrm>
          <a:prstGeom prst="rect">
            <a:avLst/>
          </a:prstGeom>
          <a:noFill/>
          <a:ln w="9525">
            <a:noFill/>
            <a:miter lim="800000"/>
            <a:headEnd/>
            <a:tailEnd/>
          </a:ln>
        </p:spPr>
      </p:pic>
      <p:sp>
        <p:nvSpPr>
          <p:cNvPr id="33" name="TextBox 25"/>
          <p:cNvSpPr txBox="1">
            <a:spLocks noChangeArrowheads="1"/>
          </p:cNvSpPr>
          <p:nvPr/>
        </p:nvSpPr>
        <p:spPr bwMode="auto">
          <a:xfrm>
            <a:off x="365125" y="174625"/>
            <a:ext cx="6871171" cy="461665"/>
          </a:xfrm>
          <a:prstGeom prst="rect">
            <a:avLst/>
          </a:prstGeom>
          <a:noFill/>
          <a:ln w="9525">
            <a:noFill/>
            <a:miter lim="800000"/>
            <a:headEnd/>
            <a:tailEnd/>
          </a:ln>
        </p:spPr>
        <p:txBody>
          <a:bodyPr wrap="square">
            <a:spAutoFit/>
          </a:bodyPr>
          <a:lstStyle/>
          <a:p>
            <a:r>
              <a:rPr lang="en-US" altLang="zh-CN" sz="2400" b="1" dirty="0" smtClean="0"/>
              <a:t>The hydrogen bonding </a:t>
            </a:r>
            <a:r>
              <a:rPr lang="en-US" altLang="zh-CN" sz="2400" b="1" dirty="0" err="1" smtClean="0"/>
              <a:t>dimers</a:t>
            </a:r>
            <a:r>
              <a:rPr lang="en-US" altLang="zh-CN" sz="2400" b="1" dirty="0" smtClean="0"/>
              <a:t> in 8-hq crystal</a:t>
            </a:r>
            <a:endParaRPr lang="zh-CN" altLang="en-US" sz="2400" b="1" dirty="0">
              <a:latin typeface="Calibri" pitchFamily="34" charset="0"/>
            </a:endParaRPr>
          </a:p>
        </p:txBody>
      </p:sp>
      <p:sp>
        <p:nvSpPr>
          <p:cNvPr id="10" name="圆角矩形 9"/>
          <p:cNvSpPr/>
          <p:nvPr/>
        </p:nvSpPr>
        <p:spPr>
          <a:xfrm rot="1980000">
            <a:off x="5591964" y="2262378"/>
            <a:ext cx="1080120" cy="216024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日期占位符 2"/>
          <p:cNvSpPr>
            <a:spLocks noGrp="1"/>
          </p:cNvSpPr>
          <p:nvPr>
            <p:ph type="dt" sz="half" idx="10"/>
          </p:nvPr>
        </p:nvSpPr>
        <p:spPr/>
        <p:txBody>
          <a:bodyPr/>
          <a:lstStyle/>
          <a:p>
            <a:fld id="{8E2D0F4E-8C4C-4DAE-BB0F-EDACA5CE80DE}" type="datetime1">
              <a:rPr lang="zh-CN" altLang="en-US" smtClean="0"/>
              <a:t>2013/10/29</a:t>
            </a:fld>
            <a:endParaRPr lang="zh-CN" altLang="en-US"/>
          </a:p>
        </p:txBody>
      </p:sp>
      <p:sp>
        <p:nvSpPr>
          <p:cNvPr id="4" name="页脚占位符 3"/>
          <p:cNvSpPr>
            <a:spLocks noGrp="1"/>
          </p:cNvSpPr>
          <p:nvPr>
            <p:ph type="ftr" sz="quarter" idx="11"/>
          </p:nvPr>
        </p:nvSpPr>
        <p:spPr/>
        <p:txBody>
          <a:bodyPr/>
          <a:lstStyle/>
          <a:p>
            <a:r>
              <a:rPr lang="en-US" altLang="zh-CN" smtClean="0"/>
              <a:t>PKU·  Beijing · Fall. 2013</a:t>
            </a:r>
            <a:endParaRPr lang="zh-CN" altLang="en-US" dirty="0"/>
          </a:p>
        </p:txBody>
      </p:sp>
      <p:sp>
        <p:nvSpPr>
          <p:cNvPr id="5" name="灯片编号占位符 4"/>
          <p:cNvSpPr>
            <a:spLocks noGrp="1"/>
          </p:cNvSpPr>
          <p:nvPr>
            <p:ph type="sldNum" sz="quarter" idx="12"/>
          </p:nvPr>
        </p:nvSpPr>
        <p:spPr/>
        <p:txBody>
          <a:bodyPr>
            <a:normAutofit fontScale="92500" lnSpcReduction="20000"/>
          </a:bodyPr>
          <a:lstStyle/>
          <a:p>
            <a:fld id="{AE714C8C-1F9C-404C-BB65-1EC320AFAFFE}" type="slidenum">
              <a:rPr lang="zh-CN" altLang="en-US" smtClean="0"/>
              <a:pPr/>
              <a:t>115</a:t>
            </a:fld>
            <a:endParaRPr lang="zh-CN" altLang="en-US"/>
          </a:p>
        </p:txBody>
      </p:sp>
    </p:spTree>
    <p:extLst>
      <p:ext uri="{BB962C8B-B14F-4D97-AF65-F5344CB8AC3E}">
        <p14:creationId xmlns:p14="http://schemas.microsoft.com/office/powerpoint/2010/main" val="346792851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 descr="C:\Users\lenovo\Desktop\程老师要整理的数据\8-Hq STM 原始数据\634-3"/>
          <p:cNvPicPr>
            <a:picLocks noChangeAspect="1" noChangeArrowheads="1"/>
          </p:cNvPicPr>
          <p:nvPr/>
        </p:nvPicPr>
        <p:blipFill>
          <a:blip r:embed="rId2" cstate="print"/>
          <a:srcRect/>
          <a:stretch>
            <a:fillRect/>
          </a:stretch>
        </p:blipFill>
        <p:spPr bwMode="auto">
          <a:xfrm>
            <a:off x="913240" y="1671892"/>
            <a:ext cx="3610136" cy="3600000"/>
          </a:xfrm>
          <a:prstGeom prst="rect">
            <a:avLst/>
          </a:prstGeom>
          <a:noFill/>
        </p:spPr>
      </p:pic>
      <p:pic>
        <p:nvPicPr>
          <p:cNvPr id="12" name="Picture 6" descr="C:\Users\lenovo\Desktop\程老师要整理的数据\8-Hq STM 原始数据\003-3"/>
          <p:cNvPicPr>
            <a:picLocks noChangeAspect="1" noChangeArrowheads="1"/>
          </p:cNvPicPr>
          <p:nvPr/>
        </p:nvPicPr>
        <p:blipFill>
          <a:blip r:embed="rId3" cstate="print"/>
          <a:srcRect/>
          <a:stretch>
            <a:fillRect/>
          </a:stretch>
        </p:blipFill>
        <p:spPr bwMode="auto">
          <a:xfrm>
            <a:off x="4666654" y="1671892"/>
            <a:ext cx="3610136" cy="3600000"/>
          </a:xfrm>
          <a:prstGeom prst="rect">
            <a:avLst/>
          </a:prstGeom>
          <a:noFill/>
        </p:spPr>
      </p:pic>
      <p:sp>
        <p:nvSpPr>
          <p:cNvPr id="13" name="TextBox 6"/>
          <p:cNvSpPr txBox="1"/>
          <p:nvPr/>
        </p:nvSpPr>
        <p:spPr>
          <a:xfrm>
            <a:off x="889712" y="1556792"/>
            <a:ext cx="504056"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dirty="0" smtClean="0">
                <a:solidFill>
                  <a:schemeClr val="bg1"/>
                </a:solidFill>
                <a:latin typeface="Arial Unicode MS" pitchFamily="34" charset="-122"/>
                <a:ea typeface="Arial Unicode MS" pitchFamily="34" charset="-122"/>
                <a:cs typeface="Arial Unicode MS" pitchFamily="34" charset="-122"/>
              </a:rPr>
              <a:t>a</a:t>
            </a:r>
            <a:endParaRPr lang="zh-CN" altLang="en-US" sz="1100" dirty="0">
              <a:solidFill>
                <a:schemeClr val="bg1"/>
              </a:solidFill>
              <a:latin typeface="Arial Unicode MS" pitchFamily="34" charset="-122"/>
              <a:ea typeface="Arial Unicode MS" pitchFamily="34" charset="-122"/>
              <a:cs typeface="Arial Unicode MS" pitchFamily="34" charset="-122"/>
            </a:endParaRPr>
          </a:p>
        </p:txBody>
      </p:sp>
      <p:sp>
        <p:nvSpPr>
          <p:cNvPr id="14" name="TextBox 7"/>
          <p:cNvSpPr txBox="1"/>
          <p:nvPr/>
        </p:nvSpPr>
        <p:spPr>
          <a:xfrm>
            <a:off x="4644008" y="1625032"/>
            <a:ext cx="504056"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dirty="0" smtClean="0">
                <a:solidFill>
                  <a:schemeClr val="bg1"/>
                </a:solidFill>
                <a:latin typeface="Arial Unicode MS" pitchFamily="34" charset="-122"/>
                <a:ea typeface="Arial Unicode MS" pitchFamily="34" charset="-122"/>
                <a:cs typeface="Arial Unicode MS" pitchFamily="34" charset="-122"/>
              </a:rPr>
              <a:t>b</a:t>
            </a:r>
            <a:endParaRPr lang="zh-CN" altLang="en-US" sz="1100" dirty="0">
              <a:solidFill>
                <a:schemeClr val="bg1"/>
              </a:solidFill>
              <a:latin typeface="Arial Unicode MS" pitchFamily="34" charset="-122"/>
              <a:ea typeface="Arial Unicode MS" pitchFamily="34" charset="-122"/>
              <a:cs typeface="Arial Unicode MS" pitchFamily="34" charset="-122"/>
            </a:endParaRPr>
          </a:p>
        </p:txBody>
      </p:sp>
      <p:sp>
        <p:nvSpPr>
          <p:cNvPr id="17" name="TextBox 25"/>
          <p:cNvSpPr txBox="1">
            <a:spLocks noChangeArrowheads="1"/>
          </p:cNvSpPr>
          <p:nvPr/>
        </p:nvSpPr>
        <p:spPr bwMode="auto">
          <a:xfrm>
            <a:off x="365125" y="174625"/>
            <a:ext cx="4676775" cy="461665"/>
          </a:xfrm>
          <a:prstGeom prst="rect">
            <a:avLst/>
          </a:prstGeom>
          <a:noFill/>
          <a:ln w="9525">
            <a:noFill/>
            <a:miter lim="800000"/>
            <a:headEnd/>
            <a:tailEnd/>
          </a:ln>
        </p:spPr>
        <p:txBody>
          <a:bodyPr>
            <a:spAutoFit/>
          </a:bodyPr>
          <a:lstStyle/>
          <a:p>
            <a:r>
              <a:rPr lang="en-US" altLang="zh-CN" sz="2400" b="1" dirty="0" smtClean="0"/>
              <a:t>8-hq adsorption on Cu(111)</a:t>
            </a:r>
            <a:endParaRPr lang="zh-CN" altLang="en-US" sz="2400" b="1" dirty="0">
              <a:latin typeface="Calibri" pitchFamily="34" charset="0"/>
            </a:endParaRPr>
          </a:p>
        </p:txBody>
      </p:sp>
      <p:sp>
        <p:nvSpPr>
          <p:cNvPr id="15" name="TextBox 14"/>
          <p:cNvSpPr txBox="1"/>
          <p:nvPr/>
        </p:nvSpPr>
        <p:spPr>
          <a:xfrm>
            <a:off x="1470644" y="5589240"/>
            <a:ext cx="2373086" cy="461665"/>
          </a:xfrm>
          <a:prstGeom prst="rect">
            <a:avLst/>
          </a:prstGeom>
          <a:noFill/>
        </p:spPr>
        <p:txBody>
          <a:bodyPr wrap="none" rtlCol="0">
            <a:spAutoFit/>
          </a:bodyPr>
          <a:lstStyle/>
          <a:p>
            <a:pPr algn="ctr"/>
            <a:r>
              <a:rPr lang="en-US" altLang="zh-CN" sz="2400" dirty="0" smtClean="0"/>
              <a:t>deposition at </a:t>
            </a:r>
            <a:r>
              <a:rPr lang="en-US" altLang="zh-CN" sz="2400" dirty="0" err="1" smtClean="0"/>
              <a:t>LHe</a:t>
            </a:r>
            <a:endParaRPr lang="zh-CN" altLang="en-US" sz="2400" dirty="0"/>
          </a:p>
        </p:txBody>
      </p:sp>
      <p:sp>
        <p:nvSpPr>
          <p:cNvPr id="18" name="TextBox 17"/>
          <p:cNvSpPr txBox="1"/>
          <p:nvPr/>
        </p:nvSpPr>
        <p:spPr>
          <a:xfrm>
            <a:off x="5313917" y="5589240"/>
            <a:ext cx="2211375" cy="461665"/>
          </a:xfrm>
          <a:prstGeom prst="rect">
            <a:avLst/>
          </a:prstGeom>
          <a:noFill/>
        </p:spPr>
        <p:txBody>
          <a:bodyPr wrap="none" rtlCol="0">
            <a:spAutoFit/>
          </a:bodyPr>
          <a:lstStyle/>
          <a:p>
            <a:pPr algn="ctr"/>
            <a:r>
              <a:rPr lang="en-US" altLang="zh-CN" sz="2400" dirty="0" smtClean="0"/>
              <a:t>deposition at RT</a:t>
            </a:r>
            <a:endParaRPr lang="zh-CN" altLang="en-US" sz="2400" dirty="0"/>
          </a:p>
        </p:txBody>
      </p:sp>
      <p:sp>
        <p:nvSpPr>
          <p:cNvPr id="3" name="日期占位符 2"/>
          <p:cNvSpPr>
            <a:spLocks noGrp="1"/>
          </p:cNvSpPr>
          <p:nvPr>
            <p:ph type="dt" sz="half" idx="10"/>
          </p:nvPr>
        </p:nvSpPr>
        <p:spPr/>
        <p:txBody>
          <a:bodyPr/>
          <a:lstStyle/>
          <a:p>
            <a:fld id="{7B63FA77-AD3A-49E5-AF1C-9CC593CB146E}" type="datetime1">
              <a:rPr lang="zh-CN" altLang="en-US" smtClean="0"/>
              <a:t>2013/10/29</a:t>
            </a:fld>
            <a:endParaRPr lang="zh-CN" altLang="en-US"/>
          </a:p>
        </p:txBody>
      </p:sp>
      <p:sp>
        <p:nvSpPr>
          <p:cNvPr id="4" name="页脚占位符 3"/>
          <p:cNvSpPr>
            <a:spLocks noGrp="1"/>
          </p:cNvSpPr>
          <p:nvPr>
            <p:ph type="ftr" sz="quarter" idx="11"/>
          </p:nvPr>
        </p:nvSpPr>
        <p:spPr/>
        <p:txBody>
          <a:bodyPr/>
          <a:lstStyle/>
          <a:p>
            <a:r>
              <a:rPr lang="en-US" altLang="zh-CN" smtClean="0"/>
              <a:t>PKU·  Beijing · Fall. 2013</a:t>
            </a:r>
            <a:endParaRPr lang="zh-CN" altLang="en-US" dirty="0"/>
          </a:p>
        </p:txBody>
      </p:sp>
      <p:sp>
        <p:nvSpPr>
          <p:cNvPr id="7" name="灯片编号占位符 6"/>
          <p:cNvSpPr>
            <a:spLocks noGrp="1"/>
          </p:cNvSpPr>
          <p:nvPr>
            <p:ph type="sldNum" sz="quarter" idx="12"/>
          </p:nvPr>
        </p:nvSpPr>
        <p:spPr/>
        <p:txBody>
          <a:bodyPr>
            <a:normAutofit fontScale="92500" lnSpcReduction="20000"/>
          </a:bodyPr>
          <a:lstStyle/>
          <a:p>
            <a:fld id="{8107F3BD-EFC9-4D92-BB9D-312409088D4E}" type="slidenum">
              <a:rPr lang="zh-CN" altLang="en-US" smtClean="0"/>
              <a:pPr/>
              <a:t>116</a:t>
            </a:fld>
            <a:endParaRPr lang="zh-CN" altLang="en-US"/>
          </a:p>
        </p:txBody>
      </p:sp>
    </p:spTree>
    <p:extLst>
      <p:ext uri="{BB962C8B-B14F-4D97-AF65-F5344CB8AC3E}">
        <p14:creationId xmlns:p14="http://schemas.microsoft.com/office/powerpoint/2010/main" val="188989389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extBox 25"/>
          <p:cNvSpPr txBox="1">
            <a:spLocks noChangeArrowheads="1"/>
          </p:cNvSpPr>
          <p:nvPr/>
        </p:nvSpPr>
        <p:spPr bwMode="auto">
          <a:xfrm>
            <a:off x="365125" y="174625"/>
            <a:ext cx="4676775" cy="461665"/>
          </a:xfrm>
          <a:prstGeom prst="rect">
            <a:avLst/>
          </a:prstGeom>
          <a:noFill/>
          <a:ln w="9525">
            <a:noFill/>
            <a:miter lim="800000"/>
            <a:headEnd/>
            <a:tailEnd/>
          </a:ln>
        </p:spPr>
        <p:txBody>
          <a:bodyPr>
            <a:spAutoFit/>
          </a:bodyPr>
          <a:lstStyle/>
          <a:p>
            <a:r>
              <a:rPr lang="en-US" altLang="zh-CN" sz="2400" b="1" dirty="0" smtClean="0"/>
              <a:t>Single 8-hq on Cu(111)</a:t>
            </a:r>
            <a:endParaRPr lang="zh-CN" altLang="en-US" sz="2400" b="1" dirty="0">
              <a:latin typeface="Calibri" pitchFamily="34" charset="0"/>
            </a:endParaRPr>
          </a:p>
        </p:txBody>
      </p:sp>
      <p:pic>
        <p:nvPicPr>
          <p:cNvPr id="34" name="Picture 18" descr="ScanMultiBias_699-STM 1"/>
          <p:cNvPicPr>
            <a:picLocks noChangeAspect="1" noChangeArrowheads="1"/>
          </p:cNvPicPr>
          <p:nvPr/>
        </p:nvPicPr>
        <p:blipFill>
          <a:blip r:embed="rId2" cstate="print"/>
          <a:srcRect/>
          <a:stretch>
            <a:fillRect/>
          </a:stretch>
        </p:blipFill>
        <p:spPr bwMode="auto">
          <a:xfrm>
            <a:off x="4438977" y="1324323"/>
            <a:ext cx="1439863" cy="1114425"/>
          </a:xfrm>
          <a:prstGeom prst="rect">
            <a:avLst/>
          </a:prstGeom>
          <a:noFill/>
          <a:ln w="9525">
            <a:solidFill>
              <a:schemeClr val="tx1"/>
            </a:solidFill>
            <a:miter lim="800000"/>
            <a:headEnd/>
            <a:tailEnd/>
          </a:ln>
        </p:spPr>
      </p:pic>
      <p:pic>
        <p:nvPicPr>
          <p:cNvPr id="36" name="Picture 4" descr="500px-8-idrossichinolina_struttura"/>
          <p:cNvPicPr>
            <a:picLocks noChangeAspect="1" noChangeArrowheads="1"/>
          </p:cNvPicPr>
          <p:nvPr/>
        </p:nvPicPr>
        <p:blipFill>
          <a:blip r:embed="rId3" cstate="print"/>
          <a:srcRect/>
          <a:stretch>
            <a:fillRect/>
          </a:stretch>
        </p:blipFill>
        <p:spPr bwMode="auto">
          <a:xfrm>
            <a:off x="1304344" y="1322735"/>
            <a:ext cx="1295400" cy="1081088"/>
          </a:xfrm>
          <a:prstGeom prst="rect">
            <a:avLst/>
          </a:prstGeom>
          <a:noFill/>
          <a:ln w="9525">
            <a:noFill/>
            <a:miter lim="800000"/>
            <a:headEnd/>
            <a:tailEnd/>
          </a:ln>
        </p:spPr>
      </p:pic>
      <p:sp>
        <p:nvSpPr>
          <p:cNvPr id="69" name="矩形 68"/>
          <p:cNvSpPr/>
          <p:nvPr/>
        </p:nvSpPr>
        <p:spPr>
          <a:xfrm>
            <a:off x="5908467" y="5564130"/>
            <a:ext cx="3170035" cy="646331"/>
          </a:xfrm>
          <a:prstGeom prst="rect">
            <a:avLst/>
          </a:prstGeom>
        </p:spPr>
        <p:txBody>
          <a:bodyPr wrap="none">
            <a:spAutoFit/>
          </a:bodyPr>
          <a:lstStyle/>
          <a:p>
            <a:r>
              <a:rPr lang="en-US" altLang="zh-CN" i="1" dirty="0" smtClean="0"/>
              <a:t>V</a:t>
            </a:r>
            <a:r>
              <a:rPr lang="en-US" altLang="zh-CN" dirty="0" smtClean="0"/>
              <a:t>=0 V, </a:t>
            </a:r>
            <a:r>
              <a:rPr lang="en-US" altLang="zh-CN" i="1" dirty="0" smtClean="0"/>
              <a:t>A</a:t>
            </a:r>
            <a:r>
              <a:rPr lang="en-US" altLang="zh-CN" dirty="0" smtClean="0"/>
              <a:t>=100 pm, </a:t>
            </a:r>
          </a:p>
          <a:p>
            <a:r>
              <a:rPr lang="el-GR" altLang="zh-CN" dirty="0" smtClean="0"/>
              <a:t>Δ</a:t>
            </a:r>
            <a:r>
              <a:rPr lang="en-US" altLang="zh-CN" dirty="0" smtClean="0"/>
              <a:t>z=0 (-100mV, 100pA, Cu(111)) </a:t>
            </a:r>
            <a:endParaRPr lang="zh-CN" altLang="en-US" dirty="0"/>
          </a:p>
        </p:txBody>
      </p:sp>
      <p:grpSp>
        <p:nvGrpSpPr>
          <p:cNvPr id="50" name="组合 49"/>
          <p:cNvGrpSpPr/>
          <p:nvPr/>
        </p:nvGrpSpPr>
        <p:grpSpPr>
          <a:xfrm>
            <a:off x="6660232" y="1095127"/>
            <a:ext cx="1457576" cy="4336449"/>
            <a:chOff x="6660232" y="1095127"/>
            <a:chExt cx="1457576" cy="4336449"/>
          </a:xfrm>
        </p:grpSpPr>
        <p:pic>
          <p:nvPicPr>
            <p:cNvPr id="23" name="Picture 8"/>
            <p:cNvPicPr>
              <a:picLocks noChangeAspect="1" noChangeArrowheads="1"/>
            </p:cNvPicPr>
            <p:nvPr/>
          </p:nvPicPr>
          <p:blipFill>
            <a:blip r:embed="rId4" cstate="print"/>
            <a:srcRect/>
            <a:stretch>
              <a:fillRect/>
            </a:stretch>
          </p:blipFill>
          <p:spPr bwMode="auto">
            <a:xfrm>
              <a:off x="6660232" y="2942645"/>
              <a:ext cx="1439850" cy="1116235"/>
            </a:xfrm>
            <a:prstGeom prst="rect">
              <a:avLst/>
            </a:prstGeom>
            <a:noFill/>
            <a:ln w="9525">
              <a:solidFill>
                <a:schemeClr val="tx1"/>
              </a:solidFill>
              <a:miter lim="800000"/>
              <a:headEnd/>
              <a:tailEnd/>
            </a:ln>
          </p:spPr>
        </p:pic>
        <p:pic>
          <p:nvPicPr>
            <p:cNvPr id="24" name="图片 2"/>
            <p:cNvPicPr>
              <a:picLocks noChangeAspect="1"/>
            </p:cNvPicPr>
            <p:nvPr/>
          </p:nvPicPr>
          <p:blipFill>
            <a:blip r:embed="rId5" cstate="print"/>
            <a:srcRect l="21960" t="19981" r="7906" b="12576"/>
            <a:stretch>
              <a:fillRect/>
            </a:stretch>
          </p:blipFill>
          <p:spPr bwMode="auto">
            <a:xfrm>
              <a:off x="6660232" y="1600370"/>
              <a:ext cx="1438263" cy="1114647"/>
            </a:xfrm>
            <a:prstGeom prst="rect">
              <a:avLst/>
            </a:prstGeom>
            <a:noFill/>
            <a:ln w="9525">
              <a:solidFill>
                <a:schemeClr val="tx1"/>
              </a:solidFill>
              <a:miter lim="800000"/>
              <a:headEnd/>
              <a:tailEnd/>
            </a:ln>
          </p:spPr>
        </p:pic>
        <p:pic>
          <p:nvPicPr>
            <p:cNvPr id="39" name="Picture 15" descr="C:\Users\CHENGZHIHAI\Desktop\图片2.png"/>
            <p:cNvPicPr>
              <a:picLocks noChangeAspect="1" noChangeArrowheads="1"/>
            </p:cNvPicPr>
            <p:nvPr/>
          </p:nvPicPr>
          <p:blipFill>
            <a:blip r:embed="rId6" cstate="print"/>
            <a:srcRect l="14622" t="13951" r="9496" b="13951"/>
            <a:stretch>
              <a:fillRect/>
            </a:stretch>
          </p:blipFill>
          <p:spPr bwMode="auto">
            <a:xfrm>
              <a:off x="6679533" y="4315563"/>
              <a:ext cx="1438275" cy="1116013"/>
            </a:xfrm>
            <a:prstGeom prst="rect">
              <a:avLst/>
            </a:prstGeom>
            <a:noFill/>
            <a:ln w="9525">
              <a:solidFill>
                <a:schemeClr val="tx1"/>
              </a:solidFill>
              <a:miter lim="800000"/>
              <a:headEnd/>
              <a:tailEnd/>
            </a:ln>
          </p:spPr>
        </p:pic>
        <p:sp>
          <p:nvSpPr>
            <p:cNvPr id="70" name="TextBox 69"/>
            <p:cNvSpPr txBox="1"/>
            <p:nvPr/>
          </p:nvSpPr>
          <p:spPr>
            <a:xfrm>
              <a:off x="7033920" y="1095127"/>
              <a:ext cx="665567" cy="461665"/>
            </a:xfrm>
            <a:prstGeom prst="rect">
              <a:avLst/>
            </a:prstGeom>
            <a:noFill/>
          </p:spPr>
          <p:txBody>
            <a:bodyPr wrap="none" rtlCol="0">
              <a:spAutoFit/>
            </a:bodyPr>
            <a:lstStyle/>
            <a:p>
              <a:r>
                <a:rPr lang="en-US" altLang="zh-CN" sz="2400" dirty="0" smtClean="0"/>
                <a:t>DFT</a:t>
              </a:r>
              <a:endParaRPr lang="zh-CN" altLang="en-US" sz="2400" dirty="0"/>
            </a:p>
          </p:txBody>
        </p:sp>
      </p:grpSp>
      <p:sp>
        <p:nvSpPr>
          <p:cNvPr id="71" name="TextBox 70"/>
          <p:cNvSpPr txBox="1">
            <a:spLocks noChangeAspect="1"/>
          </p:cNvSpPr>
          <p:nvPr/>
        </p:nvSpPr>
        <p:spPr>
          <a:xfrm rot="-5400000">
            <a:off x="3684541" y="1667423"/>
            <a:ext cx="737189" cy="461665"/>
          </a:xfrm>
          <a:prstGeom prst="rect">
            <a:avLst/>
          </a:prstGeom>
          <a:noFill/>
        </p:spPr>
        <p:txBody>
          <a:bodyPr wrap="none" rtlCol="0">
            <a:spAutoFit/>
          </a:bodyPr>
          <a:lstStyle/>
          <a:p>
            <a:r>
              <a:rPr lang="en-US" altLang="zh-CN" sz="2400" dirty="0" smtClean="0"/>
              <a:t>STM</a:t>
            </a:r>
            <a:endParaRPr lang="zh-CN" altLang="en-US" sz="2400" dirty="0"/>
          </a:p>
        </p:txBody>
      </p:sp>
      <p:grpSp>
        <p:nvGrpSpPr>
          <p:cNvPr id="49" name="组合 48"/>
          <p:cNvGrpSpPr/>
          <p:nvPr/>
        </p:nvGrpSpPr>
        <p:grpSpPr>
          <a:xfrm>
            <a:off x="251520" y="2569899"/>
            <a:ext cx="5688632" cy="3665672"/>
            <a:chOff x="539552" y="2569899"/>
            <a:chExt cx="5688632" cy="3665672"/>
          </a:xfrm>
        </p:grpSpPr>
        <p:pic>
          <p:nvPicPr>
            <p:cNvPr id="17" name="Picture 5" descr="ScanMultiBias_694-q plus 1"/>
            <p:cNvPicPr>
              <a:picLocks noChangeAspect="1" noChangeArrowheads="1"/>
            </p:cNvPicPr>
            <p:nvPr/>
          </p:nvPicPr>
          <p:blipFill>
            <a:blip r:embed="rId7" cstate="print"/>
            <a:srcRect/>
            <a:stretch>
              <a:fillRect/>
            </a:stretch>
          </p:blipFill>
          <p:spPr bwMode="auto">
            <a:xfrm>
              <a:off x="4447838" y="4089436"/>
              <a:ext cx="1439851" cy="1116236"/>
            </a:xfrm>
            <a:prstGeom prst="rect">
              <a:avLst/>
            </a:prstGeom>
            <a:noFill/>
            <a:ln w="9525">
              <a:solidFill>
                <a:schemeClr val="tx1"/>
              </a:solidFill>
              <a:miter lim="800000"/>
              <a:headEnd/>
              <a:tailEnd/>
            </a:ln>
          </p:spPr>
        </p:pic>
        <p:pic>
          <p:nvPicPr>
            <p:cNvPr id="18" name="Picture 6" descr="ScanMultiBias_691--1"/>
            <p:cNvPicPr>
              <a:picLocks noChangeAspect="1" noChangeArrowheads="1"/>
            </p:cNvPicPr>
            <p:nvPr/>
          </p:nvPicPr>
          <p:blipFill>
            <a:blip r:embed="rId8" cstate="print"/>
            <a:srcRect/>
            <a:stretch>
              <a:fillRect/>
            </a:stretch>
          </p:blipFill>
          <p:spPr bwMode="auto">
            <a:xfrm>
              <a:off x="2845447" y="4089436"/>
              <a:ext cx="1439850" cy="1116236"/>
            </a:xfrm>
            <a:prstGeom prst="rect">
              <a:avLst/>
            </a:prstGeom>
            <a:noFill/>
            <a:ln w="9525">
              <a:solidFill>
                <a:schemeClr val="tx1"/>
              </a:solidFill>
              <a:miter lim="800000"/>
              <a:headEnd/>
              <a:tailEnd/>
            </a:ln>
          </p:spPr>
        </p:pic>
        <p:pic>
          <p:nvPicPr>
            <p:cNvPr id="19" name="Picture 7" descr="ScanMultiBias_689"/>
            <p:cNvPicPr>
              <a:picLocks noChangeAspect="1" noChangeArrowheads="1"/>
            </p:cNvPicPr>
            <p:nvPr/>
          </p:nvPicPr>
          <p:blipFill>
            <a:blip r:embed="rId9" cstate="print"/>
            <a:srcRect/>
            <a:stretch>
              <a:fillRect/>
            </a:stretch>
          </p:blipFill>
          <p:spPr bwMode="auto">
            <a:xfrm>
              <a:off x="1243055" y="4089436"/>
              <a:ext cx="1439851" cy="1116236"/>
            </a:xfrm>
            <a:prstGeom prst="rect">
              <a:avLst/>
            </a:prstGeom>
            <a:noFill/>
            <a:ln w="9525">
              <a:solidFill>
                <a:schemeClr val="tx1"/>
              </a:solidFill>
              <a:miter lim="800000"/>
              <a:headEnd/>
              <a:tailEnd/>
            </a:ln>
          </p:spPr>
        </p:pic>
        <p:pic>
          <p:nvPicPr>
            <p:cNvPr id="20" name="Picture 8" descr="ScanMultiBias_687 ---1"/>
            <p:cNvPicPr>
              <a:picLocks noChangeAspect="1" noChangeArrowheads="1"/>
            </p:cNvPicPr>
            <p:nvPr/>
          </p:nvPicPr>
          <p:blipFill>
            <a:blip r:embed="rId10" cstate="print"/>
            <a:srcRect/>
            <a:stretch>
              <a:fillRect/>
            </a:stretch>
          </p:blipFill>
          <p:spPr bwMode="auto">
            <a:xfrm>
              <a:off x="4434190" y="2669213"/>
              <a:ext cx="1439851" cy="1116236"/>
            </a:xfrm>
            <a:prstGeom prst="rect">
              <a:avLst/>
            </a:prstGeom>
            <a:noFill/>
            <a:ln w="9525">
              <a:solidFill>
                <a:schemeClr val="tx1"/>
              </a:solidFill>
              <a:miter lim="800000"/>
              <a:headEnd/>
              <a:tailEnd/>
            </a:ln>
          </p:spPr>
        </p:pic>
        <p:pic>
          <p:nvPicPr>
            <p:cNvPr id="21" name="Picture 9" descr="ScanMultiBias_704--1"/>
            <p:cNvPicPr>
              <a:picLocks noChangeAspect="1" noChangeArrowheads="1"/>
            </p:cNvPicPr>
            <p:nvPr/>
          </p:nvPicPr>
          <p:blipFill>
            <a:blip r:embed="rId11" cstate="print"/>
            <a:srcRect/>
            <a:stretch>
              <a:fillRect/>
            </a:stretch>
          </p:blipFill>
          <p:spPr bwMode="auto">
            <a:xfrm>
              <a:off x="2845447" y="2669213"/>
              <a:ext cx="1439850" cy="1116236"/>
            </a:xfrm>
            <a:prstGeom prst="rect">
              <a:avLst/>
            </a:prstGeom>
            <a:noFill/>
            <a:ln w="9525">
              <a:solidFill>
                <a:schemeClr val="tx1"/>
              </a:solidFill>
              <a:miter lim="800000"/>
              <a:headEnd/>
              <a:tailEnd/>
            </a:ln>
          </p:spPr>
        </p:pic>
        <p:pic>
          <p:nvPicPr>
            <p:cNvPr id="22" name="Picture 10" descr="ScanMultiBias_701---1"/>
            <p:cNvPicPr>
              <a:picLocks noChangeAspect="1" noChangeArrowheads="1"/>
            </p:cNvPicPr>
            <p:nvPr/>
          </p:nvPicPr>
          <p:blipFill>
            <a:blip r:embed="rId12" cstate="print"/>
            <a:srcRect/>
            <a:stretch>
              <a:fillRect/>
            </a:stretch>
          </p:blipFill>
          <p:spPr bwMode="auto">
            <a:xfrm>
              <a:off x="1243055" y="2669213"/>
              <a:ext cx="1439851" cy="1116236"/>
            </a:xfrm>
            <a:prstGeom prst="rect">
              <a:avLst/>
            </a:prstGeom>
            <a:noFill/>
            <a:ln w="9525">
              <a:solidFill>
                <a:schemeClr val="tx1"/>
              </a:solidFill>
              <a:miter lim="800000"/>
              <a:headEnd/>
              <a:tailEnd/>
            </a:ln>
          </p:spPr>
        </p:pic>
        <p:pic>
          <p:nvPicPr>
            <p:cNvPr id="40" name="Picture 9" descr="F:\qPlus 8-Hq\monomer\704-1.3x1.0nm"/>
            <p:cNvPicPr>
              <a:picLocks noChangeAspect="1" noChangeArrowheads="1"/>
            </p:cNvPicPr>
            <p:nvPr/>
          </p:nvPicPr>
          <p:blipFill>
            <a:blip r:embed="rId13" cstate="print"/>
            <a:srcRect l="19658" t="57724" r="15849" b="38483"/>
            <a:stretch>
              <a:fillRect/>
            </a:stretch>
          </p:blipFill>
          <p:spPr bwMode="auto">
            <a:xfrm>
              <a:off x="1248450" y="3804968"/>
              <a:ext cx="1439863" cy="174625"/>
            </a:xfrm>
            <a:prstGeom prst="rect">
              <a:avLst/>
            </a:prstGeom>
            <a:noFill/>
            <a:ln w="9525">
              <a:solidFill>
                <a:schemeClr val="tx1"/>
              </a:solidFill>
              <a:miter lim="800000"/>
              <a:headEnd/>
              <a:tailEnd/>
            </a:ln>
          </p:spPr>
        </p:pic>
        <p:pic>
          <p:nvPicPr>
            <p:cNvPr id="41" name="Picture 11" descr="F:\qPlus 8-Hq\monomer\689"/>
            <p:cNvPicPr>
              <a:picLocks noChangeArrowheads="1"/>
            </p:cNvPicPr>
            <p:nvPr/>
          </p:nvPicPr>
          <p:blipFill>
            <a:blip r:embed="rId14" cstate="print"/>
            <a:srcRect l="19437" t="57724" r="15620" b="38483"/>
            <a:stretch>
              <a:fillRect/>
            </a:stretch>
          </p:blipFill>
          <p:spPr bwMode="auto">
            <a:xfrm>
              <a:off x="2838177" y="3804968"/>
              <a:ext cx="1439863" cy="173038"/>
            </a:xfrm>
            <a:prstGeom prst="rect">
              <a:avLst/>
            </a:prstGeom>
            <a:noFill/>
            <a:ln w="9525">
              <a:solidFill>
                <a:schemeClr val="tx1"/>
              </a:solidFill>
              <a:miter lim="800000"/>
              <a:headEnd/>
              <a:tailEnd/>
            </a:ln>
          </p:spPr>
        </p:pic>
        <p:pic>
          <p:nvPicPr>
            <p:cNvPr id="42" name="Picture 12" descr="F:\qPlus 8-Hq\monomer\694"/>
            <p:cNvPicPr>
              <a:picLocks noChangeAspect="1" noChangeArrowheads="1"/>
            </p:cNvPicPr>
            <p:nvPr/>
          </p:nvPicPr>
          <p:blipFill>
            <a:blip r:embed="rId15" cstate="print"/>
            <a:srcRect l="19333" t="57724" r="15697" b="38483"/>
            <a:stretch>
              <a:fillRect/>
            </a:stretch>
          </p:blipFill>
          <p:spPr bwMode="auto">
            <a:xfrm>
              <a:off x="4438377" y="3804968"/>
              <a:ext cx="1439863" cy="173038"/>
            </a:xfrm>
            <a:prstGeom prst="rect">
              <a:avLst/>
            </a:prstGeom>
            <a:noFill/>
            <a:ln w="9525">
              <a:solidFill>
                <a:schemeClr val="tx1"/>
              </a:solidFill>
              <a:miter lim="800000"/>
              <a:headEnd/>
              <a:tailEnd/>
            </a:ln>
          </p:spPr>
        </p:pic>
        <p:sp>
          <p:nvSpPr>
            <p:cNvPr id="43" name="TextBox 19"/>
            <p:cNvSpPr txBox="1">
              <a:spLocks noChangeArrowheads="1"/>
            </p:cNvSpPr>
            <p:nvPr/>
          </p:nvSpPr>
          <p:spPr bwMode="auto">
            <a:xfrm>
              <a:off x="2761977" y="3779568"/>
              <a:ext cx="631825" cy="246063"/>
            </a:xfrm>
            <a:prstGeom prst="rect">
              <a:avLst/>
            </a:prstGeom>
            <a:noFill/>
            <a:ln w="9525">
              <a:noFill/>
              <a:miter lim="800000"/>
              <a:headEnd/>
              <a:tailEnd/>
            </a:ln>
          </p:spPr>
          <p:txBody>
            <a:bodyPr wrap="none">
              <a:spAutoFit/>
            </a:bodyPr>
            <a:lstStyle/>
            <a:p>
              <a:r>
                <a:rPr lang="en-US" altLang="zh-CN" sz="1000">
                  <a:solidFill>
                    <a:schemeClr val="bg1"/>
                  </a:solidFill>
                </a:rPr>
                <a:t>-10.9Hz</a:t>
              </a:r>
              <a:endParaRPr lang="zh-CN" altLang="en-US" sz="1000">
                <a:solidFill>
                  <a:schemeClr val="bg1"/>
                </a:solidFill>
              </a:endParaRPr>
            </a:p>
          </p:txBody>
        </p:sp>
        <p:sp>
          <p:nvSpPr>
            <p:cNvPr id="44" name="TextBox 20"/>
            <p:cNvSpPr txBox="1">
              <a:spLocks noChangeArrowheads="1"/>
            </p:cNvSpPr>
            <p:nvPr/>
          </p:nvSpPr>
          <p:spPr bwMode="auto">
            <a:xfrm>
              <a:off x="1175425" y="3776393"/>
              <a:ext cx="631825" cy="246063"/>
            </a:xfrm>
            <a:prstGeom prst="rect">
              <a:avLst/>
            </a:prstGeom>
            <a:noFill/>
            <a:ln w="9525">
              <a:noFill/>
              <a:miter lim="800000"/>
              <a:headEnd/>
              <a:tailEnd/>
            </a:ln>
          </p:spPr>
          <p:txBody>
            <a:bodyPr wrap="none">
              <a:spAutoFit/>
            </a:bodyPr>
            <a:lstStyle/>
            <a:p>
              <a:r>
                <a:rPr lang="en-US" altLang="zh-CN" sz="1000">
                  <a:solidFill>
                    <a:schemeClr val="bg1"/>
                  </a:solidFill>
                </a:rPr>
                <a:t>-10.9Hz</a:t>
              </a:r>
              <a:endParaRPr lang="zh-CN" altLang="en-US" sz="1000">
                <a:solidFill>
                  <a:schemeClr val="bg1"/>
                </a:solidFill>
              </a:endParaRPr>
            </a:p>
          </p:txBody>
        </p:sp>
        <p:sp>
          <p:nvSpPr>
            <p:cNvPr id="45" name="TextBox 21"/>
            <p:cNvSpPr txBox="1">
              <a:spLocks noChangeArrowheads="1"/>
            </p:cNvSpPr>
            <p:nvPr/>
          </p:nvSpPr>
          <p:spPr bwMode="auto">
            <a:xfrm>
              <a:off x="2207300" y="3777981"/>
              <a:ext cx="561975" cy="246062"/>
            </a:xfrm>
            <a:prstGeom prst="rect">
              <a:avLst/>
            </a:prstGeom>
            <a:noFill/>
            <a:ln w="9525">
              <a:noFill/>
              <a:miter lim="800000"/>
              <a:headEnd/>
              <a:tailEnd/>
            </a:ln>
          </p:spPr>
          <p:txBody>
            <a:bodyPr wrap="none">
              <a:spAutoFit/>
            </a:bodyPr>
            <a:lstStyle/>
            <a:p>
              <a:r>
                <a:rPr lang="en-US" altLang="zh-CN" sz="1000"/>
                <a:t>-9.8Hz</a:t>
              </a:r>
              <a:endParaRPr lang="zh-CN" altLang="en-US" sz="1000"/>
            </a:p>
          </p:txBody>
        </p:sp>
        <p:sp>
          <p:nvSpPr>
            <p:cNvPr id="46" name="TextBox 22"/>
            <p:cNvSpPr txBox="1">
              <a:spLocks noChangeArrowheads="1"/>
            </p:cNvSpPr>
            <p:nvPr/>
          </p:nvSpPr>
          <p:spPr bwMode="auto">
            <a:xfrm>
              <a:off x="3787502" y="3777981"/>
              <a:ext cx="518091" cy="246221"/>
            </a:xfrm>
            <a:prstGeom prst="rect">
              <a:avLst/>
            </a:prstGeom>
            <a:noFill/>
            <a:ln w="9525">
              <a:noFill/>
              <a:miter lim="800000"/>
              <a:headEnd/>
              <a:tailEnd/>
            </a:ln>
          </p:spPr>
          <p:txBody>
            <a:bodyPr wrap="none">
              <a:spAutoFit/>
            </a:bodyPr>
            <a:lstStyle/>
            <a:p>
              <a:r>
                <a:rPr lang="en-US" altLang="zh-CN" sz="1000" dirty="0"/>
                <a:t>-</a:t>
              </a:r>
              <a:r>
                <a:rPr lang="en-US" altLang="zh-CN" sz="1000" dirty="0" smtClean="0"/>
                <a:t>9.8Hz</a:t>
              </a:r>
              <a:endParaRPr lang="zh-CN" altLang="en-US" sz="1000" dirty="0"/>
            </a:p>
          </p:txBody>
        </p:sp>
        <p:sp>
          <p:nvSpPr>
            <p:cNvPr id="47" name="TextBox 23"/>
            <p:cNvSpPr txBox="1">
              <a:spLocks noChangeArrowheads="1"/>
            </p:cNvSpPr>
            <p:nvPr/>
          </p:nvSpPr>
          <p:spPr bwMode="auto">
            <a:xfrm>
              <a:off x="4362177" y="3776393"/>
              <a:ext cx="525463" cy="246063"/>
            </a:xfrm>
            <a:prstGeom prst="rect">
              <a:avLst/>
            </a:prstGeom>
            <a:noFill/>
            <a:ln w="9525">
              <a:noFill/>
              <a:miter lim="800000"/>
              <a:headEnd/>
              <a:tailEnd/>
            </a:ln>
          </p:spPr>
          <p:txBody>
            <a:bodyPr wrap="none">
              <a:spAutoFit/>
            </a:bodyPr>
            <a:lstStyle/>
            <a:p>
              <a:r>
                <a:rPr lang="en-US" altLang="zh-CN" sz="1000">
                  <a:solidFill>
                    <a:schemeClr val="bg1"/>
                  </a:solidFill>
                </a:rPr>
                <a:t>-11Hz</a:t>
              </a:r>
              <a:endParaRPr lang="zh-CN" altLang="en-US" sz="1000">
                <a:solidFill>
                  <a:schemeClr val="bg1"/>
                </a:solidFill>
              </a:endParaRPr>
            </a:p>
          </p:txBody>
        </p:sp>
        <p:sp>
          <p:nvSpPr>
            <p:cNvPr id="48" name="TextBox 24"/>
            <p:cNvSpPr txBox="1">
              <a:spLocks noChangeArrowheads="1"/>
            </p:cNvSpPr>
            <p:nvPr/>
          </p:nvSpPr>
          <p:spPr bwMode="auto">
            <a:xfrm>
              <a:off x="5378177" y="3776393"/>
              <a:ext cx="518091" cy="246221"/>
            </a:xfrm>
            <a:prstGeom prst="rect">
              <a:avLst/>
            </a:prstGeom>
            <a:noFill/>
            <a:ln w="9525">
              <a:noFill/>
              <a:miter lim="800000"/>
              <a:headEnd/>
              <a:tailEnd/>
            </a:ln>
          </p:spPr>
          <p:txBody>
            <a:bodyPr wrap="none">
              <a:spAutoFit/>
            </a:bodyPr>
            <a:lstStyle/>
            <a:p>
              <a:r>
                <a:rPr lang="en-US" altLang="zh-CN" sz="1000" dirty="0"/>
                <a:t>-</a:t>
              </a:r>
              <a:r>
                <a:rPr lang="en-US" altLang="zh-CN" sz="1000" dirty="0" smtClean="0"/>
                <a:t>9.8Hz</a:t>
              </a:r>
              <a:endParaRPr lang="zh-CN" altLang="en-US" sz="1000" dirty="0"/>
            </a:p>
          </p:txBody>
        </p:sp>
        <p:sp>
          <p:nvSpPr>
            <p:cNvPr id="55" name="矩形 54"/>
            <p:cNvSpPr/>
            <p:nvPr/>
          </p:nvSpPr>
          <p:spPr>
            <a:xfrm>
              <a:off x="755576" y="5589240"/>
              <a:ext cx="5472608" cy="646331"/>
            </a:xfrm>
            <a:prstGeom prst="rect">
              <a:avLst/>
            </a:prstGeom>
          </p:spPr>
          <p:txBody>
            <a:bodyPr wrap="square">
              <a:spAutoFit/>
            </a:bodyPr>
            <a:lstStyle/>
            <a:p>
              <a:r>
                <a:rPr lang="en-US" altLang="zh-CN" dirty="0" smtClean="0"/>
                <a:t>(a): </a:t>
              </a:r>
              <a:r>
                <a:rPr lang="el-GR" altLang="zh-CN" dirty="0" smtClean="0"/>
                <a:t>Δ</a:t>
              </a:r>
              <a:r>
                <a:rPr lang="en-US" altLang="zh-CN" dirty="0" smtClean="0"/>
                <a:t>z= +40 pm; (b): </a:t>
              </a:r>
              <a:r>
                <a:rPr lang="el-GR" altLang="zh-CN" dirty="0" smtClean="0"/>
                <a:t>Δ</a:t>
              </a:r>
              <a:r>
                <a:rPr lang="en-US" altLang="zh-CN" dirty="0" smtClean="0"/>
                <a:t>z= +30 pm; (c): </a:t>
              </a:r>
              <a:r>
                <a:rPr lang="el-GR" altLang="zh-CN" dirty="0" smtClean="0"/>
                <a:t>Δ</a:t>
              </a:r>
              <a:r>
                <a:rPr lang="en-US" altLang="zh-CN" dirty="0" smtClean="0"/>
                <a:t>z= +20 pm; (d): </a:t>
              </a:r>
              <a:r>
                <a:rPr lang="el-GR" altLang="zh-CN" dirty="0" smtClean="0"/>
                <a:t>Δ</a:t>
              </a:r>
              <a:r>
                <a:rPr lang="en-US" altLang="zh-CN" dirty="0" smtClean="0"/>
                <a:t>z= +10 pm; (e): </a:t>
              </a:r>
              <a:r>
                <a:rPr lang="el-GR" altLang="zh-CN" dirty="0" smtClean="0"/>
                <a:t>Δ</a:t>
              </a:r>
              <a:r>
                <a:rPr lang="en-US" altLang="zh-CN" dirty="0" smtClean="0"/>
                <a:t>z= 0 pm;      (f): </a:t>
              </a:r>
              <a:r>
                <a:rPr lang="el-GR" altLang="zh-CN" dirty="0" smtClean="0"/>
                <a:t>Δ</a:t>
              </a:r>
              <a:r>
                <a:rPr lang="en-US" altLang="zh-CN" dirty="0" smtClean="0"/>
                <a:t>z=  -10 pm.</a:t>
              </a:r>
              <a:endParaRPr lang="zh-CN" altLang="en-US" dirty="0"/>
            </a:p>
          </p:txBody>
        </p:sp>
        <p:pic>
          <p:nvPicPr>
            <p:cNvPr id="56" name="Picture 9" descr="F:\qPlus 8-Hq\monomer\704-1.3x1.0nm"/>
            <p:cNvPicPr>
              <a:picLocks noChangeAspect="1" noChangeArrowheads="1"/>
            </p:cNvPicPr>
            <p:nvPr/>
          </p:nvPicPr>
          <p:blipFill>
            <a:blip r:embed="rId13" cstate="print"/>
            <a:srcRect l="19658" t="57724" r="15849" b="38483"/>
            <a:stretch>
              <a:fillRect/>
            </a:stretch>
          </p:blipFill>
          <p:spPr bwMode="auto">
            <a:xfrm>
              <a:off x="1247001" y="5235865"/>
              <a:ext cx="1439863" cy="174625"/>
            </a:xfrm>
            <a:prstGeom prst="rect">
              <a:avLst/>
            </a:prstGeom>
            <a:noFill/>
            <a:ln w="9525">
              <a:solidFill>
                <a:schemeClr val="tx1"/>
              </a:solidFill>
              <a:miter lim="800000"/>
              <a:headEnd/>
              <a:tailEnd/>
            </a:ln>
          </p:spPr>
        </p:pic>
        <p:pic>
          <p:nvPicPr>
            <p:cNvPr id="57" name="Picture 11" descr="F:\qPlus 8-Hq\monomer\689"/>
            <p:cNvPicPr>
              <a:picLocks noChangeArrowheads="1"/>
            </p:cNvPicPr>
            <p:nvPr/>
          </p:nvPicPr>
          <p:blipFill>
            <a:blip r:embed="rId14" cstate="print"/>
            <a:srcRect l="19437" t="57724" r="15620" b="38483"/>
            <a:stretch>
              <a:fillRect/>
            </a:stretch>
          </p:blipFill>
          <p:spPr bwMode="auto">
            <a:xfrm>
              <a:off x="2850376" y="5235865"/>
              <a:ext cx="1439863" cy="173038"/>
            </a:xfrm>
            <a:prstGeom prst="rect">
              <a:avLst/>
            </a:prstGeom>
            <a:noFill/>
            <a:ln w="9525">
              <a:solidFill>
                <a:schemeClr val="tx1"/>
              </a:solidFill>
              <a:miter lim="800000"/>
              <a:headEnd/>
              <a:tailEnd/>
            </a:ln>
          </p:spPr>
        </p:pic>
        <p:pic>
          <p:nvPicPr>
            <p:cNvPr id="58" name="Picture 12" descr="F:\qPlus 8-Hq\monomer\694"/>
            <p:cNvPicPr>
              <a:picLocks noChangeAspect="1" noChangeArrowheads="1"/>
            </p:cNvPicPr>
            <p:nvPr/>
          </p:nvPicPr>
          <p:blipFill>
            <a:blip r:embed="rId15" cstate="print"/>
            <a:srcRect l="19333" t="57724" r="15697" b="38483"/>
            <a:stretch>
              <a:fillRect/>
            </a:stretch>
          </p:blipFill>
          <p:spPr bwMode="auto">
            <a:xfrm>
              <a:off x="4450576" y="5235865"/>
              <a:ext cx="1439863" cy="173038"/>
            </a:xfrm>
            <a:prstGeom prst="rect">
              <a:avLst/>
            </a:prstGeom>
            <a:noFill/>
            <a:ln w="9525">
              <a:solidFill>
                <a:schemeClr val="tx1"/>
              </a:solidFill>
              <a:miter lim="800000"/>
              <a:headEnd/>
              <a:tailEnd/>
            </a:ln>
          </p:spPr>
        </p:pic>
        <p:sp>
          <p:nvSpPr>
            <p:cNvPr id="59" name="TextBox 19"/>
            <p:cNvSpPr txBox="1">
              <a:spLocks noChangeArrowheads="1"/>
            </p:cNvSpPr>
            <p:nvPr/>
          </p:nvSpPr>
          <p:spPr bwMode="auto">
            <a:xfrm>
              <a:off x="2774176" y="5210465"/>
              <a:ext cx="486030" cy="246221"/>
            </a:xfrm>
            <a:prstGeom prst="rect">
              <a:avLst/>
            </a:prstGeom>
            <a:noFill/>
            <a:ln w="9525">
              <a:noFill/>
              <a:miter lim="800000"/>
              <a:headEnd/>
              <a:tailEnd/>
            </a:ln>
          </p:spPr>
          <p:txBody>
            <a:bodyPr wrap="none">
              <a:spAutoFit/>
            </a:bodyPr>
            <a:lstStyle/>
            <a:p>
              <a:r>
                <a:rPr lang="en-US" altLang="zh-CN" sz="1000" dirty="0">
                  <a:solidFill>
                    <a:schemeClr val="bg1"/>
                  </a:solidFill>
                </a:rPr>
                <a:t>-</a:t>
              </a:r>
              <a:r>
                <a:rPr lang="en-US" altLang="zh-CN" sz="1000" dirty="0" smtClean="0">
                  <a:solidFill>
                    <a:schemeClr val="bg1"/>
                  </a:solidFill>
                </a:rPr>
                <a:t>11Hz</a:t>
              </a:r>
              <a:endParaRPr lang="zh-CN" altLang="en-US" sz="1000" dirty="0">
                <a:solidFill>
                  <a:schemeClr val="bg1"/>
                </a:solidFill>
              </a:endParaRPr>
            </a:p>
          </p:txBody>
        </p:sp>
        <p:sp>
          <p:nvSpPr>
            <p:cNvPr id="60" name="TextBox 20"/>
            <p:cNvSpPr txBox="1">
              <a:spLocks noChangeArrowheads="1"/>
            </p:cNvSpPr>
            <p:nvPr/>
          </p:nvSpPr>
          <p:spPr bwMode="auto">
            <a:xfrm>
              <a:off x="1173976" y="5207290"/>
              <a:ext cx="486030" cy="246221"/>
            </a:xfrm>
            <a:prstGeom prst="rect">
              <a:avLst/>
            </a:prstGeom>
            <a:noFill/>
            <a:ln w="9525">
              <a:noFill/>
              <a:miter lim="800000"/>
              <a:headEnd/>
              <a:tailEnd/>
            </a:ln>
          </p:spPr>
          <p:txBody>
            <a:bodyPr wrap="none">
              <a:spAutoFit/>
            </a:bodyPr>
            <a:lstStyle/>
            <a:p>
              <a:r>
                <a:rPr lang="en-US" altLang="zh-CN" sz="1000" dirty="0">
                  <a:solidFill>
                    <a:schemeClr val="bg1"/>
                  </a:solidFill>
                </a:rPr>
                <a:t>-</a:t>
              </a:r>
              <a:r>
                <a:rPr lang="en-US" altLang="zh-CN" sz="1000" dirty="0" smtClean="0">
                  <a:solidFill>
                    <a:schemeClr val="bg1"/>
                  </a:solidFill>
                </a:rPr>
                <a:t>11Hz</a:t>
              </a:r>
              <a:endParaRPr lang="zh-CN" altLang="en-US" sz="1000" dirty="0">
                <a:solidFill>
                  <a:schemeClr val="bg1"/>
                </a:solidFill>
              </a:endParaRPr>
            </a:p>
          </p:txBody>
        </p:sp>
        <p:sp>
          <p:nvSpPr>
            <p:cNvPr id="61" name="TextBox 21"/>
            <p:cNvSpPr txBox="1">
              <a:spLocks noChangeArrowheads="1"/>
            </p:cNvSpPr>
            <p:nvPr/>
          </p:nvSpPr>
          <p:spPr bwMode="auto">
            <a:xfrm>
              <a:off x="2205851" y="5208878"/>
              <a:ext cx="518091" cy="246221"/>
            </a:xfrm>
            <a:prstGeom prst="rect">
              <a:avLst/>
            </a:prstGeom>
            <a:noFill/>
            <a:ln w="9525">
              <a:noFill/>
              <a:miter lim="800000"/>
              <a:headEnd/>
              <a:tailEnd/>
            </a:ln>
          </p:spPr>
          <p:txBody>
            <a:bodyPr wrap="none">
              <a:spAutoFit/>
            </a:bodyPr>
            <a:lstStyle/>
            <a:p>
              <a:r>
                <a:rPr lang="en-US" altLang="zh-CN" sz="1000" dirty="0"/>
                <a:t>-</a:t>
              </a:r>
              <a:r>
                <a:rPr lang="en-US" altLang="zh-CN" sz="1000" dirty="0" smtClean="0"/>
                <a:t>9.7Hz</a:t>
              </a:r>
              <a:endParaRPr lang="zh-CN" altLang="en-US" sz="1000" dirty="0"/>
            </a:p>
          </p:txBody>
        </p:sp>
        <p:sp>
          <p:nvSpPr>
            <p:cNvPr id="62" name="TextBox 22"/>
            <p:cNvSpPr txBox="1">
              <a:spLocks noChangeArrowheads="1"/>
            </p:cNvSpPr>
            <p:nvPr/>
          </p:nvSpPr>
          <p:spPr bwMode="auto">
            <a:xfrm>
              <a:off x="3799701" y="5208878"/>
              <a:ext cx="518091" cy="246221"/>
            </a:xfrm>
            <a:prstGeom prst="rect">
              <a:avLst/>
            </a:prstGeom>
            <a:noFill/>
            <a:ln w="9525">
              <a:noFill/>
              <a:miter lim="800000"/>
              <a:headEnd/>
              <a:tailEnd/>
            </a:ln>
          </p:spPr>
          <p:txBody>
            <a:bodyPr wrap="none">
              <a:spAutoFit/>
            </a:bodyPr>
            <a:lstStyle/>
            <a:p>
              <a:r>
                <a:rPr lang="en-US" altLang="zh-CN" sz="1000" dirty="0"/>
                <a:t>-</a:t>
              </a:r>
              <a:r>
                <a:rPr lang="en-US" altLang="zh-CN" sz="1000" dirty="0" smtClean="0"/>
                <a:t>9.6Hz</a:t>
              </a:r>
              <a:endParaRPr lang="zh-CN" altLang="en-US" sz="1000" dirty="0"/>
            </a:p>
          </p:txBody>
        </p:sp>
        <p:sp>
          <p:nvSpPr>
            <p:cNvPr id="63" name="TextBox 23"/>
            <p:cNvSpPr txBox="1">
              <a:spLocks noChangeArrowheads="1"/>
            </p:cNvSpPr>
            <p:nvPr/>
          </p:nvSpPr>
          <p:spPr bwMode="auto">
            <a:xfrm>
              <a:off x="4374376" y="5207290"/>
              <a:ext cx="525463" cy="246063"/>
            </a:xfrm>
            <a:prstGeom prst="rect">
              <a:avLst/>
            </a:prstGeom>
            <a:noFill/>
            <a:ln w="9525">
              <a:noFill/>
              <a:miter lim="800000"/>
              <a:headEnd/>
              <a:tailEnd/>
            </a:ln>
          </p:spPr>
          <p:txBody>
            <a:bodyPr wrap="none">
              <a:spAutoFit/>
            </a:bodyPr>
            <a:lstStyle/>
            <a:p>
              <a:r>
                <a:rPr lang="en-US" altLang="zh-CN" sz="1000">
                  <a:solidFill>
                    <a:schemeClr val="bg1"/>
                  </a:solidFill>
                </a:rPr>
                <a:t>-11Hz</a:t>
              </a:r>
              <a:endParaRPr lang="zh-CN" altLang="en-US" sz="1000">
                <a:solidFill>
                  <a:schemeClr val="bg1"/>
                </a:solidFill>
              </a:endParaRPr>
            </a:p>
          </p:txBody>
        </p:sp>
        <p:sp>
          <p:nvSpPr>
            <p:cNvPr id="64" name="TextBox 24"/>
            <p:cNvSpPr txBox="1">
              <a:spLocks noChangeArrowheads="1"/>
            </p:cNvSpPr>
            <p:nvPr/>
          </p:nvSpPr>
          <p:spPr bwMode="auto">
            <a:xfrm>
              <a:off x="5390376" y="5207290"/>
              <a:ext cx="518091" cy="246221"/>
            </a:xfrm>
            <a:prstGeom prst="rect">
              <a:avLst/>
            </a:prstGeom>
            <a:noFill/>
            <a:ln w="9525">
              <a:noFill/>
              <a:miter lim="800000"/>
              <a:headEnd/>
              <a:tailEnd/>
            </a:ln>
          </p:spPr>
          <p:txBody>
            <a:bodyPr wrap="none">
              <a:spAutoFit/>
            </a:bodyPr>
            <a:lstStyle/>
            <a:p>
              <a:r>
                <a:rPr lang="en-US" altLang="zh-CN" sz="1000" dirty="0"/>
                <a:t>-</a:t>
              </a:r>
              <a:r>
                <a:rPr lang="en-US" altLang="zh-CN" sz="1000" dirty="0" smtClean="0"/>
                <a:t>9.5Hz</a:t>
              </a:r>
              <a:endParaRPr lang="zh-CN" altLang="en-US" sz="1000" dirty="0"/>
            </a:p>
          </p:txBody>
        </p:sp>
        <p:sp>
          <p:nvSpPr>
            <p:cNvPr id="72" name="TextBox 71"/>
            <p:cNvSpPr txBox="1">
              <a:spLocks noChangeAspect="1"/>
            </p:cNvSpPr>
            <p:nvPr/>
          </p:nvSpPr>
          <p:spPr>
            <a:xfrm rot="-5400000">
              <a:off x="387106" y="3823001"/>
              <a:ext cx="766557" cy="461665"/>
            </a:xfrm>
            <a:prstGeom prst="rect">
              <a:avLst/>
            </a:prstGeom>
            <a:noFill/>
          </p:spPr>
          <p:txBody>
            <a:bodyPr wrap="none" rtlCol="0">
              <a:spAutoFit/>
            </a:bodyPr>
            <a:lstStyle/>
            <a:p>
              <a:r>
                <a:rPr lang="en-US" altLang="zh-CN" sz="2400" dirty="0" smtClean="0"/>
                <a:t>AFM</a:t>
              </a:r>
              <a:endParaRPr lang="zh-CN" altLang="en-US" sz="2400" dirty="0"/>
            </a:p>
          </p:txBody>
        </p:sp>
        <p:sp>
          <p:nvSpPr>
            <p:cNvPr id="73" name="TextBox 14"/>
            <p:cNvSpPr txBox="1">
              <a:spLocks noChangeArrowheads="1"/>
            </p:cNvSpPr>
            <p:nvPr/>
          </p:nvSpPr>
          <p:spPr bwMode="auto">
            <a:xfrm>
              <a:off x="1201272" y="2599453"/>
              <a:ext cx="312903" cy="369406"/>
            </a:xfrm>
            <a:prstGeom prst="rect">
              <a:avLst/>
            </a:prstGeom>
            <a:noFill/>
            <a:ln w="9525">
              <a:noFill/>
              <a:miter lim="800000"/>
              <a:headEnd/>
              <a:tailEnd/>
            </a:ln>
          </p:spPr>
          <p:txBody>
            <a:bodyPr wrap="none">
              <a:spAutoFit/>
            </a:bodyPr>
            <a:lstStyle/>
            <a:p>
              <a:r>
                <a:rPr lang="en-US" altLang="zh-CN"/>
                <a:t>a</a:t>
              </a:r>
              <a:endParaRPr lang="zh-CN" altLang="en-US"/>
            </a:p>
          </p:txBody>
        </p:sp>
        <p:sp>
          <p:nvSpPr>
            <p:cNvPr id="74" name="TextBox 16"/>
            <p:cNvSpPr txBox="1">
              <a:spLocks noChangeArrowheads="1"/>
            </p:cNvSpPr>
            <p:nvPr/>
          </p:nvSpPr>
          <p:spPr bwMode="auto">
            <a:xfrm>
              <a:off x="2787647" y="2627546"/>
              <a:ext cx="312903" cy="369406"/>
            </a:xfrm>
            <a:prstGeom prst="rect">
              <a:avLst/>
            </a:prstGeom>
            <a:noFill/>
            <a:ln w="9525">
              <a:noFill/>
              <a:miter lim="800000"/>
              <a:headEnd/>
              <a:tailEnd/>
            </a:ln>
          </p:spPr>
          <p:txBody>
            <a:bodyPr wrap="none">
              <a:spAutoFit/>
            </a:bodyPr>
            <a:lstStyle/>
            <a:p>
              <a:r>
                <a:rPr lang="en-US" altLang="zh-CN"/>
                <a:t>b</a:t>
              </a:r>
              <a:endParaRPr lang="zh-CN" altLang="en-US"/>
            </a:p>
          </p:txBody>
        </p:sp>
        <p:sp>
          <p:nvSpPr>
            <p:cNvPr id="75" name="TextBox 18"/>
            <p:cNvSpPr txBox="1">
              <a:spLocks noChangeArrowheads="1"/>
            </p:cNvSpPr>
            <p:nvPr/>
          </p:nvSpPr>
          <p:spPr bwMode="auto">
            <a:xfrm>
              <a:off x="4390232" y="2569899"/>
              <a:ext cx="300079" cy="369406"/>
            </a:xfrm>
            <a:prstGeom prst="rect">
              <a:avLst/>
            </a:prstGeom>
            <a:noFill/>
            <a:ln w="9525">
              <a:noFill/>
              <a:miter lim="800000"/>
              <a:headEnd/>
              <a:tailEnd/>
            </a:ln>
          </p:spPr>
          <p:txBody>
            <a:bodyPr wrap="none">
              <a:spAutoFit/>
            </a:bodyPr>
            <a:lstStyle/>
            <a:p>
              <a:r>
                <a:rPr lang="en-US" altLang="zh-CN"/>
                <a:t>c</a:t>
              </a:r>
              <a:endParaRPr lang="zh-CN" altLang="en-US"/>
            </a:p>
          </p:txBody>
        </p:sp>
        <p:sp>
          <p:nvSpPr>
            <p:cNvPr id="79" name="TextBox 14"/>
            <p:cNvSpPr txBox="1">
              <a:spLocks noChangeArrowheads="1"/>
            </p:cNvSpPr>
            <p:nvPr/>
          </p:nvSpPr>
          <p:spPr bwMode="auto">
            <a:xfrm>
              <a:off x="1173976" y="4035845"/>
              <a:ext cx="306494" cy="369332"/>
            </a:xfrm>
            <a:prstGeom prst="rect">
              <a:avLst/>
            </a:prstGeom>
            <a:noFill/>
            <a:ln w="9525">
              <a:noFill/>
              <a:miter lim="800000"/>
              <a:headEnd/>
              <a:tailEnd/>
            </a:ln>
          </p:spPr>
          <p:txBody>
            <a:bodyPr wrap="none">
              <a:spAutoFit/>
            </a:bodyPr>
            <a:lstStyle/>
            <a:p>
              <a:r>
                <a:rPr lang="en-US" altLang="zh-CN" dirty="0" smtClean="0"/>
                <a:t>d</a:t>
              </a:r>
              <a:endParaRPr lang="zh-CN" altLang="en-US" dirty="0"/>
            </a:p>
          </p:txBody>
        </p:sp>
        <p:sp>
          <p:nvSpPr>
            <p:cNvPr id="80" name="TextBox 16"/>
            <p:cNvSpPr txBox="1">
              <a:spLocks noChangeArrowheads="1"/>
            </p:cNvSpPr>
            <p:nvPr/>
          </p:nvSpPr>
          <p:spPr bwMode="auto">
            <a:xfrm>
              <a:off x="2773999" y="4009346"/>
              <a:ext cx="300082" cy="369332"/>
            </a:xfrm>
            <a:prstGeom prst="rect">
              <a:avLst/>
            </a:prstGeom>
            <a:noFill/>
            <a:ln w="9525">
              <a:noFill/>
              <a:miter lim="800000"/>
              <a:headEnd/>
              <a:tailEnd/>
            </a:ln>
          </p:spPr>
          <p:txBody>
            <a:bodyPr wrap="none">
              <a:spAutoFit/>
            </a:bodyPr>
            <a:lstStyle/>
            <a:p>
              <a:r>
                <a:rPr lang="en-US" altLang="zh-CN" dirty="0" smtClean="0"/>
                <a:t>e</a:t>
              </a:r>
              <a:endParaRPr lang="zh-CN" altLang="en-US" dirty="0"/>
            </a:p>
          </p:txBody>
        </p:sp>
        <p:sp>
          <p:nvSpPr>
            <p:cNvPr id="81" name="TextBox 18"/>
            <p:cNvSpPr txBox="1">
              <a:spLocks noChangeArrowheads="1"/>
            </p:cNvSpPr>
            <p:nvPr/>
          </p:nvSpPr>
          <p:spPr bwMode="auto">
            <a:xfrm>
              <a:off x="4390232" y="4033587"/>
              <a:ext cx="255198" cy="369332"/>
            </a:xfrm>
            <a:prstGeom prst="rect">
              <a:avLst/>
            </a:prstGeom>
            <a:noFill/>
            <a:ln w="9525">
              <a:noFill/>
              <a:miter lim="800000"/>
              <a:headEnd/>
              <a:tailEnd/>
            </a:ln>
          </p:spPr>
          <p:txBody>
            <a:bodyPr wrap="none">
              <a:spAutoFit/>
            </a:bodyPr>
            <a:lstStyle/>
            <a:p>
              <a:r>
                <a:rPr lang="en-US" altLang="zh-CN" dirty="0" smtClean="0"/>
                <a:t>f</a:t>
              </a:r>
              <a:endParaRPr lang="zh-CN" altLang="en-US" dirty="0"/>
            </a:p>
          </p:txBody>
        </p:sp>
      </p:grpSp>
      <p:sp>
        <p:nvSpPr>
          <p:cNvPr id="3" name="日期占位符 2"/>
          <p:cNvSpPr>
            <a:spLocks noGrp="1"/>
          </p:cNvSpPr>
          <p:nvPr>
            <p:ph type="dt" sz="half" idx="10"/>
          </p:nvPr>
        </p:nvSpPr>
        <p:spPr/>
        <p:txBody>
          <a:bodyPr/>
          <a:lstStyle/>
          <a:p>
            <a:fld id="{890FEB43-F122-4E32-BCB9-67101ED8BB57}" type="datetime1">
              <a:rPr lang="zh-CN" altLang="en-US" smtClean="0"/>
              <a:t>2013/10/29</a:t>
            </a:fld>
            <a:endParaRPr lang="zh-CN" altLang="en-US"/>
          </a:p>
        </p:txBody>
      </p:sp>
      <p:sp>
        <p:nvSpPr>
          <p:cNvPr id="4" name="页脚占位符 3"/>
          <p:cNvSpPr>
            <a:spLocks noGrp="1"/>
          </p:cNvSpPr>
          <p:nvPr>
            <p:ph type="ftr" sz="quarter" idx="11"/>
          </p:nvPr>
        </p:nvSpPr>
        <p:spPr/>
        <p:txBody>
          <a:bodyPr/>
          <a:lstStyle/>
          <a:p>
            <a:r>
              <a:rPr lang="en-US" altLang="zh-CN" smtClean="0"/>
              <a:t>PKU·  Beijing · Fall. 2013</a:t>
            </a:r>
            <a:endParaRPr lang="zh-CN" altLang="en-US" dirty="0"/>
          </a:p>
        </p:txBody>
      </p:sp>
      <p:sp>
        <p:nvSpPr>
          <p:cNvPr id="5" name="灯片编号占位符 4"/>
          <p:cNvSpPr>
            <a:spLocks noGrp="1"/>
          </p:cNvSpPr>
          <p:nvPr>
            <p:ph type="sldNum" sz="quarter" idx="12"/>
          </p:nvPr>
        </p:nvSpPr>
        <p:spPr/>
        <p:txBody>
          <a:bodyPr>
            <a:normAutofit fontScale="92500" lnSpcReduction="20000"/>
          </a:bodyPr>
          <a:lstStyle/>
          <a:p>
            <a:fld id="{AE714C8C-1F9C-404C-BB65-1EC320AFAFFE}" type="slidenum">
              <a:rPr lang="zh-CN" altLang="en-US" smtClean="0"/>
              <a:pPr/>
              <a:t>117</a:t>
            </a:fld>
            <a:endParaRPr lang="zh-CN" altLang="en-US"/>
          </a:p>
        </p:txBody>
      </p:sp>
    </p:spTree>
    <p:extLst>
      <p:ext uri="{BB962C8B-B14F-4D97-AF65-F5344CB8AC3E}">
        <p14:creationId xmlns:p14="http://schemas.microsoft.com/office/powerpoint/2010/main" val="182279463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linds(horizont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blinds(horizontal)">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89322" y="1196752"/>
            <a:ext cx="1224136" cy="461665"/>
          </a:xfrm>
          <a:prstGeom prst="rect">
            <a:avLst/>
          </a:prstGeom>
          <a:noFill/>
        </p:spPr>
        <p:txBody>
          <a:bodyPr wrap="square" rtlCol="0">
            <a:spAutoFit/>
          </a:bodyPr>
          <a:lstStyle/>
          <a:p>
            <a:pPr algn="ctr"/>
            <a:r>
              <a:rPr lang="en-US" altLang="zh-CN" sz="2400" dirty="0" smtClean="0"/>
              <a:t>STM</a:t>
            </a:r>
            <a:endParaRPr lang="zh-CN" altLang="en-US" dirty="0"/>
          </a:p>
        </p:txBody>
      </p:sp>
      <p:sp>
        <p:nvSpPr>
          <p:cNvPr id="58" name="TextBox 25"/>
          <p:cNvSpPr txBox="1">
            <a:spLocks noChangeArrowheads="1"/>
          </p:cNvSpPr>
          <p:nvPr/>
        </p:nvSpPr>
        <p:spPr bwMode="auto">
          <a:xfrm>
            <a:off x="365125" y="174625"/>
            <a:ext cx="7447235" cy="461665"/>
          </a:xfrm>
          <a:prstGeom prst="rect">
            <a:avLst/>
          </a:prstGeom>
          <a:noFill/>
          <a:ln w="9525">
            <a:noFill/>
            <a:miter lim="800000"/>
            <a:headEnd/>
            <a:tailEnd/>
          </a:ln>
        </p:spPr>
        <p:txBody>
          <a:bodyPr wrap="square">
            <a:spAutoFit/>
          </a:bodyPr>
          <a:lstStyle/>
          <a:p>
            <a:r>
              <a:rPr lang="en-US" altLang="zh-CN" sz="2400" b="1" dirty="0" smtClean="0"/>
              <a:t>Hydrogen bonding in self-assembled 8-</a:t>
            </a:r>
            <a:r>
              <a:rPr lang="en-US" altLang="zh-CN" sz="2400" b="1" i="1" dirty="0" smtClean="0"/>
              <a:t>hq</a:t>
            </a:r>
            <a:r>
              <a:rPr lang="en-US" altLang="zh-CN" sz="2400" b="1" dirty="0" smtClean="0"/>
              <a:t> on Cu(111)</a:t>
            </a:r>
            <a:endParaRPr lang="zh-CN" altLang="en-US" sz="2400" b="1" dirty="0">
              <a:latin typeface="Calibri" pitchFamily="34" charset="0"/>
            </a:endParaRPr>
          </a:p>
        </p:txBody>
      </p:sp>
      <p:pic>
        <p:nvPicPr>
          <p:cNvPr id="59" name="Picture 28" descr="D:\组内成员\仉君\8-hq\Manuscripts\8-Hq STM 原始数据\655"/>
          <p:cNvPicPr>
            <a:picLocks noChangeAspect="1" noChangeArrowheads="1"/>
          </p:cNvPicPr>
          <p:nvPr/>
        </p:nvPicPr>
        <p:blipFill>
          <a:blip r:embed="rId2" cstate="print"/>
          <a:srcRect/>
          <a:stretch>
            <a:fillRect/>
          </a:stretch>
        </p:blipFill>
        <p:spPr bwMode="auto">
          <a:xfrm>
            <a:off x="850335" y="3936248"/>
            <a:ext cx="2266344" cy="1813521"/>
          </a:xfrm>
          <a:prstGeom prst="rect">
            <a:avLst/>
          </a:prstGeom>
          <a:noFill/>
          <a:ln w="9525">
            <a:solidFill>
              <a:schemeClr val="tx1"/>
            </a:solidFill>
            <a:miter lim="800000"/>
            <a:headEnd/>
            <a:tailEnd/>
          </a:ln>
        </p:spPr>
      </p:pic>
      <p:pic>
        <p:nvPicPr>
          <p:cNvPr id="60" name="Picture 29" descr="D:\组内成员\仉君\8-hq\Manuscripts\8-Hq STM 原始数据\666"/>
          <p:cNvPicPr>
            <a:picLocks noChangeArrowheads="1"/>
          </p:cNvPicPr>
          <p:nvPr/>
        </p:nvPicPr>
        <p:blipFill>
          <a:blip r:embed="rId3" cstate="print"/>
          <a:srcRect l="4195" r="4195"/>
          <a:stretch>
            <a:fillRect/>
          </a:stretch>
        </p:blipFill>
        <p:spPr bwMode="auto">
          <a:xfrm>
            <a:off x="850335" y="1781131"/>
            <a:ext cx="2266344" cy="2013297"/>
          </a:xfrm>
          <a:prstGeom prst="rect">
            <a:avLst/>
          </a:prstGeom>
          <a:noFill/>
          <a:ln w="9525">
            <a:solidFill>
              <a:schemeClr val="tx1"/>
            </a:solidFill>
            <a:miter lim="800000"/>
            <a:headEnd/>
            <a:tailEnd/>
          </a:ln>
        </p:spPr>
      </p:pic>
      <p:sp>
        <p:nvSpPr>
          <p:cNvPr id="74" name="TextBox 51"/>
          <p:cNvSpPr txBox="1">
            <a:spLocks noChangeArrowheads="1"/>
          </p:cNvSpPr>
          <p:nvPr/>
        </p:nvSpPr>
        <p:spPr bwMode="auto">
          <a:xfrm>
            <a:off x="856093" y="1734847"/>
            <a:ext cx="472802" cy="517197"/>
          </a:xfrm>
          <a:prstGeom prst="rect">
            <a:avLst/>
          </a:prstGeom>
          <a:noFill/>
          <a:ln w="9525">
            <a:noFill/>
            <a:miter lim="800000"/>
            <a:headEnd/>
            <a:tailEnd/>
          </a:ln>
        </p:spPr>
        <p:txBody>
          <a:bodyPr wrap="none">
            <a:spAutoFit/>
          </a:bodyPr>
          <a:lstStyle/>
          <a:p>
            <a:r>
              <a:rPr lang="en-US" altLang="zh-CN">
                <a:solidFill>
                  <a:schemeClr val="bg1"/>
                </a:solidFill>
              </a:rPr>
              <a:t>A</a:t>
            </a:r>
            <a:endParaRPr lang="zh-CN" altLang="en-US">
              <a:solidFill>
                <a:schemeClr val="bg1"/>
              </a:solidFill>
            </a:endParaRPr>
          </a:p>
        </p:txBody>
      </p:sp>
      <p:grpSp>
        <p:nvGrpSpPr>
          <p:cNvPr id="46" name="组合 45"/>
          <p:cNvGrpSpPr/>
          <p:nvPr/>
        </p:nvGrpSpPr>
        <p:grpSpPr>
          <a:xfrm>
            <a:off x="3258501" y="1224048"/>
            <a:ext cx="2351596" cy="4527940"/>
            <a:chOff x="3258501" y="1224048"/>
            <a:chExt cx="2351596" cy="4527940"/>
          </a:xfrm>
        </p:grpSpPr>
        <p:sp>
          <p:nvSpPr>
            <p:cNvPr id="56" name="TextBox 55"/>
            <p:cNvSpPr txBox="1"/>
            <p:nvPr/>
          </p:nvSpPr>
          <p:spPr>
            <a:xfrm>
              <a:off x="3765586" y="1224048"/>
              <a:ext cx="1224136" cy="461665"/>
            </a:xfrm>
            <a:prstGeom prst="rect">
              <a:avLst/>
            </a:prstGeom>
            <a:noFill/>
          </p:spPr>
          <p:txBody>
            <a:bodyPr wrap="square" rtlCol="0">
              <a:spAutoFit/>
            </a:bodyPr>
            <a:lstStyle/>
            <a:p>
              <a:pPr algn="ctr"/>
              <a:r>
                <a:rPr lang="en-US" altLang="zh-CN" sz="2400" dirty="0" smtClean="0"/>
                <a:t>AFM</a:t>
              </a:r>
              <a:endParaRPr lang="zh-CN" altLang="en-US" dirty="0"/>
            </a:p>
          </p:txBody>
        </p:sp>
        <p:pic>
          <p:nvPicPr>
            <p:cNvPr id="61" name="Picture 11" descr="F:\qPlus 8-Hq\668-2.3x2.0nm"/>
            <p:cNvPicPr>
              <a:picLocks noChangeAspect="1" noChangeArrowheads="1"/>
            </p:cNvPicPr>
            <p:nvPr/>
          </p:nvPicPr>
          <p:blipFill>
            <a:blip r:embed="rId4" cstate="print"/>
            <a:srcRect/>
            <a:stretch>
              <a:fillRect/>
            </a:stretch>
          </p:blipFill>
          <p:spPr bwMode="auto">
            <a:xfrm>
              <a:off x="3290478" y="1781131"/>
              <a:ext cx="2319619" cy="2013297"/>
            </a:xfrm>
            <a:prstGeom prst="rect">
              <a:avLst/>
            </a:prstGeom>
            <a:noFill/>
            <a:ln w="9525">
              <a:solidFill>
                <a:schemeClr val="tx1"/>
              </a:solidFill>
              <a:miter lim="800000"/>
              <a:headEnd/>
              <a:tailEnd/>
            </a:ln>
          </p:spPr>
        </p:pic>
        <p:pic>
          <p:nvPicPr>
            <p:cNvPr id="62" name="Picture 31" descr="F:\qPlus 8-Hq\656-1.81x2.51"/>
            <p:cNvPicPr>
              <a:picLocks noChangeAspect="1" noChangeArrowheads="1"/>
            </p:cNvPicPr>
            <p:nvPr/>
          </p:nvPicPr>
          <p:blipFill>
            <a:blip r:embed="rId5" cstate="print"/>
            <a:srcRect l="2699" r="5399"/>
            <a:stretch>
              <a:fillRect/>
            </a:stretch>
          </p:blipFill>
          <p:spPr bwMode="auto">
            <a:xfrm>
              <a:off x="3288258" y="3940688"/>
              <a:ext cx="2319618" cy="1811300"/>
            </a:xfrm>
            <a:prstGeom prst="rect">
              <a:avLst/>
            </a:prstGeom>
            <a:noFill/>
            <a:ln w="9525">
              <a:solidFill>
                <a:schemeClr val="tx1"/>
              </a:solidFill>
              <a:miter lim="800000"/>
              <a:headEnd/>
              <a:tailEnd/>
            </a:ln>
          </p:spPr>
        </p:pic>
        <p:sp>
          <p:nvSpPr>
            <p:cNvPr id="63" name="TextBox 37"/>
            <p:cNvSpPr txBox="1">
              <a:spLocks noChangeArrowheads="1"/>
            </p:cNvSpPr>
            <p:nvPr/>
          </p:nvSpPr>
          <p:spPr bwMode="auto">
            <a:xfrm>
              <a:off x="3274038" y="1723748"/>
              <a:ext cx="491316" cy="516421"/>
            </a:xfrm>
            <a:prstGeom prst="rect">
              <a:avLst/>
            </a:prstGeom>
            <a:noFill/>
            <a:ln w="9525">
              <a:noFill/>
              <a:miter lim="800000"/>
              <a:headEnd/>
              <a:tailEnd/>
            </a:ln>
          </p:spPr>
          <p:txBody>
            <a:bodyPr wrap="none">
              <a:spAutoFit/>
            </a:bodyPr>
            <a:lstStyle/>
            <a:p>
              <a:r>
                <a:rPr lang="en-US" altLang="zh-CN"/>
                <a:t>C</a:t>
              </a:r>
              <a:endParaRPr lang="zh-CN" altLang="en-US"/>
            </a:p>
          </p:txBody>
        </p:sp>
        <p:sp>
          <p:nvSpPr>
            <p:cNvPr id="75" name="TextBox 52"/>
            <p:cNvSpPr txBox="1">
              <a:spLocks noChangeArrowheads="1"/>
            </p:cNvSpPr>
            <p:nvPr/>
          </p:nvSpPr>
          <p:spPr bwMode="auto">
            <a:xfrm>
              <a:off x="3258501" y="3885854"/>
              <a:ext cx="491316" cy="516421"/>
            </a:xfrm>
            <a:prstGeom prst="rect">
              <a:avLst/>
            </a:prstGeom>
            <a:noFill/>
            <a:ln w="9525">
              <a:noFill/>
              <a:miter lim="800000"/>
              <a:headEnd/>
              <a:tailEnd/>
            </a:ln>
          </p:spPr>
          <p:txBody>
            <a:bodyPr wrap="none">
              <a:spAutoFit/>
            </a:bodyPr>
            <a:lstStyle/>
            <a:p>
              <a:r>
                <a:rPr lang="en-US" altLang="zh-CN" dirty="0"/>
                <a:t>D</a:t>
              </a:r>
              <a:endParaRPr lang="zh-CN" altLang="en-US" dirty="0"/>
            </a:p>
          </p:txBody>
        </p:sp>
      </p:grpSp>
      <p:grpSp>
        <p:nvGrpSpPr>
          <p:cNvPr id="47" name="组合 46"/>
          <p:cNvGrpSpPr/>
          <p:nvPr/>
        </p:nvGrpSpPr>
        <p:grpSpPr>
          <a:xfrm>
            <a:off x="5730708" y="1224048"/>
            <a:ext cx="2369684" cy="4527940"/>
            <a:chOff x="5730708" y="1224048"/>
            <a:chExt cx="2369684" cy="4527940"/>
          </a:xfrm>
        </p:grpSpPr>
        <p:sp>
          <p:nvSpPr>
            <p:cNvPr id="57" name="TextBox 56"/>
            <p:cNvSpPr txBox="1"/>
            <p:nvPr/>
          </p:nvSpPr>
          <p:spPr>
            <a:xfrm>
              <a:off x="6203978" y="1224048"/>
              <a:ext cx="1224136" cy="461665"/>
            </a:xfrm>
            <a:prstGeom prst="rect">
              <a:avLst/>
            </a:prstGeom>
            <a:noFill/>
          </p:spPr>
          <p:txBody>
            <a:bodyPr wrap="square" rtlCol="0">
              <a:spAutoFit/>
            </a:bodyPr>
            <a:lstStyle/>
            <a:p>
              <a:pPr algn="ctr"/>
              <a:r>
                <a:rPr lang="en-US" altLang="zh-CN" sz="2400" dirty="0" smtClean="0"/>
                <a:t>Model</a:t>
              </a:r>
              <a:endParaRPr lang="zh-CN" altLang="en-US" dirty="0"/>
            </a:p>
          </p:txBody>
        </p:sp>
        <p:pic>
          <p:nvPicPr>
            <p:cNvPr id="64" name="图片 3"/>
            <p:cNvPicPr>
              <a:picLocks/>
            </p:cNvPicPr>
            <p:nvPr/>
          </p:nvPicPr>
          <p:blipFill>
            <a:blip r:embed="rId6" cstate="print">
              <a:lum contrast="-20000"/>
            </a:blip>
            <a:srcRect l="3670" t="4442" r="11926" b="6662"/>
            <a:stretch>
              <a:fillRect/>
            </a:stretch>
          </p:blipFill>
          <p:spPr bwMode="auto">
            <a:xfrm>
              <a:off x="5778554" y="1778912"/>
              <a:ext cx="2315180" cy="2013295"/>
            </a:xfrm>
            <a:prstGeom prst="rect">
              <a:avLst/>
            </a:prstGeom>
            <a:noFill/>
            <a:ln w="9525">
              <a:solidFill>
                <a:schemeClr val="tx1"/>
              </a:solidFill>
              <a:miter lim="800000"/>
              <a:headEnd/>
              <a:tailEnd/>
            </a:ln>
          </p:spPr>
        </p:pic>
        <p:cxnSp>
          <p:nvCxnSpPr>
            <p:cNvPr id="65" name="直接连接符 64"/>
            <p:cNvCxnSpPr/>
            <p:nvPr/>
          </p:nvCxnSpPr>
          <p:spPr bwMode="auto">
            <a:xfrm rot="21420000">
              <a:off x="6688643" y="2500324"/>
              <a:ext cx="166481" cy="28857"/>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bwMode="auto">
            <a:xfrm>
              <a:off x="6499967" y="2733397"/>
              <a:ext cx="148721" cy="113206"/>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bwMode="auto">
            <a:xfrm rot="5400000">
              <a:off x="6879540" y="2722297"/>
              <a:ext cx="150942" cy="26637"/>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bwMode="auto">
            <a:xfrm rot="16200000" flipH="1">
              <a:off x="7211389" y="2761144"/>
              <a:ext cx="110987" cy="42174"/>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bwMode="auto">
            <a:xfrm flipV="1">
              <a:off x="7143689" y="2988665"/>
              <a:ext cx="66592" cy="37736"/>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bwMode="auto">
            <a:xfrm>
              <a:off x="7190302" y="3148486"/>
              <a:ext cx="122086" cy="8879"/>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71" name="组合 50"/>
            <p:cNvGrpSpPr>
              <a:grpSpLocks/>
            </p:cNvGrpSpPr>
            <p:nvPr/>
          </p:nvGrpSpPr>
          <p:grpSpPr bwMode="auto">
            <a:xfrm>
              <a:off x="5780774" y="3940688"/>
              <a:ext cx="2319618" cy="1811300"/>
              <a:chOff x="4487637" y="2844800"/>
              <a:chExt cx="1659163" cy="1296046"/>
            </a:xfrm>
          </p:grpSpPr>
          <p:pic>
            <p:nvPicPr>
              <p:cNvPr id="78" name="图片 1"/>
              <p:cNvPicPr>
                <a:picLocks noChangeAspect="1"/>
              </p:cNvPicPr>
              <p:nvPr/>
            </p:nvPicPr>
            <p:blipFill>
              <a:blip r:embed="rId7" cstate="print">
                <a:lum contrast="-20000"/>
              </a:blip>
              <a:srcRect l="4527" t="2193" r="4724" b="2193"/>
              <a:stretch>
                <a:fillRect/>
              </a:stretch>
            </p:blipFill>
            <p:spPr bwMode="auto">
              <a:xfrm>
                <a:off x="4487637" y="2844800"/>
                <a:ext cx="1659163" cy="1296046"/>
              </a:xfrm>
              <a:prstGeom prst="rect">
                <a:avLst/>
              </a:prstGeom>
              <a:noFill/>
              <a:ln w="9525">
                <a:solidFill>
                  <a:schemeClr val="tx1"/>
                </a:solidFill>
                <a:miter lim="800000"/>
                <a:headEnd/>
                <a:tailEnd/>
              </a:ln>
            </p:spPr>
          </p:pic>
          <p:cxnSp>
            <p:nvCxnSpPr>
              <p:cNvPr id="79" name="直接连接符 78"/>
              <p:cNvCxnSpPr/>
              <p:nvPr/>
            </p:nvCxnSpPr>
            <p:spPr bwMode="auto">
              <a:xfrm flipV="1">
                <a:off x="5346591" y="3103692"/>
                <a:ext cx="80974" cy="44472"/>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bwMode="auto">
              <a:xfrm flipV="1">
                <a:off x="5460907" y="3205343"/>
                <a:ext cx="52395" cy="31766"/>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bwMode="auto">
              <a:xfrm>
                <a:off x="5445029" y="3322876"/>
                <a:ext cx="60333" cy="17471"/>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82" name="直接连接符 81"/>
              <p:cNvCxnSpPr>
                <a:cxnSpLocks noChangeAspect="1"/>
              </p:cNvCxnSpPr>
              <p:nvPr/>
            </p:nvCxnSpPr>
            <p:spPr bwMode="auto">
              <a:xfrm rot="5400000">
                <a:off x="5534718" y="3457088"/>
                <a:ext cx="98474" cy="11115"/>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bwMode="auto">
              <a:xfrm rot="5400000" flipH="1" flipV="1">
                <a:off x="5046497" y="3513485"/>
                <a:ext cx="87356" cy="74622"/>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bwMode="auto">
              <a:xfrm>
                <a:off x="5219574" y="3731067"/>
                <a:ext cx="101614" cy="4765"/>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bwMode="auto">
              <a:xfrm>
                <a:off x="5346591" y="3491235"/>
                <a:ext cx="144483" cy="135004"/>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grpSp>
        <p:sp>
          <p:nvSpPr>
            <p:cNvPr id="72" name="TextBox 41"/>
            <p:cNvSpPr txBox="1">
              <a:spLocks noChangeArrowheads="1"/>
            </p:cNvSpPr>
            <p:nvPr/>
          </p:nvSpPr>
          <p:spPr bwMode="auto">
            <a:xfrm>
              <a:off x="5759895" y="1723748"/>
              <a:ext cx="490560" cy="517198"/>
            </a:xfrm>
            <a:prstGeom prst="rect">
              <a:avLst/>
            </a:prstGeom>
            <a:noFill/>
            <a:ln w="9525">
              <a:noFill/>
              <a:miter lim="800000"/>
              <a:headEnd/>
              <a:tailEnd/>
            </a:ln>
          </p:spPr>
          <p:txBody>
            <a:bodyPr wrap="none">
              <a:spAutoFit/>
            </a:bodyPr>
            <a:lstStyle/>
            <a:p>
              <a:r>
                <a:rPr lang="en-US" altLang="zh-CN"/>
                <a:t>E</a:t>
              </a:r>
              <a:endParaRPr lang="zh-CN" altLang="en-US"/>
            </a:p>
          </p:txBody>
        </p:sp>
        <p:cxnSp>
          <p:nvCxnSpPr>
            <p:cNvPr id="73" name="直接连接符 72"/>
            <p:cNvCxnSpPr/>
            <p:nvPr/>
          </p:nvCxnSpPr>
          <p:spPr bwMode="auto">
            <a:xfrm rot="600000" flipV="1">
              <a:off x="7052679" y="3314966"/>
              <a:ext cx="206436" cy="8879"/>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76" name="TextBox 54"/>
            <p:cNvSpPr txBox="1">
              <a:spLocks noChangeArrowheads="1"/>
            </p:cNvSpPr>
            <p:nvPr/>
          </p:nvSpPr>
          <p:spPr bwMode="auto">
            <a:xfrm>
              <a:off x="5730708" y="3899502"/>
              <a:ext cx="455046" cy="517197"/>
            </a:xfrm>
            <a:prstGeom prst="rect">
              <a:avLst/>
            </a:prstGeom>
            <a:noFill/>
            <a:ln w="9525">
              <a:noFill/>
              <a:miter lim="800000"/>
              <a:headEnd/>
              <a:tailEnd/>
            </a:ln>
          </p:spPr>
          <p:txBody>
            <a:bodyPr wrap="none">
              <a:spAutoFit/>
            </a:bodyPr>
            <a:lstStyle/>
            <a:p>
              <a:r>
                <a:rPr lang="en-US" altLang="zh-CN" dirty="0"/>
                <a:t>F</a:t>
              </a:r>
              <a:endParaRPr lang="zh-CN" altLang="en-US" dirty="0"/>
            </a:p>
          </p:txBody>
        </p:sp>
      </p:grpSp>
      <p:sp>
        <p:nvSpPr>
          <p:cNvPr id="77" name="TextBox 55"/>
          <p:cNvSpPr txBox="1">
            <a:spLocks noChangeArrowheads="1"/>
          </p:cNvSpPr>
          <p:nvPr/>
        </p:nvSpPr>
        <p:spPr bwMode="auto">
          <a:xfrm>
            <a:off x="826906" y="3885525"/>
            <a:ext cx="490561" cy="514978"/>
          </a:xfrm>
          <a:prstGeom prst="rect">
            <a:avLst/>
          </a:prstGeom>
          <a:noFill/>
          <a:ln w="9525">
            <a:noFill/>
            <a:miter lim="800000"/>
            <a:headEnd/>
            <a:tailEnd/>
          </a:ln>
        </p:spPr>
        <p:txBody>
          <a:bodyPr wrap="none">
            <a:spAutoFit/>
          </a:bodyPr>
          <a:lstStyle/>
          <a:p>
            <a:r>
              <a:rPr lang="en-US" altLang="zh-CN">
                <a:solidFill>
                  <a:schemeClr val="bg1"/>
                </a:solidFill>
              </a:rPr>
              <a:t>B</a:t>
            </a:r>
            <a:endParaRPr lang="zh-CN" altLang="en-US">
              <a:solidFill>
                <a:schemeClr val="bg1"/>
              </a:solidFill>
            </a:endParaRPr>
          </a:p>
        </p:txBody>
      </p:sp>
      <p:sp>
        <p:nvSpPr>
          <p:cNvPr id="86" name="矩形 85"/>
          <p:cNvSpPr/>
          <p:nvPr/>
        </p:nvSpPr>
        <p:spPr>
          <a:xfrm>
            <a:off x="7524328" y="6309320"/>
            <a:ext cx="1282723" cy="369332"/>
          </a:xfrm>
          <a:prstGeom prst="rect">
            <a:avLst/>
          </a:prstGeom>
        </p:spPr>
        <p:txBody>
          <a:bodyPr wrap="none">
            <a:spAutoFit/>
          </a:bodyPr>
          <a:lstStyle/>
          <a:p>
            <a:r>
              <a:rPr lang="el-GR" altLang="zh-CN" dirty="0" smtClean="0"/>
              <a:t>Δ</a:t>
            </a:r>
            <a:r>
              <a:rPr lang="en-US" altLang="zh-CN" dirty="0" smtClean="0"/>
              <a:t>z= +10 pm</a:t>
            </a:r>
            <a:endParaRPr lang="zh-CN" altLang="en-US" dirty="0"/>
          </a:p>
        </p:txBody>
      </p:sp>
      <p:sp>
        <p:nvSpPr>
          <p:cNvPr id="3" name="日期占位符 2"/>
          <p:cNvSpPr>
            <a:spLocks noGrp="1"/>
          </p:cNvSpPr>
          <p:nvPr>
            <p:ph type="dt" sz="half" idx="10"/>
          </p:nvPr>
        </p:nvSpPr>
        <p:spPr/>
        <p:txBody>
          <a:bodyPr/>
          <a:lstStyle/>
          <a:p>
            <a:fld id="{C3CA5E57-5D8E-4B7A-8B30-719A7215A9FA}" type="datetime1">
              <a:rPr lang="zh-CN" altLang="en-US" smtClean="0"/>
              <a:t>2013/10/29</a:t>
            </a:fld>
            <a:endParaRPr lang="zh-CN" altLang="en-US"/>
          </a:p>
        </p:txBody>
      </p:sp>
      <p:sp>
        <p:nvSpPr>
          <p:cNvPr id="4" name="页脚占位符 3"/>
          <p:cNvSpPr>
            <a:spLocks noGrp="1"/>
          </p:cNvSpPr>
          <p:nvPr>
            <p:ph type="ftr" sz="quarter" idx="11"/>
          </p:nvPr>
        </p:nvSpPr>
        <p:spPr/>
        <p:txBody>
          <a:bodyPr/>
          <a:lstStyle/>
          <a:p>
            <a:r>
              <a:rPr lang="en-US" altLang="zh-CN" smtClean="0"/>
              <a:t>PKU·  Beijing · Fall. 2013</a:t>
            </a:r>
            <a:endParaRPr lang="zh-CN" altLang="en-US" dirty="0"/>
          </a:p>
        </p:txBody>
      </p:sp>
      <p:sp>
        <p:nvSpPr>
          <p:cNvPr id="5" name="灯片编号占位符 4"/>
          <p:cNvSpPr>
            <a:spLocks noGrp="1"/>
          </p:cNvSpPr>
          <p:nvPr>
            <p:ph type="sldNum" sz="quarter" idx="12"/>
          </p:nvPr>
        </p:nvSpPr>
        <p:spPr/>
        <p:txBody>
          <a:bodyPr>
            <a:normAutofit fontScale="92500" lnSpcReduction="20000"/>
          </a:bodyPr>
          <a:lstStyle/>
          <a:p>
            <a:fld id="{AE714C8C-1F9C-404C-BB65-1EC320AFAFFE}" type="slidenum">
              <a:rPr lang="zh-CN" altLang="en-US" smtClean="0"/>
              <a:pPr/>
              <a:t>118</a:t>
            </a:fld>
            <a:endParaRPr lang="zh-CN" altLang="en-US"/>
          </a:p>
        </p:txBody>
      </p:sp>
    </p:spTree>
    <p:extLst>
      <p:ext uri="{BB962C8B-B14F-4D97-AF65-F5344CB8AC3E}">
        <p14:creationId xmlns:p14="http://schemas.microsoft.com/office/powerpoint/2010/main" val="390637049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linds(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linds(horizontal)">
                                      <p:cBhvr>
                                        <p:cTn id="1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extBox 25"/>
          <p:cNvSpPr txBox="1">
            <a:spLocks noChangeArrowheads="1"/>
          </p:cNvSpPr>
          <p:nvPr/>
        </p:nvSpPr>
        <p:spPr bwMode="auto">
          <a:xfrm>
            <a:off x="365125" y="174625"/>
            <a:ext cx="7447235" cy="461665"/>
          </a:xfrm>
          <a:prstGeom prst="rect">
            <a:avLst/>
          </a:prstGeom>
          <a:noFill/>
          <a:ln w="9525">
            <a:noFill/>
            <a:miter lim="800000"/>
            <a:headEnd/>
            <a:tailEnd/>
          </a:ln>
        </p:spPr>
        <p:txBody>
          <a:bodyPr wrap="square">
            <a:spAutoFit/>
          </a:bodyPr>
          <a:lstStyle/>
          <a:p>
            <a:r>
              <a:rPr lang="en-US" altLang="zh-CN" sz="2400" b="1" dirty="0" smtClean="0"/>
              <a:t>Hydrogen bonding in self-assembled 8-</a:t>
            </a:r>
            <a:r>
              <a:rPr lang="en-US" altLang="zh-CN" sz="2400" b="1" i="1" dirty="0" smtClean="0"/>
              <a:t>hq</a:t>
            </a:r>
            <a:r>
              <a:rPr lang="en-US" altLang="zh-CN" sz="2400" b="1" dirty="0" smtClean="0"/>
              <a:t> on Cu(111)</a:t>
            </a:r>
            <a:endParaRPr lang="zh-CN" altLang="en-US" sz="2400" b="1" dirty="0">
              <a:latin typeface="Calibri" pitchFamily="34" charset="0"/>
            </a:endParaRPr>
          </a:p>
        </p:txBody>
      </p:sp>
      <p:grpSp>
        <p:nvGrpSpPr>
          <p:cNvPr id="7" name="组合 37"/>
          <p:cNvGrpSpPr>
            <a:grpSpLocks/>
          </p:cNvGrpSpPr>
          <p:nvPr/>
        </p:nvGrpSpPr>
        <p:grpSpPr bwMode="auto">
          <a:xfrm>
            <a:off x="2123728" y="764704"/>
            <a:ext cx="4460875" cy="5630862"/>
            <a:chOff x="2154238" y="522288"/>
            <a:chExt cx="4460875" cy="5630862"/>
          </a:xfrm>
        </p:grpSpPr>
        <p:pic>
          <p:nvPicPr>
            <p:cNvPr id="8" name="Picture 18" descr="ScanMultiBias_606-1"/>
            <p:cNvPicPr>
              <a:picLocks noChangeAspect="1" noChangeArrowheads="1"/>
            </p:cNvPicPr>
            <p:nvPr/>
          </p:nvPicPr>
          <p:blipFill>
            <a:blip r:embed="rId2" cstate="print"/>
            <a:srcRect/>
            <a:stretch>
              <a:fillRect/>
            </a:stretch>
          </p:blipFill>
          <p:spPr bwMode="auto">
            <a:xfrm>
              <a:off x="2217738" y="612775"/>
              <a:ext cx="1368425" cy="1798638"/>
            </a:xfrm>
            <a:prstGeom prst="rect">
              <a:avLst/>
            </a:prstGeom>
            <a:noFill/>
            <a:ln w="9525">
              <a:solidFill>
                <a:schemeClr val="tx1"/>
              </a:solidFill>
              <a:miter lim="800000"/>
              <a:headEnd/>
              <a:tailEnd/>
            </a:ln>
          </p:spPr>
        </p:pic>
        <p:pic>
          <p:nvPicPr>
            <p:cNvPr id="9" name="Picture 32" descr="D:\组内成员\仉君\8-hq\Manuscripts\data\ScanMultiBias_614afm12"/>
            <p:cNvPicPr>
              <a:picLocks noChangeArrowheads="1"/>
            </p:cNvPicPr>
            <p:nvPr/>
          </p:nvPicPr>
          <p:blipFill>
            <a:blip r:embed="rId3" cstate="print"/>
            <a:srcRect/>
            <a:stretch>
              <a:fillRect/>
            </a:stretch>
          </p:blipFill>
          <p:spPr bwMode="auto">
            <a:xfrm>
              <a:off x="3733800" y="611188"/>
              <a:ext cx="1368425" cy="1800225"/>
            </a:xfrm>
            <a:prstGeom prst="rect">
              <a:avLst/>
            </a:prstGeom>
            <a:noFill/>
            <a:ln w="9525">
              <a:solidFill>
                <a:schemeClr val="tx1"/>
              </a:solidFill>
              <a:miter lim="800000"/>
              <a:headEnd/>
              <a:tailEnd/>
            </a:ln>
          </p:spPr>
        </p:pic>
        <p:grpSp>
          <p:nvGrpSpPr>
            <p:cNvPr id="10" name="组合 28"/>
            <p:cNvGrpSpPr>
              <a:grpSpLocks/>
            </p:cNvGrpSpPr>
            <p:nvPr/>
          </p:nvGrpSpPr>
          <p:grpSpPr bwMode="auto">
            <a:xfrm>
              <a:off x="5245100" y="609600"/>
              <a:ext cx="1366838" cy="1800225"/>
              <a:chOff x="5626100" y="2208213"/>
              <a:chExt cx="1366838" cy="1800225"/>
            </a:xfrm>
          </p:grpSpPr>
          <p:pic>
            <p:nvPicPr>
              <p:cNvPr id="36" name="图片 10"/>
              <p:cNvPicPr>
                <a:picLocks noChangeAspect="1"/>
              </p:cNvPicPr>
              <p:nvPr/>
            </p:nvPicPr>
            <p:blipFill>
              <a:blip r:embed="rId4" cstate="print">
                <a:lum contrast="-12000"/>
              </a:blip>
              <a:srcRect l="15733" t="4716" r="23225" b="10846"/>
              <a:stretch>
                <a:fillRect/>
              </a:stretch>
            </p:blipFill>
            <p:spPr bwMode="auto">
              <a:xfrm>
                <a:off x="5626100" y="2208213"/>
                <a:ext cx="1366838" cy="1800225"/>
              </a:xfrm>
              <a:prstGeom prst="rect">
                <a:avLst/>
              </a:prstGeom>
              <a:noFill/>
              <a:ln w="9525">
                <a:solidFill>
                  <a:schemeClr val="tx1"/>
                </a:solidFill>
                <a:miter lim="800000"/>
                <a:headEnd/>
                <a:tailEnd/>
              </a:ln>
            </p:spPr>
          </p:pic>
          <p:cxnSp>
            <p:nvCxnSpPr>
              <p:cNvPr id="37" name="直接连接符 36"/>
              <p:cNvCxnSpPr/>
              <p:nvPr/>
            </p:nvCxnSpPr>
            <p:spPr bwMode="auto">
              <a:xfrm flipV="1">
                <a:off x="6202363" y="2659063"/>
                <a:ext cx="101600" cy="36513"/>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bwMode="auto">
              <a:xfrm flipV="1">
                <a:off x="6224588" y="2849563"/>
                <a:ext cx="58737" cy="19050"/>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bwMode="auto">
              <a:xfrm rot="5400000" flipH="1" flipV="1">
                <a:off x="6330950" y="2925763"/>
                <a:ext cx="60325" cy="22225"/>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bwMode="auto">
              <a:xfrm rot="16200000" flipH="1">
                <a:off x="6296819" y="3132932"/>
                <a:ext cx="109537" cy="66675"/>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bwMode="auto">
              <a:xfrm rot="16200000" flipH="1">
                <a:off x="6169819" y="3299619"/>
                <a:ext cx="109538" cy="66675"/>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grpSp>
        <p:pic>
          <p:nvPicPr>
            <p:cNvPr id="11" name="Picture 32" descr="D:\组内成员\仉君\8-hq\Manuscripts\8-Hq STM 原始数据\226"/>
            <p:cNvPicPr>
              <a:picLocks noChangeAspect="1" noChangeArrowheads="1"/>
            </p:cNvPicPr>
            <p:nvPr/>
          </p:nvPicPr>
          <p:blipFill>
            <a:blip r:embed="rId5" cstate="print"/>
            <a:srcRect/>
            <a:stretch>
              <a:fillRect/>
            </a:stretch>
          </p:blipFill>
          <p:spPr bwMode="auto">
            <a:xfrm>
              <a:off x="2224088" y="4518025"/>
              <a:ext cx="1368425" cy="1630363"/>
            </a:xfrm>
            <a:prstGeom prst="rect">
              <a:avLst/>
            </a:prstGeom>
            <a:noFill/>
            <a:ln w="9525">
              <a:solidFill>
                <a:schemeClr val="tx1"/>
              </a:solidFill>
              <a:miter lim="800000"/>
              <a:headEnd/>
              <a:tailEnd/>
            </a:ln>
          </p:spPr>
        </p:pic>
        <p:pic>
          <p:nvPicPr>
            <p:cNvPr id="12" name="Picture 14" descr="ScanMultiBias_497-1"/>
            <p:cNvPicPr>
              <a:picLocks noChangeAspect="1" noChangeArrowheads="1"/>
            </p:cNvPicPr>
            <p:nvPr/>
          </p:nvPicPr>
          <p:blipFill>
            <a:blip r:embed="rId6" cstate="print"/>
            <a:srcRect r="1102"/>
            <a:stretch>
              <a:fillRect/>
            </a:stretch>
          </p:blipFill>
          <p:spPr bwMode="auto">
            <a:xfrm>
              <a:off x="2217738" y="2560638"/>
              <a:ext cx="1368425" cy="1800225"/>
            </a:xfrm>
            <a:prstGeom prst="rect">
              <a:avLst/>
            </a:prstGeom>
            <a:noFill/>
            <a:ln w="9525">
              <a:solidFill>
                <a:schemeClr val="tx1"/>
              </a:solidFill>
              <a:miter lim="800000"/>
              <a:headEnd/>
              <a:tailEnd/>
            </a:ln>
          </p:spPr>
        </p:pic>
        <p:pic>
          <p:nvPicPr>
            <p:cNvPr id="13" name="Picture 12" descr="ScanMultiBias_518-1"/>
            <p:cNvPicPr>
              <a:picLocks noChangeAspect="1" noChangeArrowheads="1"/>
            </p:cNvPicPr>
            <p:nvPr/>
          </p:nvPicPr>
          <p:blipFill>
            <a:blip r:embed="rId7" cstate="print"/>
            <a:srcRect/>
            <a:stretch>
              <a:fillRect/>
            </a:stretch>
          </p:blipFill>
          <p:spPr bwMode="auto">
            <a:xfrm>
              <a:off x="3733800" y="2562225"/>
              <a:ext cx="1366838" cy="1800225"/>
            </a:xfrm>
            <a:prstGeom prst="rect">
              <a:avLst/>
            </a:prstGeom>
            <a:noFill/>
            <a:ln w="9525">
              <a:solidFill>
                <a:schemeClr val="tx1"/>
              </a:solidFill>
              <a:miter lim="800000"/>
              <a:headEnd/>
              <a:tailEnd/>
            </a:ln>
          </p:spPr>
        </p:pic>
        <p:grpSp>
          <p:nvGrpSpPr>
            <p:cNvPr id="14" name="组合 32"/>
            <p:cNvGrpSpPr>
              <a:grpSpLocks/>
            </p:cNvGrpSpPr>
            <p:nvPr/>
          </p:nvGrpSpPr>
          <p:grpSpPr bwMode="auto">
            <a:xfrm>
              <a:off x="5248275" y="2562225"/>
              <a:ext cx="1366838" cy="1800225"/>
              <a:chOff x="5733478" y="685800"/>
              <a:chExt cx="1367136" cy="1800225"/>
            </a:xfrm>
          </p:grpSpPr>
          <p:pic>
            <p:nvPicPr>
              <p:cNvPr id="32" name="图片 11"/>
              <p:cNvPicPr>
                <a:picLocks noChangeAspect="1"/>
              </p:cNvPicPr>
              <p:nvPr/>
            </p:nvPicPr>
            <p:blipFill>
              <a:blip r:embed="rId8" cstate="print">
                <a:lum contrast="-12000"/>
              </a:blip>
              <a:srcRect l="15900" r="13094"/>
              <a:stretch>
                <a:fillRect/>
              </a:stretch>
            </p:blipFill>
            <p:spPr bwMode="auto">
              <a:xfrm>
                <a:off x="5733478" y="685800"/>
                <a:ext cx="1367136" cy="1800225"/>
              </a:xfrm>
              <a:prstGeom prst="rect">
                <a:avLst/>
              </a:prstGeom>
              <a:noFill/>
              <a:ln w="9525">
                <a:solidFill>
                  <a:schemeClr val="tx1"/>
                </a:solidFill>
                <a:miter lim="800000"/>
                <a:headEnd/>
                <a:tailEnd/>
              </a:ln>
            </p:spPr>
          </p:pic>
          <p:cxnSp>
            <p:nvCxnSpPr>
              <p:cNvPr id="33" name="直接连接符 32"/>
              <p:cNvCxnSpPr/>
              <p:nvPr/>
            </p:nvCxnSpPr>
            <p:spPr bwMode="auto">
              <a:xfrm rot="16200000" flipH="1">
                <a:off x="6365449" y="1330317"/>
                <a:ext cx="76200" cy="76217"/>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bwMode="auto">
              <a:xfrm flipV="1">
                <a:off x="6287637" y="1741488"/>
                <a:ext cx="63514" cy="42862"/>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bwMode="auto">
              <a:xfrm flipV="1">
                <a:off x="6465476" y="1830388"/>
                <a:ext cx="63514" cy="42862"/>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grpSp>
        <p:sp>
          <p:nvSpPr>
            <p:cNvPr id="15" name="TextBox 34"/>
            <p:cNvSpPr txBox="1">
              <a:spLocks noChangeArrowheads="1"/>
            </p:cNvSpPr>
            <p:nvPr/>
          </p:nvSpPr>
          <p:spPr bwMode="auto">
            <a:xfrm>
              <a:off x="2155825" y="522288"/>
              <a:ext cx="312738" cy="369887"/>
            </a:xfrm>
            <a:prstGeom prst="rect">
              <a:avLst/>
            </a:prstGeom>
            <a:noFill/>
            <a:ln w="9525">
              <a:noFill/>
              <a:miter lim="800000"/>
              <a:headEnd/>
              <a:tailEnd/>
            </a:ln>
          </p:spPr>
          <p:txBody>
            <a:bodyPr wrap="none">
              <a:spAutoFit/>
            </a:bodyPr>
            <a:lstStyle/>
            <a:p>
              <a:r>
                <a:rPr lang="en-US" altLang="zh-CN">
                  <a:solidFill>
                    <a:schemeClr val="bg1"/>
                  </a:solidFill>
                </a:rPr>
                <a:t>a</a:t>
              </a:r>
              <a:endParaRPr lang="zh-CN" altLang="en-US">
                <a:solidFill>
                  <a:schemeClr val="bg1"/>
                </a:solidFill>
              </a:endParaRPr>
            </a:p>
          </p:txBody>
        </p:sp>
        <p:sp>
          <p:nvSpPr>
            <p:cNvPr id="16" name="TextBox 35"/>
            <p:cNvSpPr txBox="1">
              <a:spLocks noChangeArrowheads="1"/>
            </p:cNvSpPr>
            <p:nvPr/>
          </p:nvSpPr>
          <p:spPr bwMode="auto">
            <a:xfrm>
              <a:off x="3681413" y="565150"/>
              <a:ext cx="312737" cy="369888"/>
            </a:xfrm>
            <a:prstGeom prst="rect">
              <a:avLst/>
            </a:prstGeom>
            <a:noFill/>
            <a:ln w="9525">
              <a:noFill/>
              <a:miter lim="800000"/>
              <a:headEnd/>
              <a:tailEnd/>
            </a:ln>
          </p:spPr>
          <p:txBody>
            <a:bodyPr wrap="none">
              <a:spAutoFit/>
            </a:bodyPr>
            <a:lstStyle/>
            <a:p>
              <a:r>
                <a:rPr lang="en-US" altLang="zh-CN"/>
                <a:t>d</a:t>
              </a:r>
              <a:endParaRPr lang="zh-CN" altLang="en-US"/>
            </a:p>
          </p:txBody>
        </p:sp>
        <p:sp>
          <p:nvSpPr>
            <p:cNvPr id="17" name="TextBox 36"/>
            <p:cNvSpPr txBox="1">
              <a:spLocks noChangeArrowheads="1"/>
            </p:cNvSpPr>
            <p:nvPr/>
          </p:nvSpPr>
          <p:spPr bwMode="auto">
            <a:xfrm>
              <a:off x="5192713" y="533400"/>
              <a:ext cx="312906" cy="369332"/>
            </a:xfrm>
            <a:prstGeom prst="rect">
              <a:avLst/>
            </a:prstGeom>
            <a:noFill/>
            <a:ln w="9525">
              <a:noFill/>
              <a:miter lim="800000"/>
              <a:headEnd/>
              <a:tailEnd/>
            </a:ln>
          </p:spPr>
          <p:txBody>
            <a:bodyPr wrap="none">
              <a:spAutoFit/>
            </a:bodyPr>
            <a:lstStyle/>
            <a:p>
              <a:r>
                <a:rPr lang="en-US" altLang="zh-CN"/>
                <a:t>g</a:t>
              </a:r>
              <a:endParaRPr lang="zh-CN" altLang="en-US"/>
            </a:p>
          </p:txBody>
        </p:sp>
        <p:sp>
          <p:nvSpPr>
            <p:cNvPr id="18" name="TextBox 37"/>
            <p:cNvSpPr txBox="1">
              <a:spLocks noChangeArrowheads="1"/>
            </p:cNvSpPr>
            <p:nvPr/>
          </p:nvSpPr>
          <p:spPr bwMode="auto">
            <a:xfrm>
              <a:off x="2154238" y="2536825"/>
              <a:ext cx="314325" cy="369888"/>
            </a:xfrm>
            <a:prstGeom prst="rect">
              <a:avLst/>
            </a:prstGeom>
            <a:noFill/>
            <a:ln w="9525">
              <a:noFill/>
              <a:miter lim="800000"/>
              <a:headEnd/>
              <a:tailEnd/>
            </a:ln>
          </p:spPr>
          <p:txBody>
            <a:bodyPr wrap="none">
              <a:spAutoFit/>
            </a:bodyPr>
            <a:lstStyle/>
            <a:p>
              <a:r>
                <a:rPr lang="en-US" altLang="zh-CN">
                  <a:solidFill>
                    <a:schemeClr val="bg1"/>
                  </a:solidFill>
                </a:rPr>
                <a:t>b</a:t>
              </a:r>
              <a:endParaRPr lang="zh-CN" altLang="en-US">
                <a:solidFill>
                  <a:schemeClr val="bg1"/>
                </a:solidFill>
              </a:endParaRPr>
            </a:p>
          </p:txBody>
        </p:sp>
        <p:sp>
          <p:nvSpPr>
            <p:cNvPr id="19" name="TextBox 38"/>
            <p:cNvSpPr txBox="1">
              <a:spLocks noChangeArrowheads="1"/>
            </p:cNvSpPr>
            <p:nvPr/>
          </p:nvSpPr>
          <p:spPr bwMode="auto">
            <a:xfrm>
              <a:off x="3692525" y="2516188"/>
              <a:ext cx="312738" cy="368300"/>
            </a:xfrm>
            <a:prstGeom prst="rect">
              <a:avLst/>
            </a:prstGeom>
            <a:noFill/>
            <a:ln w="9525">
              <a:noFill/>
              <a:miter lim="800000"/>
              <a:headEnd/>
              <a:tailEnd/>
            </a:ln>
          </p:spPr>
          <p:txBody>
            <a:bodyPr wrap="none">
              <a:spAutoFit/>
            </a:bodyPr>
            <a:lstStyle/>
            <a:p>
              <a:r>
                <a:rPr lang="en-US" altLang="zh-CN"/>
                <a:t>e</a:t>
              </a:r>
              <a:endParaRPr lang="zh-CN" altLang="en-US"/>
            </a:p>
          </p:txBody>
        </p:sp>
        <p:sp>
          <p:nvSpPr>
            <p:cNvPr id="20" name="TextBox 39"/>
            <p:cNvSpPr txBox="1">
              <a:spLocks noChangeArrowheads="1"/>
            </p:cNvSpPr>
            <p:nvPr/>
          </p:nvSpPr>
          <p:spPr bwMode="auto">
            <a:xfrm>
              <a:off x="5213350" y="2557463"/>
              <a:ext cx="312906" cy="369332"/>
            </a:xfrm>
            <a:prstGeom prst="rect">
              <a:avLst/>
            </a:prstGeom>
            <a:noFill/>
            <a:ln w="9525">
              <a:noFill/>
              <a:miter lim="800000"/>
              <a:headEnd/>
              <a:tailEnd/>
            </a:ln>
          </p:spPr>
          <p:txBody>
            <a:bodyPr wrap="none">
              <a:spAutoFit/>
            </a:bodyPr>
            <a:lstStyle/>
            <a:p>
              <a:r>
                <a:rPr lang="en-US" altLang="zh-CN"/>
                <a:t>h</a:t>
              </a:r>
              <a:endParaRPr lang="zh-CN" altLang="en-US"/>
            </a:p>
          </p:txBody>
        </p:sp>
        <p:pic>
          <p:nvPicPr>
            <p:cNvPr id="21" name="Picture 28" descr="D:\组内成员\仉君\8-hq\Manuscripts\8-Hq STM 原始数据\ScanMultiBias_231afm"/>
            <p:cNvPicPr>
              <a:picLocks noChangeAspect="1" noChangeArrowheads="1"/>
            </p:cNvPicPr>
            <p:nvPr/>
          </p:nvPicPr>
          <p:blipFill>
            <a:blip r:embed="rId9" cstate="print"/>
            <a:srcRect/>
            <a:stretch>
              <a:fillRect/>
            </a:stretch>
          </p:blipFill>
          <p:spPr bwMode="auto">
            <a:xfrm>
              <a:off x="3733800" y="4511675"/>
              <a:ext cx="1368425" cy="1641475"/>
            </a:xfrm>
            <a:prstGeom prst="rect">
              <a:avLst/>
            </a:prstGeom>
            <a:noFill/>
            <a:ln w="9525">
              <a:solidFill>
                <a:schemeClr val="tx1"/>
              </a:solidFill>
              <a:miter lim="800000"/>
              <a:headEnd/>
              <a:tailEnd/>
            </a:ln>
          </p:spPr>
        </p:pic>
        <p:sp>
          <p:nvSpPr>
            <p:cNvPr id="22" name="TextBox 42"/>
            <p:cNvSpPr txBox="1">
              <a:spLocks noChangeArrowheads="1"/>
            </p:cNvSpPr>
            <p:nvPr/>
          </p:nvSpPr>
          <p:spPr bwMode="auto">
            <a:xfrm>
              <a:off x="3695700" y="4467225"/>
              <a:ext cx="248786" cy="369332"/>
            </a:xfrm>
            <a:prstGeom prst="rect">
              <a:avLst/>
            </a:prstGeom>
            <a:noFill/>
            <a:ln w="9525">
              <a:noFill/>
              <a:miter lim="800000"/>
              <a:headEnd/>
              <a:tailEnd/>
            </a:ln>
          </p:spPr>
          <p:txBody>
            <a:bodyPr wrap="none">
              <a:spAutoFit/>
            </a:bodyPr>
            <a:lstStyle/>
            <a:p>
              <a:r>
                <a:rPr lang="en-US" altLang="zh-CN"/>
                <a:t>f</a:t>
              </a:r>
              <a:endParaRPr lang="zh-CN" altLang="en-US"/>
            </a:p>
          </p:txBody>
        </p:sp>
        <p:sp>
          <p:nvSpPr>
            <p:cNvPr id="23" name="TextBox 43"/>
            <p:cNvSpPr txBox="1">
              <a:spLocks noChangeArrowheads="1"/>
            </p:cNvSpPr>
            <p:nvPr/>
          </p:nvSpPr>
          <p:spPr bwMode="auto">
            <a:xfrm>
              <a:off x="2182813" y="4437063"/>
              <a:ext cx="300082" cy="369332"/>
            </a:xfrm>
            <a:prstGeom prst="rect">
              <a:avLst/>
            </a:prstGeom>
            <a:noFill/>
            <a:ln w="9525">
              <a:noFill/>
              <a:miter lim="800000"/>
              <a:headEnd/>
              <a:tailEnd/>
            </a:ln>
          </p:spPr>
          <p:txBody>
            <a:bodyPr wrap="none">
              <a:spAutoFit/>
            </a:bodyPr>
            <a:lstStyle/>
            <a:p>
              <a:r>
                <a:rPr lang="en-US" altLang="zh-CN">
                  <a:solidFill>
                    <a:schemeClr val="bg1"/>
                  </a:solidFill>
                </a:rPr>
                <a:t>c</a:t>
              </a:r>
              <a:endParaRPr lang="zh-CN" altLang="en-US">
                <a:solidFill>
                  <a:schemeClr val="bg1"/>
                </a:solidFill>
              </a:endParaRPr>
            </a:p>
          </p:txBody>
        </p:sp>
        <p:pic>
          <p:nvPicPr>
            <p:cNvPr id="24" name="Picture 29" descr="C:\Users\CHENGZHIHAI\Desktop\图片3.png"/>
            <p:cNvPicPr>
              <a:picLocks noChangeAspect="1" noChangeArrowheads="1"/>
            </p:cNvPicPr>
            <p:nvPr/>
          </p:nvPicPr>
          <p:blipFill>
            <a:blip r:embed="rId10" cstate="print">
              <a:lum contrast="-12000"/>
            </a:blip>
            <a:srcRect l="2289" t="5446" r="2289" b="3632"/>
            <a:stretch>
              <a:fillRect/>
            </a:stretch>
          </p:blipFill>
          <p:spPr bwMode="auto">
            <a:xfrm>
              <a:off x="5243513" y="4508500"/>
              <a:ext cx="1368425" cy="1641475"/>
            </a:xfrm>
            <a:prstGeom prst="rect">
              <a:avLst/>
            </a:prstGeom>
            <a:noFill/>
            <a:ln w="9525">
              <a:solidFill>
                <a:schemeClr val="tx1"/>
              </a:solidFill>
              <a:miter lim="800000"/>
              <a:headEnd/>
              <a:tailEnd/>
            </a:ln>
          </p:spPr>
        </p:pic>
        <p:cxnSp>
          <p:nvCxnSpPr>
            <p:cNvPr id="25" name="直接连接符 24"/>
            <p:cNvCxnSpPr/>
            <p:nvPr/>
          </p:nvCxnSpPr>
          <p:spPr bwMode="auto">
            <a:xfrm rot="5400000">
              <a:off x="5607844" y="5449094"/>
              <a:ext cx="88900" cy="1588"/>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bwMode="auto">
            <a:xfrm rot="16200000" flipH="1">
              <a:off x="5786438" y="5240337"/>
              <a:ext cx="107950" cy="85725"/>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bwMode="auto">
            <a:xfrm>
              <a:off x="5878513" y="4957763"/>
              <a:ext cx="117475" cy="3175"/>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28" name="Picture 29" descr="C:\Users\CHENGZHIHAI\Desktop\图片3.png"/>
            <p:cNvPicPr>
              <a:picLocks noChangeAspect="1" noChangeArrowheads="1"/>
            </p:cNvPicPr>
            <p:nvPr/>
          </p:nvPicPr>
          <p:blipFill>
            <a:blip r:embed="rId11" cstate="print">
              <a:lum contrast="-12000"/>
            </a:blip>
            <a:srcRect l="85635" t="2289" r="3632" b="76701"/>
            <a:stretch>
              <a:fillRect/>
            </a:stretch>
          </p:blipFill>
          <p:spPr bwMode="auto">
            <a:xfrm rot="6480000">
              <a:off x="5715000" y="5575301"/>
              <a:ext cx="104775" cy="107950"/>
            </a:xfrm>
            <a:prstGeom prst="rect">
              <a:avLst/>
            </a:prstGeom>
            <a:noFill/>
            <a:ln w="9525">
              <a:noFill/>
              <a:miter lim="800000"/>
              <a:headEnd/>
              <a:tailEnd/>
            </a:ln>
          </p:spPr>
        </p:pic>
        <p:cxnSp>
          <p:nvCxnSpPr>
            <p:cNvPr id="29" name="直接连接符 28"/>
            <p:cNvCxnSpPr/>
            <p:nvPr/>
          </p:nvCxnSpPr>
          <p:spPr bwMode="auto">
            <a:xfrm rot="10800000" flipV="1">
              <a:off x="5726113" y="5553075"/>
              <a:ext cx="82550" cy="41275"/>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bwMode="auto">
            <a:xfrm rot="16200000" flipH="1">
              <a:off x="6172200" y="5086350"/>
              <a:ext cx="114300" cy="6350"/>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31" name="TextBox 42"/>
            <p:cNvSpPr txBox="1">
              <a:spLocks noChangeArrowheads="1"/>
            </p:cNvSpPr>
            <p:nvPr/>
          </p:nvSpPr>
          <p:spPr bwMode="auto">
            <a:xfrm>
              <a:off x="5191125" y="4448175"/>
              <a:ext cx="236538" cy="369888"/>
            </a:xfrm>
            <a:prstGeom prst="rect">
              <a:avLst/>
            </a:prstGeom>
            <a:noFill/>
            <a:ln w="9525">
              <a:noFill/>
              <a:miter lim="800000"/>
              <a:headEnd/>
              <a:tailEnd/>
            </a:ln>
          </p:spPr>
          <p:txBody>
            <a:bodyPr wrap="none">
              <a:spAutoFit/>
            </a:bodyPr>
            <a:lstStyle/>
            <a:p>
              <a:r>
                <a:rPr lang="en-US" altLang="zh-CN"/>
                <a:t>i</a:t>
              </a:r>
              <a:endParaRPr lang="zh-CN" altLang="en-US"/>
            </a:p>
          </p:txBody>
        </p:sp>
      </p:grpSp>
      <p:sp>
        <p:nvSpPr>
          <p:cNvPr id="42" name="矩形 41"/>
          <p:cNvSpPr/>
          <p:nvPr/>
        </p:nvSpPr>
        <p:spPr>
          <a:xfrm>
            <a:off x="7585052" y="6097973"/>
            <a:ext cx="1282723" cy="369332"/>
          </a:xfrm>
          <a:prstGeom prst="rect">
            <a:avLst/>
          </a:prstGeom>
        </p:spPr>
        <p:txBody>
          <a:bodyPr wrap="none">
            <a:spAutoFit/>
          </a:bodyPr>
          <a:lstStyle/>
          <a:p>
            <a:r>
              <a:rPr lang="el-GR" altLang="zh-CN" dirty="0" smtClean="0"/>
              <a:t>Δ</a:t>
            </a:r>
            <a:r>
              <a:rPr lang="en-US" altLang="zh-CN" dirty="0" smtClean="0"/>
              <a:t>z= +10 pm</a:t>
            </a:r>
            <a:endParaRPr lang="zh-CN" altLang="en-US" dirty="0"/>
          </a:p>
        </p:txBody>
      </p:sp>
      <p:sp>
        <p:nvSpPr>
          <p:cNvPr id="3" name="日期占位符 2"/>
          <p:cNvSpPr>
            <a:spLocks noGrp="1"/>
          </p:cNvSpPr>
          <p:nvPr>
            <p:ph type="dt" sz="half" idx="10"/>
          </p:nvPr>
        </p:nvSpPr>
        <p:spPr/>
        <p:txBody>
          <a:bodyPr/>
          <a:lstStyle/>
          <a:p>
            <a:fld id="{1A9B42E5-BDA4-46DB-8016-27628EC4F7D9}" type="datetime1">
              <a:rPr lang="zh-CN" altLang="en-US" smtClean="0"/>
              <a:t>2013/10/29</a:t>
            </a:fld>
            <a:endParaRPr lang="zh-CN" altLang="en-US"/>
          </a:p>
        </p:txBody>
      </p:sp>
      <p:sp>
        <p:nvSpPr>
          <p:cNvPr id="4" name="页脚占位符 3"/>
          <p:cNvSpPr>
            <a:spLocks noGrp="1"/>
          </p:cNvSpPr>
          <p:nvPr>
            <p:ph type="ftr" sz="quarter" idx="11"/>
          </p:nvPr>
        </p:nvSpPr>
        <p:spPr/>
        <p:txBody>
          <a:bodyPr/>
          <a:lstStyle/>
          <a:p>
            <a:r>
              <a:rPr lang="en-US" altLang="zh-CN" smtClean="0"/>
              <a:t>PKU·  Beijing · Fall. 2013</a:t>
            </a:r>
            <a:endParaRPr lang="zh-CN" altLang="en-US" dirty="0"/>
          </a:p>
        </p:txBody>
      </p:sp>
      <p:sp>
        <p:nvSpPr>
          <p:cNvPr id="5" name="灯片编号占位符 4"/>
          <p:cNvSpPr>
            <a:spLocks noGrp="1"/>
          </p:cNvSpPr>
          <p:nvPr>
            <p:ph type="sldNum" sz="quarter" idx="12"/>
          </p:nvPr>
        </p:nvSpPr>
        <p:spPr/>
        <p:txBody>
          <a:bodyPr>
            <a:normAutofit fontScale="92500" lnSpcReduction="20000"/>
          </a:bodyPr>
          <a:lstStyle/>
          <a:p>
            <a:fld id="{AE714C8C-1F9C-404C-BB65-1EC320AFAFFE}" type="slidenum">
              <a:rPr lang="zh-CN" altLang="en-US" smtClean="0"/>
              <a:pPr/>
              <a:t>119</a:t>
            </a:fld>
            <a:endParaRPr lang="zh-CN" altLang="en-US"/>
          </a:p>
        </p:txBody>
      </p:sp>
    </p:spTree>
    <p:extLst>
      <p:ext uri="{BB962C8B-B14F-4D97-AF65-F5344CB8AC3E}">
        <p14:creationId xmlns:p14="http://schemas.microsoft.com/office/powerpoint/2010/main" val="89898726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8738" name="Picture 2" descr="幻灯片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fld id="{B032444A-C2FE-4BD5-869A-A103F6B0122E}"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AE714C8C-1F9C-404C-BB65-1EC320AFAFFE}" type="slidenum">
              <a:rPr lang="zh-CN" altLang="en-US" smtClean="0"/>
              <a:pPr/>
              <a:t>12</a:t>
            </a:fld>
            <a:endParaRPr lang="zh-CN" altLang="en-US"/>
          </a:p>
        </p:txBody>
      </p:sp>
    </p:spTree>
    <p:extLst>
      <p:ext uri="{BB962C8B-B14F-4D97-AF65-F5344CB8AC3E}">
        <p14:creationId xmlns:p14="http://schemas.microsoft.com/office/powerpoint/2010/main" val="391542923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descr="G:\ScanMultiBias_668AFM(measure)1.tif"/>
          <p:cNvPicPr>
            <a:picLocks noChangeAspect="1" noChangeArrowheads="1"/>
          </p:cNvPicPr>
          <p:nvPr/>
        </p:nvPicPr>
        <p:blipFill>
          <a:blip r:embed="rId2" cstate="print"/>
          <a:srcRect/>
          <a:stretch>
            <a:fillRect/>
          </a:stretch>
        </p:blipFill>
        <p:spPr bwMode="auto">
          <a:xfrm>
            <a:off x="1319021" y="548680"/>
            <a:ext cx="2882322" cy="2192437"/>
          </a:xfrm>
          <a:prstGeom prst="rect">
            <a:avLst/>
          </a:prstGeom>
          <a:noFill/>
          <a:ln w="9525">
            <a:noFill/>
            <a:miter lim="800000"/>
            <a:headEnd/>
            <a:tailEnd/>
          </a:ln>
        </p:spPr>
      </p:pic>
      <p:sp>
        <p:nvSpPr>
          <p:cNvPr id="75" name="TextBox 82"/>
          <p:cNvSpPr txBox="1">
            <a:spLocks noChangeArrowheads="1"/>
          </p:cNvSpPr>
          <p:nvPr/>
        </p:nvSpPr>
        <p:spPr bwMode="auto">
          <a:xfrm>
            <a:off x="1629211" y="794030"/>
            <a:ext cx="228866" cy="280400"/>
          </a:xfrm>
          <a:prstGeom prst="rect">
            <a:avLst/>
          </a:prstGeom>
          <a:noFill/>
          <a:ln w="9525">
            <a:noFill/>
            <a:miter lim="800000"/>
            <a:headEnd/>
            <a:tailEnd/>
          </a:ln>
        </p:spPr>
        <p:txBody>
          <a:bodyPr wrap="none">
            <a:spAutoFit/>
          </a:bodyPr>
          <a:lstStyle/>
          <a:p>
            <a:r>
              <a:rPr lang="en-US" altLang="zh-CN"/>
              <a:t>a</a:t>
            </a:r>
            <a:endParaRPr lang="zh-CN" altLang="en-US"/>
          </a:p>
        </p:txBody>
      </p:sp>
      <p:pic>
        <p:nvPicPr>
          <p:cNvPr id="99" name="Picture 2" descr="D:\组内成员\仉君\8-hq\Manuscripts\ScanMultiBias_656afm2-1.tif"/>
          <p:cNvPicPr>
            <a:picLocks noChangeAspect="1" noChangeArrowheads="1"/>
          </p:cNvPicPr>
          <p:nvPr/>
        </p:nvPicPr>
        <p:blipFill>
          <a:blip r:embed="rId3" cstate="print"/>
          <a:srcRect/>
          <a:stretch>
            <a:fillRect/>
          </a:stretch>
        </p:blipFill>
        <p:spPr bwMode="auto">
          <a:xfrm>
            <a:off x="4265928" y="548680"/>
            <a:ext cx="3242940" cy="2192647"/>
          </a:xfrm>
          <a:prstGeom prst="rect">
            <a:avLst/>
          </a:prstGeom>
          <a:noFill/>
          <a:ln w="9525">
            <a:noFill/>
            <a:miter lim="800000"/>
            <a:headEnd/>
            <a:tailEnd/>
          </a:ln>
        </p:spPr>
      </p:pic>
      <p:sp>
        <p:nvSpPr>
          <p:cNvPr id="101" name="TextBox 82"/>
          <p:cNvSpPr txBox="1">
            <a:spLocks noChangeArrowheads="1"/>
          </p:cNvSpPr>
          <p:nvPr/>
        </p:nvSpPr>
        <p:spPr bwMode="auto">
          <a:xfrm>
            <a:off x="4600513" y="824132"/>
            <a:ext cx="219605" cy="281186"/>
          </a:xfrm>
          <a:prstGeom prst="rect">
            <a:avLst/>
          </a:prstGeom>
          <a:noFill/>
          <a:ln w="9525">
            <a:noFill/>
            <a:miter lim="800000"/>
            <a:headEnd/>
            <a:tailEnd/>
          </a:ln>
        </p:spPr>
        <p:txBody>
          <a:bodyPr wrap="none">
            <a:spAutoFit/>
          </a:bodyPr>
          <a:lstStyle/>
          <a:p>
            <a:r>
              <a:rPr lang="en-US" altLang="zh-CN"/>
              <a:t>c</a:t>
            </a:r>
            <a:endParaRPr lang="zh-CN" altLang="en-US"/>
          </a:p>
        </p:txBody>
      </p:sp>
      <p:sp>
        <p:nvSpPr>
          <p:cNvPr id="125" name="TextBox 25"/>
          <p:cNvSpPr txBox="1">
            <a:spLocks noChangeArrowheads="1"/>
          </p:cNvSpPr>
          <p:nvPr/>
        </p:nvSpPr>
        <p:spPr bwMode="auto">
          <a:xfrm>
            <a:off x="365125" y="174625"/>
            <a:ext cx="7447235" cy="461665"/>
          </a:xfrm>
          <a:prstGeom prst="rect">
            <a:avLst/>
          </a:prstGeom>
          <a:noFill/>
          <a:ln w="9525">
            <a:noFill/>
            <a:miter lim="800000"/>
            <a:headEnd/>
            <a:tailEnd/>
          </a:ln>
        </p:spPr>
        <p:txBody>
          <a:bodyPr wrap="square">
            <a:spAutoFit/>
          </a:bodyPr>
          <a:lstStyle/>
          <a:p>
            <a:r>
              <a:rPr lang="en-US" altLang="zh-CN" sz="2400" b="1" dirty="0" smtClean="0"/>
              <a:t>Apparent bonding strength and length</a:t>
            </a:r>
            <a:endParaRPr lang="zh-CN" altLang="en-US" sz="2400" b="1" dirty="0">
              <a:latin typeface="Calibri" pitchFamily="34" charset="0"/>
            </a:endParaRPr>
          </a:p>
        </p:txBody>
      </p:sp>
      <p:grpSp>
        <p:nvGrpSpPr>
          <p:cNvPr id="65" name="组合 64"/>
          <p:cNvGrpSpPr/>
          <p:nvPr/>
        </p:nvGrpSpPr>
        <p:grpSpPr>
          <a:xfrm>
            <a:off x="539552" y="2658094"/>
            <a:ext cx="7848872" cy="3639620"/>
            <a:chOff x="539552" y="3008254"/>
            <a:chExt cx="7848872" cy="3639620"/>
          </a:xfrm>
        </p:grpSpPr>
        <p:pic>
          <p:nvPicPr>
            <p:cNvPr id="76" name="Picture 3" descr="G:\ScanMultiBias_668AFM(measure)1.tif"/>
            <p:cNvPicPr>
              <a:picLocks noChangeAspect="1" noChangeArrowheads="1"/>
            </p:cNvPicPr>
            <p:nvPr/>
          </p:nvPicPr>
          <p:blipFill>
            <a:blip r:embed="rId2" cstate="print"/>
            <a:srcRect/>
            <a:stretch>
              <a:fillRect/>
            </a:stretch>
          </p:blipFill>
          <p:spPr bwMode="auto">
            <a:xfrm>
              <a:off x="1319021" y="3026403"/>
              <a:ext cx="2882322" cy="2192437"/>
            </a:xfrm>
            <a:prstGeom prst="rect">
              <a:avLst/>
            </a:prstGeom>
            <a:noFill/>
            <a:ln w="9525">
              <a:noFill/>
              <a:miter lim="800000"/>
              <a:headEnd/>
              <a:tailEnd/>
            </a:ln>
          </p:spPr>
        </p:pic>
        <p:cxnSp>
          <p:nvCxnSpPr>
            <p:cNvPr id="77" name="直接连接符 76"/>
            <p:cNvCxnSpPr>
              <a:cxnSpLocks noChangeAspect="1"/>
            </p:cNvCxnSpPr>
            <p:nvPr/>
          </p:nvCxnSpPr>
          <p:spPr bwMode="auto">
            <a:xfrm>
              <a:off x="2775848" y="4388443"/>
              <a:ext cx="174262" cy="181308"/>
            </a:xfrm>
            <a:prstGeom prst="line">
              <a:avLst/>
            </a:prstGeom>
            <a:ln>
              <a:solidFill>
                <a:schemeClr val="tx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78" name="直接连接符 77"/>
            <p:cNvCxnSpPr>
              <a:cxnSpLocks noChangeAspect="1"/>
            </p:cNvCxnSpPr>
            <p:nvPr/>
          </p:nvCxnSpPr>
          <p:spPr bwMode="auto">
            <a:xfrm rot="5700000">
              <a:off x="2783837" y="4273662"/>
              <a:ext cx="126918" cy="121983"/>
            </a:xfrm>
            <a:prstGeom prst="line">
              <a:avLst/>
            </a:prstGeom>
            <a:ln>
              <a:solidFill>
                <a:schemeClr val="tx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79" name="直接连接符 78"/>
            <p:cNvCxnSpPr>
              <a:cxnSpLocks noChangeAspect="1"/>
            </p:cNvCxnSpPr>
            <p:nvPr/>
          </p:nvCxnSpPr>
          <p:spPr bwMode="auto">
            <a:xfrm rot="12420000">
              <a:off x="2831612" y="4128565"/>
              <a:ext cx="120821" cy="124500"/>
            </a:xfrm>
            <a:prstGeom prst="line">
              <a:avLst/>
            </a:prstGeom>
            <a:ln>
              <a:solidFill>
                <a:schemeClr val="tx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80" name="直接连接符 79"/>
            <p:cNvCxnSpPr>
              <a:cxnSpLocks noChangeAspect="1"/>
            </p:cNvCxnSpPr>
            <p:nvPr/>
          </p:nvCxnSpPr>
          <p:spPr bwMode="auto">
            <a:xfrm rot="13860000">
              <a:off x="2512218" y="4148935"/>
              <a:ext cx="145047" cy="140571"/>
            </a:xfrm>
            <a:prstGeom prst="line">
              <a:avLst/>
            </a:prstGeom>
            <a:ln>
              <a:solidFill>
                <a:schemeClr val="tx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81" name="直接连接符 80"/>
            <p:cNvCxnSpPr>
              <a:cxnSpLocks noChangeAspect="1"/>
            </p:cNvCxnSpPr>
            <p:nvPr/>
          </p:nvCxnSpPr>
          <p:spPr bwMode="auto">
            <a:xfrm rot="9180000">
              <a:off x="2455207" y="4029450"/>
              <a:ext cx="117337" cy="120873"/>
            </a:xfrm>
            <a:prstGeom prst="line">
              <a:avLst/>
            </a:prstGeom>
            <a:ln>
              <a:solidFill>
                <a:schemeClr val="tx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82" name="直接连接符 81"/>
            <p:cNvCxnSpPr>
              <a:cxnSpLocks noChangeAspect="1"/>
            </p:cNvCxnSpPr>
            <p:nvPr/>
          </p:nvCxnSpPr>
          <p:spPr bwMode="auto">
            <a:xfrm rot="10800000">
              <a:off x="2224020" y="4203506"/>
              <a:ext cx="154511" cy="160761"/>
            </a:xfrm>
            <a:prstGeom prst="line">
              <a:avLst/>
            </a:prstGeom>
            <a:ln>
              <a:solidFill>
                <a:schemeClr val="tx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83" name="直接连接符 82"/>
            <p:cNvCxnSpPr>
              <a:cxnSpLocks noChangeAspect="1"/>
            </p:cNvCxnSpPr>
            <p:nvPr/>
          </p:nvCxnSpPr>
          <p:spPr bwMode="auto">
            <a:xfrm rot="7620000">
              <a:off x="2743077" y="4589195"/>
              <a:ext cx="161970" cy="154511"/>
            </a:xfrm>
            <a:prstGeom prst="line">
              <a:avLst/>
            </a:prstGeom>
            <a:ln>
              <a:solidFill>
                <a:schemeClr val="tx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84" name="TextBox 82"/>
            <p:cNvSpPr txBox="1">
              <a:spLocks noChangeArrowheads="1"/>
            </p:cNvSpPr>
            <p:nvPr/>
          </p:nvSpPr>
          <p:spPr bwMode="auto">
            <a:xfrm>
              <a:off x="1617593" y="3282629"/>
              <a:ext cx="228866" cy="281609"/>
            </a:xfrm>
            <a:prstGeom prst="rect">
              <a:avLst/>
            </a:prstGeom>
            <a:noFill/>
            <a:ln w="9525">
              <a:noFill/>
              <a:miter lim="800000"/>
              <a:headEnd/>
              <a:tailEnd/>
            </a:ln>
          </p:spPr>
          <p:txBody>
            <a:bodyPr wrap="none">
              <a:spAutoFit/>
            </a:bodyPr>
            <a:lstStyle/>
            <a:p>
              <a:r>
                <a:rPr lang="en-US" altLang="zh-CN"/>
                <a:t>b</a:t>
              </a:r>
              <a:endParaRPr lang="zh-CN" altLang="en-US"/>
            </a:p>
          </p:txBody>
        </p:sp>
        <p:cxnSp>
          <p:nvCxnSpPr>
            <p:cNvPr id="85" name="直接连接符 84"/>
            <p:cNvCxnSpPr>
              <a:cxnSpLocks noChangeAspect="1"/>
            </p:cNvCxnSpPr>
            <p:nvPr/>
          </p:nvCxnSpPr>
          <p:spPr bwMode="auto">
            <a:xfrm rot="5400000">
              <a:off x="2800220" y="4416175"/>
              <a:ext cx="120873" cy="116174"/>
            </a:xfrm>
            <a:prstGeom prst="line">
              <a:avLst/>
            </a:prstGeom>
            <a:ln w="25400" cmpd="sng">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86" name="直接连接符 85"/>
            <p:cNvCxnSpPr>
              <a:cxnSpLocks noChangeAspect="1"/>
            </p:cNvCxnSpPr>
            <p:nvPr/>
          </p:nvCxnSpPr>
          <p:spPr bwMode="auto">
            <a:xfrm rot="300000">
              <a:off x="2793276" y="4274822"/>
              <a:ext cx="116174" cy="120873"/>
            </a:xfrm>
            <a:prstGeom prst="line">
              <a:avLst/>
            </a:prstGeom>
            <a:ln w="25400" cmpd="sng">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87" name="直接连接符 86"/>
            <p:cNvCxnSpPr>
              <a:cxnSpLocks noChangeAspect="1"/>
            </p:cNvCxnSpPr>
            <p:nvPr/>
          </p:nvCxnSpPr>
          <p:spPr bwMode="auto">
            <a:xfrm rot="7020000">
              <a:off x="2837396" y="4129707"/>
              <a:ext cx="120873" cy="116174"/>
            </a:xfrm>
            <a:prstGeom prst="line">
              <a:avLst/>
            </a:prstGeom>
            <a:ln w="25400" cmpd="sng">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88" name="直接连接符 87"/>
            <p:cNvCxnSpPr>
              <a:cxnSpLocks noChangeAspect="1"/>
            </p:cNvCxnSpPr>
            <p:nvPr/>
          </p:nvCxnSpPr>
          <p:spPr bwMode="auto">
            <a:xfrm rot="8460000">
              <a:off x="2522589" y="4156366"/>
              <a:ext cx="116174" cy="120873"/>
            </a:xfrm>
            <a:prstGeom prst="line">
              <a:avLst/>
            </a:prstGeom>
            <a:ln w="25400" cmpd="sng">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89" name="直接连接符 88"/>
            <p:cNvCxnSpPr>
              <a:cxnSpLocks noChangeAspect="1"/>
            </p:cNvCxnSpPr>
            <p:nvPr/>
          </p:nvCxnSpPr>
          <p:spPr bwMode="auto">
            <a:xfrm rot="3780000">
              <a:off x="2454020" y="4024546"/>
              <a:ext cx="120873" cy="116174"/>
            </a:xfrm>
            <a:prstGeom prst="line">
              <a:avLst/>
            </a:prstGeom>
            <a:ln w="25400" cmpd="sng">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90" name="直接连接符 89"/>
            <p:cNvCxnSpPr>
              <a:cxnSpLocks noChangeAspect="1"/>
            </p:cNvCxnSpPr>
            <p:nvPr/>
          </p:nvCxnSpPr>
          <p:spPr bwMode="auto">
            <a:xfrm rot="5400000">
              <a:off x="2246067" y="4231240"/>
              <a:ext cx="120873" cy="116174"/>
            </a:xfrm>
            <a:prstGeom prst="line">
              <a:avLst/>
            </a:prstGeom>
            <a:ln w="25400" cmpd="sng">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91" name="直接连接符 90"/>
            <p:cNvCxnSpPr>
              <a:cxnSpLocks noChangeAspect="1"/>
            </p:cNvCxnSpPr>
            <p:nvPr/>
          </p:nvCxnSpPr>
          <p:spPr bwMode="auto">
            <a:xfrm rot="2280000">
              <a:off x="2770041" y="4618102"/>
              <a:ext cx="116174" cy="120873"/>
            </a:xfrm>
            <a:prstGeom prst="line">
              <a:avLst/>
            </a:prstGeom>
            <a:ln w="25400" cmpd="sng">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92" name="TextBox 60"/>
            <p:cNvSpPr txBox="1">
              <a:spLocks noChangeArrowheads="1"/>
            </p:cNvSpPr>
            <p:nvPr/>
          </p:nvSpPr>
          <p:spPr bwMode="auto">
            <a:xfrm>
              <a:off x="2822336" y="4637494"/>
              <a:ext cx="145219" cy="155912"/>
            </a:xfrm>
            <a:prstGeom prst="rect">
              <a:avLst/>
            </a:prstGeom>
            <a:noFill/>
            <a:ln w="19050">
              <a:noFill/>
              <a:miter lim="800000"/>
              <a:headEnd/>
              <a:tailEnd/>
            </a:ln>
          </p:spPr>
          <p:txBody>
            <a:bodyPr wrap="none">
              <a:spAutoFit/>
            </a:bodyPr>
            <a:lstStyle/>
            <a:p>
              <a:r>
                <a:rPr lang="en-US" altLang="zh-CN" sz="1200"/>
                <a:t>1</a:t>
              </a:r>
              <a:endParaRPr lang="zh-CN" altLang="en-US" sz="1200"/>
            </a:p>
          </p:txBody>
        </p:sp>
        <p:sp>
          <p:nvSpPr>
            <p:cNvPr id="93" name="TextBox 75"/>
            <p:cNvSpPr txBox="1">
              <a:spLocks noChangeArrowheads="1"/>
            </p:cNvSpPr>
            <p:nvPr/>
          </p:nvSpPr>
          <p:spPr bwMode="auto">
            <a:xfrm>
              <a:off x="2857189" y="4387309"/>
              <a:ext cx="145219" cy="155912"/>
            </a:xfrm>
            <a:prstGeom prst="rect">
              <a:avLst/>
            </a:prstGeom>
            <a:noFill/>
            <a:ln w="19050">
              <a:noFill/>
              <a:miter lim="800000"/>
              <a:headEnd/>
              <a:tailEnd/>
            </a:ln>
          </p:spPr>
          <p:txBody>
            <a:bodyPr wrap="none">
              <a:spAutoFit/>
            </a:bodyPr>
            <a:lstStyle/>
            <a:p>
              <a:r>
                <a:rPr lang="en-US" altLang="zh-CN" sz="1200"/>
                <a:t>2</a:t>
              </a:r>
              <a:endParaRPr lang="zh-CN" altLang="en-US" sz="1200"/>
            </a:p>
          </p:txBody>
        </p:sp>
        <p:sp>
          <p:nvSpPr>
            <p:cNvPr id="94" name="TextBox 76"/>
            <p:cNvSpPr txBox="1">
              <a:spLocks noChangeArrowheads="1"/>
            </p:cNvSpPr>
            <p:nvPr/>
          </p:nvSpPr>
          <p:spPr bwMode="auto">
            <a:xfrm>
              <a:off x="2879263" y="4251943"/>
              <a:ext cx="145219" cy="154703"/>
            </a:xfrm>
            <a:prstGeom prst="rect">
              <a:avLst/>
            </a:prstGeom>
            <a:noFill/>
            <a:ln w="19050">
              <a:noFill/>
              <a:miter lim="800000"/>
              <a:headEnd/>
              <a:tailEnd/>
            </a:ln>
          </p:spPr>
          <p:txBody>
            <a:bodyPr wrap="none">
              <a:spAutoFit/>
            </a:bodyPr>
            <a:lstStyle/>
            <a:p>
              <a:r>
                <a:rPr lang="en-US" altLang="zh-CN" sz="1200"/>
                <a:t>3</a:t>
              </a:r>
              <a:endParaRPr lang="zh-CN" altLang="en-US" sz="1200"/>
            </a:p>
          </p:txBody>
        </p:sp>
        <p:sp>
          <p:nvSpPr>
            <p:cNvPr id="95" name="TextBox 77"/>
            <p:cNvSpPr txBox="1">
              <a:spLocks noChangeArrowheads="1"/>
            </p:cNvSpPr>
            <p:nvPr/>
          </p:nvSpPr>
          <p:spPr bwMode="auto">
            <a:xfrm>
              <a:off x="2829307" y="3957040"/>
              <a:ext cx="145219" cy="154703"/>
            </a:xfrm>
            <a:prstGeom prst="rect">
              <a:avLst/>
            </a:prstGeom>
            <a:noFill/>
            <a:ln w="19050">
              <a:noFill/>
              <a:miter lim="800000"/>
              <a:headEnd/>
              <a:tailEnd/>
            </a:ln>
          </p:spPr>
          <p:txBody>
            <a:bodyPr wrap="none">
              <a:spAutoFit/>
            </a:bodyPr>
            <a:lstStyle/>
            <a:p>
              <a:r>
                <a:rPr lang="en-US" altLang="zh-CN" sz="1200"/>
                <a:t>4</a:t>
              </a:r>
              <a:endParaRPr lang="zh-CN" altLang="en-US" sz="1200"/>
            </a:p>
          </p:txBody>
        </p:sp>
        <p:sp>
          <p:nvSpPr>
            <p:cNvPr id="96" name="TextBox 78"/>
            <p:cNvSpPr txBox="1">
              <a:spLocks noChangeArrowheads="1"/>
            </p:cNvSpPr>
            <p:nvPr/>
          </p:nvSpPr>
          <p:spPr bwMode="auto">
            <a:xfrm>
              <a:off x="2550485" y="4197556"/>
              <a:ext cx="145219" cy="154703"/>
            </a:xfrm>
            <a:prstGeom prst="rect">
              <a:avLst/>
            </a:prstGeom>
            <a:noFill/>
            <a:ln w="19050">
              <a:noFill/>
              <a:miter lim="800000"/>
              <a:headEnd/>
              <a:tailEnd/>
            </a:ln>
          </p:spPr>
          <p:txBody>
            <a:bodyPr wrap="none">
              <a:spAutoFit/>
            </a:bodyPr>
            <a:lstStyle/>
            <a:p>
              <a:r>
                <a:rPr lang="en-US" altLang="zh-CN" sz="1200"/>
                <a:t>5</a:t>
              </a:r>
              <a:endParaRPr lang="zh-CN" altLang="en-US" sz="1200"/>
            </a:p>
          </p:txBody>
        </p:sp>
        <p:sp>
          <p:nvSpPr>
            <p:cNvPr id="97" name="TextBox 79"/>
            <p:cNvSpPr txBox="1">
              <a:spLocks noChangeArrowheads="1"/>
            </p:cNvSpPr>
            <p:nvPr/>
          </p:nvSpPr>
          <p:spPr bwMode="auto">
            <a:xfrm>
              <a:off x="2351824" y="3870019"/>
              <a:ext cx="145219" cy="154703"/>
            </a:xfrm>
            <a:prstGeom prst="rect">
              <a:avLst/>
            </a:prstGeom>
            <a:noFill/>
            <a:ln w="19050">
              <a:noFill/>
              <a:miter lim="800000"/>
              <a:headEnd/>
              <a:tailEnd/>
            </a:ln>
          </p:spPr>
          <p:txBody>
            <a:bodyPr wrap="none">
              <a:spAutoFit/>
            </a:bodyPr>
            <a:lstStyle/>
            <a:p>
              <a:r>
                <a:rPr lang="en-US" altLang="zh-CN" sz="1200"/>
                <a:t>6</a:t>
              </a:r>
              <a:endParaRPr lang="zh-CN" altLang="en-US" sz="1200"/>
            </a:p>
          </p:txBody>
        </p:sp>
        <p:sp>
          <p:nvSpPr>
            <p:cNvPr id="98" name="TextBox 80"/>
            <p:cNvSpPr txBox="1">
              <a:spLocks noChangeArrowheads="1"/>
            </p:cNvSpPr>
            <p:nvPr/>
          </p:nvSpPr>
          <p:spPr bwMode="auto">
            <a:xfrm>
              <a:off x="2206605" y="4323252"/>
              <a:ext cx="145219" cy="155912"/>
            </a:xfrm>
            <a:prstGeom prst="rect">
              <a:avLst/>
            </a:prstGeom>
            <a:noFill/>
            <a:ln w="19050">
              <a:noFill/>
              <a:miter lim="800000"/>
              <a:headEnd/>
              <a:tailEnd/>
            </a:ln>
          </p:spPr>
          <p:txBody>
            <a:bodyPr wrap="none">
              <a:spAutoFit/>
            </a:bodyPr>
            <a:lstStyle/>
            <a:p>
              <a:r>
                <a:rPr lang="en-US" altLang="zh-CN" sz="1200"/>
                <a:t>7</a:t>
              </a:r>
              <a:endParaRPr lang="zh-CN" altLang="en-US" sz="1200"/>
            </a:p>
          </p:txBody>
        </p:sp>
        <p:pic>
          <p:nvPicPr>
            <p:cNvPr id="100" name="Picture 2" descr="D:\组内成员\仉君\8-hq\Manuscripts\ScanMultiBias_656afm2-1.tif"/>
            <p:cNvPicPr>
              <a:picLocks noChangeAspect="1" noChangeArrowheads="1"/>
            </p:cNvPicPr>
            <p:nvPr/>
          </p:nvPicPr>
          <p:blipFill>
            <a:blip r:embed="rId3" cstate="print"/>
            <a:srcRect/>
            <a:stretch>
              <a:fillRect/>
            </a:stretch>
          </p:blipFill>
          <p:spPr bwMode="auto">
            <a:xfrm>
              <a:off x="4269341" y="3008254"/>
              <a:ext cx="3242940" cy="2192647"/>
            </a:xfrm>
            <a:prstGeom prst="rect">
              <a:avLst/>
            </a:prstGeom>
            <a:noFill/>
            <a:ln w="9525">
              <a:noFill/>
              <a:miter lim="800000"/>
              <a:headEnd/>
              <a:tailEnd/>
            </a:ln>
          </p:spPr>
        </p:pic>
        <p:sp>
          <p:nvSpPr>
            <p:cNvPr id="102" name="TextBox 82"/>
            <p:cNvSpPr txBox="1">
              <a:spLocks noChangeArrowheads="1"/>
            </p:cNvSpPr>
            <p:nvPr/>
          </p:nvSpPr>
          <p:spPr bwMode="auto">
            <a:xfrm>
              <a:off x="4603103" y="3285887"/>
              <a:ext cx="228990" cy="281186"/>
            </a:xfrm>
            <a:prstGeom prst="rect">
              <a:avLst/>
            </a:prstGeom>
            <a:noFill/>
            <a:ln w="9525">
              <a:noFill/>
              <a:miter lim="800000"/>
              <a:headEnd/>
              <a:tailEnd/>
            </a:ln>
          </p:spPr>
          <p:txBody>
            <a:bodyPr wrap="none">
              <a:spAutoFit/>
            </a:bodyPr>
            <a:lstStyle/>
            <a:p>
              <a:r>
                <a:rPr lang="en-US" altLang="zh-CN"/>
                <a:t>d</a:t>
              </a:r>
              <a:endParaRPr lang="zh-CN" altLang="en-US"/>
            </a:p>
          </p:txBody>
        </p:sp>
        <p:cxnSp>
          <p:nvCxnSpPr>
            <p:cNvPr id="103" name="直接连接符 102"/>
            <p:cNvCxnSpPr>
              <a:cxnSpLocks noChangeAspect="1"/>
            </p:cNvCxnSpPr>
            <p:nvPr/>
          </p:nvCxnSpPr>
          <p:spPr bwMode="auto">
            <a:xfrm rot="10080000" flipV="1">
              <a:off x="5931147" y="3878360"/>
              <a:ext cx="149866" cy="155925"/>
            </a:xfrm>
            <a:prstGeom prst="line">
              <a:avLst/>
            </a:prstGeom>
            <a:ln>
              <a:solidFill>
                <a:schemeClr val="tx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a:cxnSpLocks noChangeAspect="1"/>
            </p:cNvCxnSpPr>
            <p:nvPr/>
          </p:nvCxnSpPr>
          <p:spPr bwMode="auto">
            <a:xfrm rot="13920000">
              <a:off x="6091348" y="4150348"/>
              <a:ext cx="125707" cy="120821"/>
            </a:xfrm>
            <a:prstGeom prst="line">
              <a:avLst/>
            </a:prstGeom>
            <a:ln>
              <a:solidFill>
                <a:schemeClr val="tx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105" name="直接连接符 104"/>
            <p:cNvCxnSpPr>
              <a:cxnSpLocks noChangeAspect="1"/>
            </p:cNvCxnSpPr>
            <p:nvPr/>
          </p:nvCxnSpPr>
          <p:spPr bwMode="auto">
            <a:xfrm rot="18300000">
              <a:off x="5803599" y="3723258"/>
              <a:ext cx="166805" cy="160321"/>
            </a:xfrm>
            <a:prstGeom prst="line">
              <a:avLst/>
            </a:prstGeom>
            <a:ln>
              <a:solidFill>
                <a:schemeClr val="tx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a:cxnSpLocks noChangeAspect="1"/>
            </p:cNvCxnSpPr>
            <p:nvPr/>
          </p:nvCxnSpPr>
          <p:spPr bwMode="auto">
            <a:xfrm rot="9180000">
              <a:off x="5974132" y="4004067"/>
              <a:ext cx="157996" cy="164387"/>
            </a:xfrm>
            <a:prstGeom prst="line">
              <a:avLst/>
            </a:prstGeom>
            <a:ln>
              <a:solidFill>
                <a:schemeClr val="tx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107" name="直接连接符 106"/>
            <p:cNvCxnSpPr>
              <a:cxnSpLocks noChangeAspect="1"/>
            </p:cNvCxnSpPr>
            <p:nvPr/>
          </p:nvCxnSpPr>
          <p:spPr bwMode="auto">
            <a:xfrm rot="10800000">
              <a:off x="5773150" y="4207133"/>
              <a:ext cx="184718" cy="192188"/>
            </a:xfrm>
            <a:prstGeom prst="line">
              <a:avLst/>
            </a:prstGeom>
            <a:ln>
              <a:solidFill>
                <a:schemeClr val="tx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108" name="直接连接符 107"/>
            <p:cNvCxnSpPr>
              <a:cxnSpLocks noChangeAspect="1"/>
            </p:cNvCxnSpPr>
            <p:nvPr/>
          </p:nvCxnSpPr>
          <p:spPr bwMode="auto">
            <a:xfrm rot="8040000">
              <a:off x="5567770" y="4460575"/>
              <a:ext cx="136587" cy="130116"/>
            </a:xfrm>
            <a:prstGeom prst="line">
              <a:avLst/>
            </a:prstGeom>
            <a:ln>
              <a:solidFill>
                <a:schemeClr val="tx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09" name="TextBox 60"/>
            <p:cNvSpPr txBox="1">
              <a:spLocks noChangeArrowheads="1"/>
            </p:cNvSpPr>
            <p:nvPr/>
          </p:nvSpPr>
          <p:spPr bwMode="auto">
            <a:xfrm>
              <a:off x="5616364" y="4543410"/>
              <a:ext cx="145219" cy="155911"/>
            </a:xfrm>
            <a:prstGeom prst="rect">
              <a:avLst/>
            </a:prstGeom>
            <a:noFill/>
            <a:ln w="19050">
              <a:noFill/>
              <a:miter lim="800000"/>
              <a:headEnd/>
              <a:tailEnd/>
            </a:ln>
          </p:spPr>
          <p:txBody>
            <a:bodyPr wrap="none">
              <a:spAutoFit/>
            </a:bodyPr>
            <a:lstStyle/>
            <a:p>
              <a:r>
                <a:rPr lang="en-US" altLang="zh-CN" sz="1200"/>
                <a:t>1</a:t>
              </a:r>
              <a:endParaRPr lang="zh-CN" altLang="en-US" sz="1200"/>
            </a:p>
          </p:txBody>
        </p:sp>
        <p:sp>
          <p:nvSpPr>
            <p:cNvPr id="110" name="TextBox 75"/>
            <p:cNvSpPr txBox="1">
              <a:spLocks noChangeArrowheads="1"/>
            </p:cNvSpPr>
            <p:nvPr/>
          </p:nvSpPr>
          <p:spPr bwMode="auto">
            <a:xfrm>
              <a:off x="5217880" y="4103472"/>
              <a:ext cx="145219" cy="155912"/>
            </a:xfrm>
            <a:prstGeom prst="rect">
              <a:avLst/>
            </a:prstGeom>
            <a:noFill/>
            <a:ln w="19050">
              <a:noFill/>
              <a:miter lim="800000"/>
              <a:headEnd/>
              <a:tailEnd/>
            </a:ln>
          </p:spPr>
          <p:txBody>
            <a:bodyPr wrap="none">
              <a:spAutoFit/>
            </a:bodyPr>
            <a:lstStyle/>
            <a:p>
              <a:r>
                <a:rPr lang="en-US" altLang="zh-CN" sz="1200"/>
                <a:t>2</a:t>
              </a:r>
              <a:endParaRPr lang="zh-CN" altLang="en-US" sz="1200"/>
            </a:p>
          </p:txBody>
        </p:sp>
        <p:sp>
          <p:nvSpPr>
            <p:cNvPr id="111" name="TextBox 76"/>
            <p:cNvSpPr txBox="1">
              <a:spLocks noChangeArrowheads="1"/>
            </p:cNvSpPr>
            <p:nvPr/>
          </p:nvSpPr>
          <p:spPr bwMode="auto">
            <a:xfrm>
              <a:off x="5794111" y="4330694"/>
              <a:ext cx="145219" cy="154703"/>
            </a:xfrm>
            <a:prstGeom prst="rect">
              <a:avLst/>
            </a:prstGeom>
            <a:noFill/>
            <a:ln w="19050">
              <a:noFill/>
              <a:miter lim="800000"/>
              <a:headEnd/>
              <a:tailEnd/>
            </a:ln>
          </p:spPr>
          <p:txBody>
            <a:bodyPr wrap="none">
              <a:spAutoFit/>
            </a:bodyPr>
            <a:lstStyle/>
            <a:p>
              <a:r>
                <a:rPr lang="en-US" altLang="zh-CN" sz="1200"/>
                <a:t>3</a:t>
              </a:r>
              <a:endParaRPr lang="zh-CN" altLang="en-US" sz="1200"/>
            </a:p>
          </p:txBody>
        </p:sp>
        <p:sp>
          <p:nvSpPr>
            <p:cNvPr id="112" name="TextBox 77"/>
            <p:cNvSpPr txBox="1">
              <a:spLocks noChangeArrowheads="1"/>
            </p:cNvSpPr>
            <p:nvPr/>
          </p:nvSpPr>
          <p:spPr bwMode="auto">
            <a:xfrm>
              <a:off x="5970699" y="4185659"/>
              <a:ext cx="145219" cy="154703"/>
            </a:xfrm>
            <a:prstGeom prst="rect">
              <a:avLst/>
            </a:prstGeom>
            <a:noFill/>
            <a:ln w="19050">
              <a:noFill/>
              <a:miter lim="800000"/>
              <a:headEnd/>
              <a:tailEnd/>
            </a:ln>
          </p:spPr>
          <p:txBody>
            <a:bodyPr wrap="none">
              <a:spAutoFit/>
            </a:bodyPr>
            <a:lstStyle/>
            <a:p>
              <a:r>
                <a:rPr lang="en-US" altLang="zh-CN" sz="1200"/>
                <a:t>4</a:t>
              </a:r>
              <a:endParaRPr lang="zh-CN" altLang="en-US" sz="1200"/>
            </a:p>
          </p:txBody>
        </p:sp>
        <p:sp>
          <p:nvSpPr>
            <p:cNvPr id="113" name="TextBox 78"/>
            <p:cNvSpPr txBox="1">
              <a:spLocks noChangeArrowheads="1"/>
            </p:cNvSpPr>
            <p:nvPr/>
          </p:nvSpPr>
          <p:spPr bwMode="auto">
            <a:xfrm>
              <a:off x="6058992" y="3924596"/>
              <a:ext cx="145219" cy="154703"/>
            </a:xfrm>
            <a:prstGeom prst="rect">
              <a:avLst/>
            </a:prstGeom>
            <a:noFill/>
            <a:ln w="19050">
              <a:noFill/>
              <a:miter lim="800000"/>
              <a:headEnd/>
              <a:tailEnd/>
            </a:ln>
          </p:spPr>
          <p:txBody>
            <a:bodyPr wrap="none">
              <a:spAutoFit/>
            </a:bodyPr>
            <a:lstStyle/>
            <a:p>
              <a:r>
                <a:rPr lang="en-US" altLang="zh-CN" sz="1200"/>
                <a:t>5</a:t>
              </a:r>
              <a:endParaRPr lang="zh-CN" altLang="en-US" sz="1200"/>
            </a:p>
          </p:txBody>
        </p:sp>
        <p:sp>
          <p:nvSpPr>
            <p:cNvPr id="114" name="TextBox 79"/>
            <p:cNvSpPr txBox="1">
              <a:spLocks noChangeArrowheads="1"/>
            </p:cNvSpPr>
            <p:nvPr/>
          </p:nvSpPr>
          <p:spPr bwMode="auto">
            <a:xfrm>
              <a:off x="5775523" y="3900424"/>
              <a:ext cx="145219" cy="154703"/>
            </a:xfrm>
            <a:prstGeom prst="rect">
              <a:avLst/>
            </a:prstGeom>
            <a:noFill/>
            <a:ln w="19050">
              <a:noFill/>
              <a:miter lim="800000"/>
              <a:headEnd/>
              <a:tailEnd/>
            </a:ln>
          </p:spPr>
          <p:txBody>
            <a:bodyPr wrap="none">
              <a:spAutoFit/>
            </a:bodyPr>
            <a:lstStyle/>
            <a:p>
              <a:r>
                <a:rPr lang="en-US" altLang="zh-CN" sz="1200"/>
                <a:t>6</a:t>
              </a:r>
              <a:endParaRPr lang="zh-CN" altLang="en-US" sz="1200"/>
            </a:p>
          </p:txBody>
        </p:sp>
        <p:sp>
          <p:nvSpPr>
            <p:cNvPr id="115" name="TextBox 80"/>
            <p:cNvSpPr txBox="1">
              <a:spLocks noChangeArrowheads="1"/>
            </p:cNvSpPr>
            <p:nvPr/>
          </p:nvSpPr>
          <p:spPr bwMode="auto">
            <a:xfrm>
              <a:off x="5863817" y="3600687"/>
              <a:ext cx="145219" cy="155912"/>
            </a:xfrm>
            <a:prstGeom prst="rect">
              <a:avLst/>
            </a:prstGeom>
            <a:noFill/>
            <a:ln w="19050">
              <a:noFill/>
              <a:miter lim="800000"/>
              <a:headEnd/>
              <a:tailEnd/>
            </a:ln>
          </p:spPr>
          <p:txBody>
            <a:bodyPr wrap="none">
              <a:spAutoFit/>
            </a:bodyPr>
            <a:lstStyle/>
            <a:p>
              <a:r>
                <a:rPr lang="en-US" altLang="zh-CN" sz="1200"/>
                <a:t>7</a:t>
              </a:r>
              <a:endParaRPr lang="zh-CN" altLang="en-US" sz="1200"/>
            </a:p>
          </p:txBody>
        </p:sp>
        <p:cxnSp>
          <p:nvCxnSpPr>
            <p:cNvPr id="116" name="直接连接符 115"/>
            <p:cNvCxnSpPr>
              <a:cxnSpLocks noChangeAspect="1"/>
            </p:cNvCxnSpPr>
            <p:nvPr/>
          </p:nvCxnSpPr>
          <p:spPr bwMode="auto">
            <a:xfrm rot="5700000">
              <a:off x="5377244" y="4183777"/>
              <a:ext cx="136586" cy="130116"/>
            </a:xfrm>
            <a:prstGeom prst="line">
              <a:avLst/>
            </a:prstGeom>
            <a:ln>
              <a:solidFill>
                <a:schemeClr val="tx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a:cxnSpLocks noChangeAspect="1"/>
            </p:cNvCxnSpPr>
            <p:nvPr/>
          </p:nvCxnSpPr>
          <p:spPr bwMode="auto">
            <a:xfrm rot="2700000">
              <a:off x="5578555" y="4467545"/>
              <a:ext cx="119664" cy="116174"/>
            </a:xfrm>
            <a:prstGeom prst="line">
              <a:avLst/>
            </a:prstGeom>
            <a:ln w="25400" cmpd="sng">
              <a:solidFill>
                <a:schemeClr val="bg1">
                  <a:lumMod val="50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18" name="直接连接符 117"/>
            <p:cNvCxnSpPr>
              <a:cxnSpLocks noChangeAspect="1"/>
            </p:cNvCxnSpPr>
            <p:nvPr/>
          </p:nvCxnSpPr>
          <p:spPr bwMode="auto">
            <a:xfrm rot="360000">
              <a:off x="5386287" y="4186584"/>
              <a:ext cx="116174" cy="120873"/>
            </a:xfrm>
            <a:prstGeom prst="line">
              <a:avLst/>
            </a:prstGeom>
            <a:ln w="25400" cmpd="sng">
              <a:solidFill>
                <a:schemeClr val="bg1">
                  <a:lumMod val="50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19" name="直接连接符 118"/>
            <p:cNvCxnSpPr>
              <a:cxnSpLocks noChangeAspect="1"/>
            </p:cNvCxnSpPr>
            <p:nvPr/>
          </p:nvCxnSpPr>
          <p:spPr bwMode="auto">
            <a:xfrm rot="5340000">
              <a:off x="5804488" y="4245745"/>
              <a:ext cx="120873" cy="116174"/>
            </a:xfrm>
            <a:prstGeom prst="line">
              <a:avLst/>
            </a:prstGeom>
            <a:ln w="25400" cmpd="sng">
              <a:solidFill>
                <a:schemeClr val="bg1">
                  <a:lumMod val="50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20" name="直接连接符 119"/>
            <p:cNvCxnSpPr>
              <a:cxnSpLocks noChangeAspect="1"/>
            </p:cNvCxnSpPr>
            <p:nvPr/>
          </p:nvCxnSpPr>
          <p:spPr bwMode="auto">
            <a:xfrm rot="19380000">
              <a:off x="6099600" y="4152740"/>
              <a:ext cx="116174" cy="120873"/>
            </a:xfrm>
            <a:prstGeom prst="line">
              <a:avLst/>
            </a:prstGeom>
            <a:ln w="25400" cmpd="sng">
              <a:solidFill>
                <a:schemeClr val="bg1">
                  <a:lumMod val="50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21" name="直接连接符 120"/>
            <p:cNvCxnSpPr>
              <a:cxnSpLocks noChangeAspect="1"/>
            </p:cNvCxnSpPr>
            <p:nvPr/>
          </p:nvCxnSpPr>
          <p:spPr bwMode="auto">
            <a:xfrm rot="3840000">
              <a:off x="5995020" y="4028170"/>
              <a:ext cx="120873" cy="116174"/>
            </a:xfrm>
            <a:prstGeom prst="line">
              <a:avLst/>
            </a:prstGeom>
            <a:ln w="25400" cmpd="sng">
              <a:solidFill>
                <a:schemeClr val="bg1">
                  <a:lumMod val="50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22" name="直接连接符 121"/>
            <p:cNvCxnSpPr>
              <a:cxnSpLocks noChangeAspect="1"/>
            </p:cNvCxnSpPr>
            <p:nvPr/>
          </p:nvCxnSpPr>
          <p:spPr bwMode="auto">
            <a:xfrm rot="20700000">
              <a:off x="5936955" y="3896489"/>
              <a:ext cx="116174" cy="120873"/>
            </a:xfrm>
            <a:prstGeom prst="line">
              <a:avLst/>
            </a:prstGeom>
            <a:ln w="25400" cmpd="sng">
              <a:solidFill>
                <a:schemeClr val="bg1">
                  <a:lumMod val="50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23" name="直接连接符 122"/>
            <p:cNvCxnSpPr>
              <a:cxnSpLocks noChangeAspect="1"/>
            </p:cNvCxnSpPr>
            <p:nvPr/>
          </p:nvCxnSpPr>
          <p:spPr bwMode="auto">
            <a:xfrm rot="2220000">
              <a:off x="5825434" y="3741773"/>
              <a:ext cx="116174" cy="120873"/>
            </a:xfrm>
            <a:prstGeom prst="line">
              <a:avLst/>
            </a:prstGeom>
            <a:ln w="25400" cmpd="sng">
              <a:solidFill>
                <a:schemeClr val="bg1">
                  <a:lumMod val="50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57" name="矩形 56"/>
            <p:cNvSpPr/>
            <p:nvPr/>
          </p:nvSpPr>
          <p:spPr>
            <a:xfrm>
              <a:off x="1210488" y="5219908"/>
              <a:ext cx="7177936" cy="338554"/>
            </a:xfrm>
            <a:prstGeom prst="rect">
              <a:avLst/>
            </a:prstGeom>
          </p:spPr>
          <p:txBody>
            <a:bodyPr wrap="square">
              <a:spAutoFit/>
            </a:bodyPr>
            <a:lstStyle/>
            <a:p>
              <a:r>
                <a:rPr lang="en-US" altLang="zh-CN" sz="1600" dirty="0" smtClean="0"/>
                <a:t>Δ</a:t>
              </a:r>
              <a:r>
                <a:rPr lang="en-US" altLang="zh-CN" sz="1600" i="1" dirty="0" smtClean="0"/>
                <a:t>f</a:t>
              </a:r>
              <a:r>
                <a:rPr lang="en-US" altLang="zh-CN" sz="1600" baseline="-25000" dirty="0" smtClean="0"/>
                <a:t>1-7</a:t>
              </a:r>
              <a:r>
                <a:rPr lang="en-US" altLang="zh-CN" sz="1600" dirty="0" smtClean="0"/>
                <a:t> = -10.6(1), -11.0(2), -11.3(4), -11.4(3), -11.5(1), -11.4(3), -11.0(0) Hz; </a:t>
              </a:r>
              <a:endParaRPr lang="zh-CN" altLang="en-US" sz="1600" dirty="0"/>
            </a:p>
          </p:txBody>
        </p:sp>
        <p:sp>
          <p:nvSpPr>
            <p:cNvPr id="58" name="矩形 57"/>
            <p:cNvSpPr/>
            <p:nvPr/>
          </p:nvSpPr>
          <p:spPr>
            <a:xfrm>
              <a:off x="1327208" y="5579948"/>
              <a:ext cx="6768752" cy="338554"/>
            </a:xfrm>
            <a:prstGeom prst="rect">
              <a:avLst/>
            </a:prstGeom>
          </p:spPr>
          <p:txBody>
            <a:bodyPr wrap="square">
              <a:spAutoFit/>
            </a:bodyPr>
            <a:lstStyle/>
            <a:p>
              <a:r>
                <a:rPr lang="en-US" altLang="zh-CN" sz="1600" i="1" dirty="0" smtClean="0"/>
                <a:t>L</a:t>
              </a:r>
              <a:r>
                <a:rPr lang="en-US" altLang="zh-CN" sz="1600" baseline="-25000" dirty="0" smtClean="0"/>
                <a:t>1-7</a:t>
              </a:r>
              <a:r>
                <a:rPr lang="en-US" altLang="zh-CN" sz="1600" dirty="0" smtClean="0"/>
                <a:t> =  2.56(7),   2.87(2),  2.00(2),  2.00(2),   2.30(6),  1.92(5),  2.56(2) Å. </a:t>
              </a:r>
            </a:p>
          </p:txBody>
        </p:sp>
        <p:sp>
          <p:nvSpPr>
            <p:cNvPr id="60" name="矩形 59"/>
            <p:cNvSpPr/>
            <p:nvPr/>
          </p:nvSpPr>
          <p:spPr>
            <a:xfrm>
              <a:off x="1263400" y="5934670"/>
              <a:ext cx="6912768" cy="338554"/>
            </a:xfrm>
            <a:prstGeom prst="rect">
              <a:avLst/>
            </a:prstGeom>
          </p:spPr>
          <p:txBody>
            <a:bodyPr wrap="square">
              <a:spAutoFit/>
            </a:bodyPr>
            <a:lstStyle/>
            <a:p>
              <a:r>
                <a:rPr lang="en-US" altLang="zh-CN" sz="1600" dirty="0" smtClean="0"/>
                <a:t>Δ</a:t>
              </a:r>
              <a:r>
                <a:rPr lang="en-US" altLang="zh-CN" sz="1600" i="1" dirty="0" smtClean="0"/>
                <a:t>f</a:t>
              </a:r>
              <a:r>
                <a:rPr lang="en-US" altLang="zh-CN" sz="1600" baseline="-25000" dirty="0" smtClean="0"/>
                <a:t>1-7</a:t>
              </a:r>
              <a:r>
                <a:rPr lang="en-US" altLang="zh-CN" sz="1600" dirty="0" smtClean="0"/>
                <a:t>= -11.2(4), -11.2(5), -11.4(4), -11.2(2), -11.4(1), -11.3(2), -11.2(0) Hz; </a:t>
              </a:r>
              <a:endParaRPr lang="zh-CN" altLang="en-US" sz="1600" dirty="0"/>
            </a:p>
          </p:txBody>
        </p:sp>
        <p:sp>
          <p:nvSpPr>
            <p:cNvPr id="61" name="矩形 60"/>
            <p:cNvSpPr/>
            <p:nvPr/>
          </p:nvSpPr>
          <p:spPr>
            <a:xfrm>
              <a:off x="1444592" y="6309320"/>
              <a:ext cx="6624736" cy="338554"/>
            </a:xfrm>
            <a:prstGeom prst="rect">
              <a:avLst/>
            </a:prstGeom>
          </p:spPr>
          <p:txBody>
            <a:bodyPr wrap="square">
              <a:spAutoFit/>
            </a:bodyPr>
            <a:lstStyle/>
            <a:p>
              <a:r>
                <a:rPr lang="en-US" altLang="zh-CN" sz="1600" i="1" dirty="0" smtClean="0"/>
                <a:t>L</a:t>
              </a:r>
              <a:r>
                <a:rPr lang="en-US" altLang="zh-CN" sz="1600" baseline="-25000" dirty="0" smtClean="0"/>
                <a:t>1</a:t>
              </a:r>
              <a:r>
                <a:rPr lang="en-US" altLang="zh-CN" sz="1600" dirty="0" smtClean="0"/>
                <a:t> =  2.02(0),   2.02(0),  2.82(8),  1.85(9),   2.42(4),  2.30(3),  2.46(5) Å. </a:t>
              </a:r>
              <a:endParaRPr lang="zh-CN" altLang="en-US" sz="1600" dirty="0"/>
            </a:p>
          </p:txBody>
        </p:sp>
        <p:sp>
          <p:nvSpPr>
            <p:cNvPr id="62" name="TextBox 61"/>
            <p:cNvSpPr txBox="1"/>
            <p:nvPr/>
          </p:nvSpPr>
          <p:spPr>
            <a:xfrm>
              <a:off x="539552" y="5445224"/>
              <a:ext cx="516488" cy="369332"/>
            </a:xfrm>
            <a:prstGeom prst="rect">
              <a:avLst/>
            </a:prstGeom>
            <a:noFill/>
          </p:spPr>
          <p:txBody>
            <a:bodyPr wrap="none" rtlCol="0">
              <a:spAutoFit/>
            </a:bodyPr>
            <a:lstStyle/>
            <a:p>
              <a:r>
                <a:rPr lang="en-US" altLang="zh-CN" b="1" dirty="0" smtClean="0"/>
                <a:t>(b):</a:t>
              </a:r>
              <a:endParaRPr lang="zh-CN" altLang="en-US" b="1" dirty="0"/>
            </a:p>
          </p:txBody>
        </p:sp>
        <p:sp>
          <p:nvSpPr>
            <p:cNvPr id="63" name="TextBox 62"/>
            <p:cNvSpPr txBox="1"/>
            <p:nvPr/>
          </p:nvSpPr>
          <p:spPr>
            <a:xfrm>
              <a:off x="539552" y="6093296"/>
              <a:ext cx="516488" cy="369332"/>
            </a:xfrm>
            <a:prstGeom prst="rect">
              <a:avLst/>
            </a:prstGeom>
            <a:noFill/>
          </p:spPr>
          <p:txBody>
            <a:bodyPr wrap="none" rtlCol="0">
              <a:spAutoFit/>
            </a:bodyPr>
            <a:lstStyle/>
            <a:p>
              <a:r>
                <a:rPr lang="en-US" altLang="zh-CN" b="1" dirty="0" smtClean="0"/>
                <a:t>(d):</a:t>
              </a:r>
              <a:endParaRPr lang="zh-CN" altLang="en-US" b="1" dirty="0"/>
            </a:p>
          </p:txBody>
        </p:sp>
      </p:grpSp>
      <p:sp>
        <p:nvSpPr>
          <p:cNvPr id="3" name="日期占位符 2"/>
          <p:cNvSpPr>
            <a:spLocks noGrp="1"/>
          </p:cNvSpPr>
          <p:nvPr>
            <p:ph type="dt" sz="half" idx="10"/>
          </p:nvPr>
        </p:nvSpPr>
        <p:spPr/>
        <p:txBody>
          <a:bodyPr/>
          <a:lstStyle/>
          <a:p>
            <a:fld id="{7E9DF376-96AF-4CB6-B975-0D22EDD810BA}" type="datetime1">
              <a:rPr lang="zh-CN" altLang="en-US" smtClean="0"/>
              <a:t>2013/10/29</a:t>
            </a:fld>
            <a:endParaRPr lang="zh-CN" altLang="en-US"/>
          </a:p>
        </p:txBody>
      </p:sp>
      <p:sp>
        <p:nvSpPr>
          <p:cNvPr id="4" name="页脚占位符 3"/>
          <p:cNvSpPr>
            <a:spLocks noGrp="1"/>
          </p:cNvSpPr>
          <p:nvPr>
            <p:ph type="ftr" sz="quarter" idx="11"/>
          </p:nvPr>
        </p:nvSpPr>
        <p:spPr/>
        <p:txBody>
          <a:bodyPr/>
          <a:lstStyle/>
          <a:p>
            <a:r>
              <a:rPr lang="en-US" altLang="zh-CN" smtClean="0"/>
              <a:t>PKU·  Beijing · Fall. 2013</a:t>
            </a:r>
            <a:endParaRPr lang="zh-CN" altLang="en-US" dirty="0"/>
          </a:p>
        </p:txBody>
      </p:sp>
      <p:sp>
        <p:nvSpPr>
          <p:cNvPr id="5" name="灯片编号占位符 4"/>
          <p:cNvSpPr>
            <a:spLocks noGrp="1"/>
          </p:cNvSpPr>
          <p:nvPr>
            <p:ph type="sldNum" sz="quarter" idx="12"/>
          </p:nvPr>
        </p:nvSpPr>
        <p:spPr/>
        <p:txBody>
          <a:bodyPr>
            <a:normAutofit fontScale="92500" lnSpcReduction="20000"/>
          </a:bodyPr>
          <a:lstStyle/>
          <a:p>
            <a:fld id="{AE714C8C-1F9C-404C-BB65-1EC320AFAFFE}" type="slidenum">
              <a:rPr lang="zh-CN" altLang="en-US" smtClean="0"/>
              <a:pPr/>
              <a:t>120</a:t>
            </a:fld>
            <a:endParaRPr lang="zh-CN" altLang="en-US"/>
          </a:p>
        </p:txBody>
      </p:sp>
    </p:spTree>
    <p:extLst>
      <p:ext uri="{BB962C8B-B14F-4D97-AF65-F5344CB8AC3E}">
        <p14:creationId xmlns:p14="http://schemas.microsoft.com/office/powerpoint/2010/main" val="361967150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linds(horizontal)">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25"/>
          <p:cNvSpPr txBox="1">
            <a:spLocks noChangeArrowheads="1"/>
          </p:cNvSpPr>
          <p:nvPr/>
        </p:nvSpPr>
        <p:spPr bwMode="auto">
          <a:xfrm>
            <a:off x="365125" y="174625"/>
            <a:ext cx="7447235" cy="461665"/>
          </a:xfrm>
          <a:prstGeom prst="rect">
            <a:avLst/>
          </a:prstGeom>
          <a:noFill/>
          <a:ln w="9525">
            <a:noFill/>
            <a:miter lim="800000"/>
            <a:headEnd/>
            <a:tailEnd/>
          </a:ln>
        </p:spPr>
        <p:txBody>
          <a:bodyPr wrap="square">
            <a:spAutoFit/>
          </a:bodyPr>
          <a:lstStyle/>
          <a:p>
            <a:r>
              <a:rPr lang="en-US" altLang="zh-CN" sz="2400" b="1" dirty="0" smtClean="0"/>
              <a:t>Hydrogen bonding in 8-</a:t>
            </a:r>
            <a:r>
              <a:rPr lang="en-US" altLang="zh-CN" sz="2400" b="1" i="1" dirty="0" smtClean="0"/>
              <a:t>hq</a:t>
            </a:r>
            <a:r>
              <a:rPr lang="en-US" altLang="zh-CN" sz="2400" b="1" dirty="0" smtClean="0"/>
              <a:t> </a:t>
            </a:r>
            <a:r>
              <a:rPr lang="en-US" altLang="zh-CN" sz="2400" b="1" dirty="0" err="1" smtClean="0"/>
              <a:t>dimers</a:t>
            </a:r>
            <a:r>
              <a:rPr lang="en-US" altLang="zh-CN" sz="2400" b="1" dirty="0" smtClean="0"/>
              <a:t> on Cu(111)</a:t>
            </a:r>
            <a:endParaRPr lang="zh-CN" altLang="en-US" sz="2400" b="1" dirty="0">
              <a:latin typeface="Calibri" pitchFamily="34" charset="0"/>
            </a:endParaRPr>
          </a:p>
        </p:txBody>
      </p:sp>
      <p:grpSp>
        <p:nvGrpSpPr>
          <p:cNvPr id="2" name="组合 1"/>
          <p:cNvGrpSpPr/>
          <p:nvPr/>
        </p:nvGrpSpPr>
        <p:grpSpPr>
          <a:xfrm>
            <a:off x="755576" y="764704"/>
            <a:ext cx="1852741" cy="4631839"/>
            <a:chOff x="755576" y="764704"/>
            <a:chExt cx="1852741" cy="4631839"/>
          </a:xfrm>
        </p:grpSpPr>
        <p:pic>
          <p:nvPicPr>
            <p:cNvPr id="43" name="Picture 6" descr="ScanMultiBias_621---1"/>
            <p:cNvPicPr>
              <a:picLocks noChangeAspect="1" noChangeArrowheads="1"/>
            </p:cNvPicPr>
            <p:nvPr/>
          </p:nvPicPr>
          <p:blipFill>
            <a:blip r:embed="rId3" cstate="print"/>
            <a:srcRect/>
            <a:stretch>
              <a:fillRect/>
            </a:stretch>
          </p:blipFill>
          <p:spPr bwMode="auto">
            <a:xfrm>
              <a:off x="837990" y="3152212"/>
              <a:ext cx="1738348" cy="2244331"/>
            </a:xfrm>
            <a:prstGeom prst="rect">
              <a:avLst/>
            </a:prstGeom>
            <a:noFill/>
            <a:ln w="9525">
              <a:solidFill>
                <a:schemeClr val="tx1"/>
              </a:solidFill>
              <a:miter lim="800000"/>
              <a:headEnd/>
              <a:tailEnd/>
            </a:ln>
          </p:spPr>
        </p:pic>
        <p:pic>
          <p:nvPicPr>
            <p:cNvPr id="44" name="Picture 17" descr="D:\组内成员\仉君\8-hq\Manuscripts\data\ScanMultiBias_483afm"/>
            <p:cNvPicPr>
              <a:picLocks noChangeAspect="1" noChangeArrowheads="1"/>
            </p:cNvPicPr>
            <p:nvPr/>
          </p:nvPicPr>
          <p:blipFill>
            <a:blip r:embed="rId4" cstate="print"/>
            <a:srcRect/>
            <a:stretch>
              <a:fillRect/>
            </a:stretch>
          </p:blipFill>
          <p:spPr bwMode="auto">
            <a:xfrm>
              <a:off x="837990" y="1227953"/>
              <a:ext cx="1738348" cy="1738349"/>
            </a:xfrm>
            <a:prstGeom prst="rect">
              <a:avLst/>
            </a:prstGeom>
            <a:noFill/>
            <a:ln w="9525">
              <a:solidFill>
                <a:schemeClr val="tx1"/>
              </a:solidFill>
              <a:miter lim="800000"/>
              <a:headEnd/>
              <a:tailEnd/>
            </a:ln>
          </p:spPr>
        </p:pic>
        <p:sp>
          <p:nvSpPr>
            <p:cNvPr id="58" name="TextBox 35"/>
            <p:cNvSpPr txBox="1">
              <a:spLocks noChangeArrowheads="1"/>
            </p:cNvSpPr>
            <p:nvPr/>
          </p:nvSpPr>
          <p:spPr bwMode="auto">
            <a:xfrm>
              <a:off x="761326" y="3094714"/>
              <a:ext cx="408233" cy="446567"/>
            </a:xfrm>
            <a:prstGeom prst="rect">
              <a:avLst/>
            </a:prstGeom>
            <a:noFill/>
            <a:ln w="9525">
              <a:noFill/>
              <a:miter lim="800000"/>
              <a:headEnd/>
              <a:tailEnd/>
            </a:ln>
          </p:spPr>
          <p:txBody>
            <a:bodyPr wrap="none">
              <a:spAutoFit/>
            </a:bodyPr>
            <a:lstStyle/>
            <a:p>
              <a:r>
                <a:rPr lang="en-US" altLang="zh-CN"/>
                <a:t>E</a:t>
              </a:r>
              <a:endParaRPr lang="zh-CN" altLang="en-US"/>
            </a:p>
          </p:txBody>
        </p:sp>
        <p:sp>
          <p:nvSpPr>
            <p:cNvPr id="62" name="TextBox 35"/>
            <p:cNvSpPr txBox="1">
              <a:spLocks noChangeArrowheads="1"/>
            </p:cNvSpPr>
            <p:nvPr/>
          </p:nvSpPr>
          <p:spPr bwMode="auto">
            <a:xfrm>
              <a:off x="755576" y="1162789"/>
              <a:ext cx="408236" cy="446566"/>
            </a:xfrm>
            <a:prstGeom prst="rect">
              <a:avLst/>
            </a:prstGeom>
            <a:noFill/>
            <a:ln w="9525">
              <a:noFill/>
              <a:miter lim="800000"/>
              <a:headEnd/>
              <a:tailEnd/>
            </a:ln>
          </p:spPr>
          <p:txBody>
            <a:bodyPr wrap="none">
              <a:spAutoFit/>
            </a:bodyPr>
            <a:lstStyle/>
            <a:p>
              <a:r>
                <a:rPr lang="en-US" altLang="zh-CN"/>
                <a:t>A</a:t>
              </a:r>
              <a:endParaRPr lang="zh-CN" altLang="en-US"/>
            </a:p>
          </p:txBody>
        </p:sp>
        <p:sp>
          <p:nvSpPr>
            <p:cNvPr id="74" name="TextBox 73"/>
            <p:cNvSpPr txBox="1"/>
            <p:nvPr/>
          </p:nvSpPr>
          <p:spPr>
            <a:xfrm>
              <a:off x="807824" y="764704"/>
              <a:ext cx="1800493" cy="369332"/>
            </a:xfrm>
            <a:prstGeom prst="rect">
              <a:avLst/>
            </a:prstGeom>
            <a:noFill/>
          </p:spPr>
          <p:txBody>
            <a:bodyPr wrap="none">
              <a:spAutoFit/>
            </a:bodyPr>
            <a:lstStyle/>
            <a:p>
              <a:pPr>
                <a:defRPr/>
              </a:pPr>
              <a:r>
                <a:rPr lang="en-US" altLang="zh-CN" dirty="0">
                  <a:solidFill>
                    <a:schemeClr val="tx1">
                      <a:lumMod val="95000"/>
                      <a:lumOff val="5000"/>
                    </a:schemeClr>
                  </a:solidFill>
                  <a:latin typeface="Arial" pitchFamily="34" charset="0"/>
                  <a:ea typeface="宋体" pitchFamily="2" charset="-122"/>
                </a:rPr>
                <a:t>Frequency Shift</a:t>
              </a:r>
              <a:endParaRPr lang="zh-CN" altLang="en-US" dirty="0">
                <a:solidFill>
                  <a:schemeClr val="tx1">
                    <a:lumMod val="95000"/>
                    <a:lumOff val="5000"/>
                  </a:schemeClr>
                </a:solidFill>
                <a:latin typeface="Arial" pitchFamily="34" charset="0"/>
                <a:ea typeface="宋体" pitchFamily="2" charset="-122"/>
              </a:endParaRPr>
            </a:p>
          </p:txBody>
        </p:sp>
      </p:grpSp>
      <p:grpSp>
        <p:nvGrpSpPr>
          <p:cNvPr id="6" name="组合 5"/>
          <p:cNvGrpSpPr/>
          <p:nvPr/>
        </p:nvGrpSpPr>
        <p:grpSpPr>
          <a:xfrm>
            <a:off x="2595505" y="764704"/>
            <a:ext cx="3693212" cy="4631839"/>
            <a:chOff x="2595505" y="764704"/>
            <a:chExt cx="3693212" cy="4631839"/>
          </a:xfrm>
        </p:grpSpPr>
        <p:pic>
          <p:nvPicPr>
            <p:cNvPr id="45" name="图片 3"/>
            <p:cNvPicPr>
              <a:picLocks noChangeAspect="1"/>
            </p:cNvPicPr>
            <p:nvPr/>
          </p:nvPicPr>
          <p:blipFill>
            <a:blip r:embed="rId5" cstate="print"/>
            <a:srcRect l="10350" t="2672" r="17068" b="8080"/>
            <a:stretch>
              <a:fillRect/>
            </a:stretch>
          </p:blipFill>
          <p:spPr bwMode="auto">
            <a:xfrm>
              <a:off x="4485262" y="1227953"/>
              <a:ext cx="1738349" cy="1736434"/>
            </a:xfrm>
            <a:prstGeom prst="rect">
              <a:avLst/>
            </a:prstGeom>
            <a:noFill/>
            <a:ln w="9525">
              <a:solidFill>
                <a:schemeClr val="tx1"/>
              </a:solidFill>
              <a:miter lim="800000"/>
              <a:headEnd/>
              <a:tailEnd/>
            </a:ln>
          </p:spPr>
        </p:pic>
        <p:pic>
          <p:nvPicPr>
            <p:cNvPr id="55" name="Picture 22" descr="内嵌图片 1"/>
            <p:cNvPicPr>
              <a:picLocks noChangeAspect="1" noChangeArrowheads="1"/>
            </p:cNvPicPr>
            <p:nvPr/>
          </p:nvPicPr>
          <p:blipFill>
            <a:blip r:embed="rId6" cstate="print"/>
            <a:srcRect/>
            <a:stretch>
              <a:fillRect/>
            </a:stretch>
          </p:blipFill>
          <p:spPr bwMode="auto">
            <a:xfrm>
              <a:off x="4485264" y="3152212"/>
              <a:ext cx="1740265" cy="2242412"/>
            </a:xfrm>
            <a:prstGeom prst="rect">
              <a:avLst/>
            </a:prstGeom>
            <a:noFill/>
            <a:ln w="9525">
              <a:solidFill>
                <a:schemeClr val="tx1"/>
              </a:solidFill>
              <a:miter lim="800000"/>
              <a:headEnd/>
              <a:tailEnd/>
            </a:ln>
          </p:spPr>
        </p:pic>
        <p:grpSp>
          <p:nvGrpSpPr>
            <p:cNvPr id="56" name="组合 36"/>
            <p:cNvGrpSpPr>
              <a:grpSpLocks/>
            </p:cNvGrpSpPr>
            <p:nvPr/>
          </p:nvGrpSpPr>
          <p:grpSpPr bwMode="auto">
            <a:xfrm>
              <a:off x="2664501" y="3152212"/>
              <a:ext cx="1736432" cy="2244331"/>
              <a:chOff x="3042000" y="1296000"/>
              <a:chExt cx="1438652" cy="1857910"/>
            </a:xfrm>
          </p:grpSpPr>
          <p:pic>
            <p:nvPicPr>
              <p:cNvPr id="70" name="Picture 2" descr="C:\Users\CHENGZHIHAI\Desktop\图片4.png"/>
              <p:cNvPicPr>
                <a:picLocks noChangeAspect="1" noChangeArrowheads="1"/>
              </p:cNvPicPr>
              <p:nvPr/>
            </p:nvPicPr>
            <p:blipFill>
              <a:blip r:embed="rId7" cstate="print"/>
              <a:srcRect l="38615" t="26875" r="33867" b="30960"/>
              <a:stretch>
                <a:fillRect/>
              </a:stretch>
            </p:blipFill>
            <p:spPr bwMode="auto">
              <a:xfrm>
                <a:off x="3042000" y="1296000"/>
                <a:ext cx="1438652" cy="1857910"/>
              </a:xfrm>
              <a:prstGeom prst="rect">
                <a:avLst/>
              </a:prstGeom>
              <a:noFill/>
              <a:ln w="9525">
                <a:solidFill>
                  <a:schemeClr val="tx1"/>
                </a:solidFill>
                <a:miter lim="800000"/>
                <a:headEnd/>
                <a:tailEnd/>
              </a:ln>
            </p:spPr>
          </p:pic>
          <p:sp>
            <p:nvSpPr>
              <p:cNvPr id="71" name="矩形 70"/>
              <p:cNvSpPr/>
              <p:nvPr/>
            </p:nvSpPr>
            <p:spPr>
              <a:xfrm rot="2700000">
                <a:off x="3549524" y="1961340"/>
                <a:ext cx="445834" cy="578001"/>
              </a:xfrm>
              <a:prstGeom prst="rect">
                <a:avLst/>
              </a:prstGeom>
              <a:noFill/>
              <a:ln w="19050">
                <a:solidFill>
                  <a:srgbClr val="FF993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cxnSp>
            <p:nvCxnSpPr>
              <p:cNvPr id="72" name="直接连接符 71"/>
              <p:cNvCxnSpPr/>
              <p:nvPr/>
            </p:nvCxnSpPr>
            <p:spPr bwMode="auto">
              <a:xfrm flipV="1">
                <a:off x="3666052" y="2051222"/>
                <a:ext cx="127033" cy="117408"/>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bwMode="auto">
              <a:xfrm flipV="1">
                <a:off x="3766090" y="2252721"/>
                <a:ext cx="127033" cy="117408"/>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grpSp>
        <p:grpSp>
          <p:nvGrpSpPr>
            <p:cNvPr id="57" name="组合 35"/>
            <p:cNvGrpSpPr>
              <a:grpSpLocks/>
            </p:cNvGrpSpPr>
            <p:nvPr/>
          </p:nvGrpSpPr>
          <p:grpSpPr bwMode="auto">
            <a:xfrm>
              <a:off x="2664501" y="1227953"/>
              <a:ext cx="1738349" cy="1738348"/>
              <a:chOff x="3042000" y="3348000"/>
              <a:chExt cx="1440000" cy="1440000"/>
            </a:xfrm>
          </p:grpSpPr>
          <p:pic>
            <p:nvPicPr>
              <p:cNvPr id="66" name="图片 32"/>
              <p:cNvPicPr>
                <a:picLocks noChangeAspect="1"/>
              </p:cNvPicPr>
              <p:nvPr/>
            </p:nvPicPr>
            <p:blipFill>
              <a:blip r:embed="rId8" cstate="print"/>
              <a:srcRect l="35683" t="24611" r="33257" b="22853"/>
              <a:stretch>
                <a:fillRect/>
              </a:stretch>
            </p:blipFill>
            <p:spPr bwMode="auto">
              <a:xfrm rot="5400000" flipH="1">
                <a:off x="3042000" y="3348000"/>
                <a:ext cx="1440000" cy="1440000"/>
              </a:xfrm>
              <a:prstGeom prst="rect">
                <a:avLst/>
              </a:prstGeom>
              <a:noFill/>
              <a:ln w="9525">
                <a:solidFill>
                  <a:schemeClr val="tx1"/>
                </a:solidFill>
                <a:miter lim="800000"/>
                <a:headEnd/>
                <a:tailEnd/>
              </a:ln>
            </p:spPr>
          </p:pic>
          <p:sp>
            <p:nvSpPr>
              <p:cNvPr id="67" name="矩形 66"/>
              <p:cNvSpPr/>
              <p:nvPr/>
            </p:nvSpPr>
            <p:spPr>
              <a:xfrm rot="19800000">
                <a:off x="3469079" y="3779841"/>
                <a:ext cx="576317" cy="569968"/>
              </a:xfrm>
              <a:prstGeom prst="rect">
                <a:avLst/>
              </a:prstGeom>
              <a:noFill/>
              <a:ln w="19050">
                <a:solidFill>
                  <a:srgbClr val="FF993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cxnSp>
            <p:nvCxnSpPr>
              <p:cNvPr id="68" name="直接连接符 67"/>
              <p:cNvCxnSpPr>
                <a:cxnSpLocks noChangeAspect="1"/>
              </p:cNvCxnSpPr>
              <p:nvPr/>
            </p:nvCxnSpPr>
            <p:spPr bwMode="auto">
              <a:xfrm rot="-4500000" flipV="1">
                <a:off x="3645308" y="4114836"/>
                <a:ext cx="107960" cy="98434"/>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69" name="直接连接符 68"/>
              <p:cNvCxnSpPr>
                <a:cxnSpLocks noChangeAspect="1"/>
              </p:cNvCxnSpPr>
              <p:nvPr/>
            </p:nvCxnSpPr>
            <p:spPr bwMode="auto">
              <a:xfrm rot="-4500000" flipV="1">
                <a:off x="3798516" y="3929875"/>
                <a:ext cx="107960" cy="100022"/>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grpSp>
        <p:sp>
          <p:nvSpPr>
            <p:cNvPr id="59" name="TextBox 36"/>
            <p:cNvSpPr txBox="1">
              <a:spLocks noChangeArrowheads="1"/>
            </p:cNvSpPr>
            <p:nvPr/>
          </p:nvSpPr>
          <p:spPr bwMode="auto">
            <a:xfrm>
              <a:off x="2601255" y="3108131"/>
              <a:ext cx="393254" cy="445895"/>
            </a:xfrm>
            <a:prstGeom prst="rect">
              <a:avLst/>
            </a:prstGeom>
            <a:noFill/>
            <a:ln w="9525">
              <a:noFill/>
              <a:miter lim="800000"/>
              <a:headEnd/>
              <a:tailEnd/>
            </a:ln>
          </p:spPr>
          <p:txBody>
            <a:bodyPr wrap="none">
              <a:spAutoFit/>
            </a:bodyPr>
            <a:lstStyle/>
            <a:p>
              <a:r>
                <a:rPr lang="en-US" altLang="zh-CN"/>
                <a:t>F</a:t>
              </a:r>
              <a:endParaRPr lang="zh-CN" altLang="en-US"/>
            </a:p>
          </p:txBody>
        </p:sp>
        <p:sp>
          <p:nvSpPr>
            <p:cNvPr id="60" name="TextBox 37"/>
            <p:cNvSpPr txBox="1">
              <a:spLocks noChangeArrowheads="1"/>
            </p:cNvSpPr>
            <p:nvPr/>
          </p:nvSpPr>
          <p:spPr bwMode="auto">
            <a:xfrm>
              <a:off x="4418184" y="3106214"/>
              <a:ext cx="439701" cy="445895"/>
            </a:xfrm>
            <a:prstGeom prst="rect">
              <a:avLst/>
            </a:prstGeom>
            <a:noFill/>
            <a:ln w="9525">
              <a:noFill/>
              <a:miter lim="800000"/>
              <a:headEnd/>
              <a:tailEnd/>
            </a:ln>
          </p:spPr>
          <p:txBody>
            <a:bodyPr wrap="none">
              <a:spAutoFit/>
            </a:bodyPr>
            <a:lstStyle/>
            <a:p>
              <a:r>
                <a:rPr lang="en-US" altLang="zh-CN">
                  <a:solidFill>
                    <a:schemeClr val="bg1"/>
                  </a:solidFill>
                </a:rPr>
                <a:t>G</a:t>
              </a:r>
              <a:endParaRPr lang="zh-CN" altLang="en-US">
                <a:solidFill>
                  <a:schemeClr val="bg1"/>
                </a:solidFill>
              </a:endParaRPr>
            </a:p>
          </p:txBody>
        </p:sp>
        <p:sp>
          <p:nvSpPr>
            <p:cNvPr id="63" name="TextBox 36"/>
            <p:cNvSpPr txBox="1">
              <a:spLocks noChangeArrowheads="1"/>
            </p:cNvSpPr>
            <p:nvPr/>
          </p:nvSpPr>
          <p:spPr bwMode="auto">
            <a:xfrm>
              <a:off x="2595505" y="1176205"/>
              <a:ext cx="408737" cy="445895"/>
            </a:xfrm>
            <a:prstGeom prst="rect">
              <a:avLst/>
            </a:prstGeom>
            <a:noFill/>
            <a:ln w="9525">
              <a:noFill/>
              <a:miter lim="800000"/>
              <a:headEnd/>
              <a:tailEnd/>
            </a:ln>
          </p:spPr>
          <p:txBody>
            <a:bodyPr wrap="none">
              <a:spAutoFit/>
            </a:bodyPr>
            <a:lstStyle/>
            <a:p>
              <a:r>
                <a:rPr lang="en-US" altLang="zh-CN"/>
                <a:t>B</a:t>
              </a:r>
              <a:endParaRPr lang="zh-CN" altLang="en-US"/>
            </a:p>
          </p:txBody>
        </p:sp>
        <p:sp>
          <p:nvSpPr>
            <p:cNvPr id="64" name="TextBox 37"/>
            <p:cNvSpPr txBox="1">
              <a:spLocks noChangeArrowheads="1"/>
            </p:cNvSpPr>
            <p:nvPr/>
          </p:nvSpPr>
          <p:spPr bwMode="auto">
            <a:xfrm>
              <a:off x="4412434" y="1174291"/>
              <a:ext cx="439703" cy="445895"/>
            </a:xfrm>
            <a:prstGeom prst="rect">
              <a:avLst/>
            </a:prstGeom>
            <a:noFill/>
            <a:ln w="9525">
              <a:noFill/>
              <a:miter lim="800000"/>
              <a:headEnd/>
              <a:tailEnd/>
            </a:ln>
          </p:spPr>
          <p:txBody>
            <a:bodyPr wrap="none">
              <a:spAutoFit/>
            </a:bodyPr>
            <a:lstStyle/>
            <a:p>
              <a:r>
                <a:rPr lang="en-US" altLang="zh-CN">
                  <a:solidFill>
                    <a:schemeClr val="bg1"/>
                  </a:solidFill>
                </a:rPr>
                <a:t>C</a:t>
              </a:r>
              <a:endParaRPr lang="zh-CN" altLang="en-US">
                <a:solidFill>
                  <a:schemeClr val="bg1"/>
                </a:solidFill>
              </a:endParaRPr>
            </a:p>
          </p:txBody>
        </p:sp>
        <p:sp>
          <p:nvSpPr>
            <p:cNvPr id="75" name="TextBox 74"/>
            <p:cNvSpPr txBox="1"/>
            <p:nvPr/>
          </p:nvSpPr>
          <p:spPr>
            <a:xfrm>
              <a:off x="2627077" y="764704"/>
              <a:ext cx="1813317" cy="369332"/>
            </a:xfrm>
            <a:prstGeom prst="rect">
              <a:avLst/>
            </a:prstGeom>
            <a:noFill/>
          </p:spPr>
          <p:txBody>
            <a:bodyPr wrap="none">
              <a:spAutoFit/>
            </a:bodyPr>
            <a:lstStyle/>
            <a:p>
              <a:pPr>
                <a:defRPr/>
              </a:pPr>
              <a:r>
                <a:rPr lang="en-US" altLang="zh-CN" dirty="0">
                  <a:solidFill>
                    <a:schemeClr val="tx1">
                      <a:lumMod val="95000"/>
                      <a:lumOff val="5000"/>
                    </a:schemeClr>
                  </a:solidFill>
                  <a:latin typeface="Arial" pitchFamily="34" charset="0"/>
                  <a:ea typeface="宋体" pitchFamily="2" charset="-122"/>
                </a:rPr>
                <a:t>Structure Model</a:t>
              </a:r>
              <a:endParaRPr lang="zh-CN" altLang="en-US" dirty="0">
                <a:solidFill>
                  <a:schemeClr val="tx1">
                    <a:lumMod val="95000"/>
                    <a:lumOff val="5000"/>
                  </a:schemeClr>
                </a:solidFill>
                <a:latin typeface="Arial" pitchFamily="34" charset="0"/>
                <a:ea typeface="宋体" pitchFamily="2" charset="-122"/>
              </a:endParaRPr>
            </a:p>
          </p:txBody>
        </p:sp>
        <p:sp>
          <p:nvSpPr>
            <p:cNvPr id="76" name="TextBox 75"/>
            <p:cNvSpPr txBox="1"/>
            <p:nvPr/>
          </p:nvSpPr>
          <p:spPr>
            <a:xfrm>
              <a:off x="4424104" y="767239"/>
              <a:ext cx="1864613" cy="369332"/>
            </a:xfrm>
            <a:prstGeom prst="rect">
              <a:avLst/>
            </a:prstGeom>
            <a:noFill/>
          </p:spPr>
          <p:txBody>
            <a:bodyPr wrap="none">
              <a:spAutoFit/>
            </a:bodyPr>
            <a:lstStyle/>
            <a:p>
              <a:pPr>
                <a:defRPr/>
              </a:pPr>
              <a:r>
                <a:rPr lang="en-US" altLang="zh-CN" dirty="0">
                  <a:solidFill>
                    <a:schemeClr val="tx1">
                      <a:lumMod val="95000"/>
                      <a:lumOff val="5000"/>
                    </a:schemeClr>
                  </a:solidFill>
                  <a:latin typeface="Arial" pitchFamily="34" charset="0"/>
                  <a:ea typeface="宋体" pitchFamily="2" charset="-122"/>
                </a:rPr>
                <a:t>Electron Density</a:t>
              </a:r>
              <a:endParaRPr lang="zh-CN" altLang="en-US" dirty="0">
                <a:solidFill>
                  <a:schemeClr val="tx1">
                    <a:lumMod val="95000"/>
                    <a:lumOff val="5000"/>
                  </a:schemeClr>
                </a:solidFill>
                <a:latin typeface="Arial" pitchFamily="34" charset="0"/>
                <a:ea typeface="宋体" pitchFamily="2" charset="-122"/>
              </a:endParaRPr>
            </a:p>
          </p:txBody>
        </p:sp>
      </p:grpSp>
      <p:grpSp>
        <p:nvGrpSpPr>
          <p:cNvPr id="7" name="组合 6"/>
          <p:cNvGrpSpPr/>
          <p:nvPr/>
        </p:nvGrpSpPr>
        <p:grpSpPr>
          <a:xfrm>
            <a:off x="6143036" y="766291"/>
            <a:ext cx="2426484" cy="4716498"/>
            <a:chOff x="6143036" y="766291"/>
            <a:chExt cx="2426484" cy="4716498"/>
          </a:xfrm>
        </p:grpSpPr>
        <p:graphicFrame>
          <p:nvGraphicFramePr>
            <p:cNvPr id="46" name="对象 3"/>
            <p:cNvGraphicFramePr>
              <a:graphicFrameLocks noChangeAspect="1"/>
            </p:cNvGraphicFramePr>
            <p:nvPr>
              <p:extLst/>
            </p:nvPr>
          </p:nvGraphicFramePr>
          <p:xfrm>
            <a:off x="8230283" y="3623695"/>
            <a:ext cx="176326" cy="176327"/>
          </p:xfrm>
          <a:graphic>
            <a:graphicData uri="http://schemas.openxmlformats.org/presentationml/2006/ole">
              <mc:AlternateContent xmlns:mc="http://schemas.openxmlformats.org/markup-compatibility/2006">
                <mc:Choice xmlns:v="urn:schemas-microsoft-com:vml" Requires="v">
                  <p:oleObj spid="_x0000_s50196" name="Image" r:id="rId9" imgW="146304" imgH="146304" progId="">
                    <p:embed/>
                  </p:oleObj>
                </mc:Choice>
                <mc:Fallback>
                  <p:oleObj name="Image" r:id="rId9" imgW="146304" imgH="146304"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30283" y="3623695"/>
                          <a:ext cx="176326" cy="1763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 name="文本框 4"/>
            <p:cNvSpPr txBox="1">
              <a:spLocks noChangeArrowheads="1"/>
            </p:cNvSpPr>
            <p:nvPr/>
          </p:nvSpPr>
          <p:spPr bwMode="auto">
            <a:xfrm>
              <a:off x="8105705" y="3721442"/>
              <a:ext cx="423566" cy="446566"/>
            </a:xfrm>
            <a:prstGeom prst="rect">
              <a:avLst/>
            </a:prstGeom>
            <a:noFill/>
            <a:ln w="9525">
              <a:noFill/>
              <a:miter lim="800000"/>
              <a:headEnd/>
              <a:tailEnd/>
            </a:ln>
          </p:spPr>
          <p:txBody>
            <a:bodyPr wrap="none">
              <a:spAutoFit/>
            </a:bodyPr>
            <a:lstStyle/>
            <a:p>
              <a:r>
                <a:rPr lang="en-US" altLang="zh-CN"/>
                <a:t>N</a:t>
              </a:r>
              <a:endParaRPr lang="zh-CN" altLang="en-US"/>
            </a:p>
          </p:txBody>
        </p:sp>
        <p:graphicFrame>
          <p:nvGraphicFramePr>
            <p:cNvPr id="48" name="对象 5"/>
            <p:cNvGraphicFramePr>
              <a:graphicFrameLocks noChangeAspect="1"/>
            </p:cNvGraphicFramePr>
            <p:nvPr>
              <p:extLst/>
            </p:nvPr>
          </p:nvGraphicFramePr>
          <p:xfrm>
            <a:off x="8237949" y="4252336"/>
            <a:ext cx="187826" cy="191660"/>
          </p:xfrm>
          <a:graphic>
            <a:graphicData uri="http://schemas.openxmlformats.org/presentationml/2006/ole">
              <mc:AlternateContent xmlns:mc="http://schemas.openxmlformats.org/markup-compatibility/2006">
                <mc:Choice xmlns:v="urn:schemas-microsoft-com:vml" Requires="v">
                  <p:oleObj spid="_x0000_s50197" name="Image" r:id="rId11" imgW="155448" imgH="158496" progId="">
                    <p:embed/>
                  </p:oleObj>
                </mc:Choice>
                <mc:Fallback>
                  <p:oleObj name="Image" r:id="rId11" imgW="155448" imgH="158496" progId="">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37949" y="4252336"/>
                          <a:ext cx="187826" cy="1916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 name="文本框 25"/>
            <p:cNvSpPr txBox="1">
              <a:spLocks noChangeArrowheads="1"/>
            </p:cNvSpPr>
            <p:nvPr/>
          </p:nvSpPr>
          <p:spPr bwMode="auto">
            <a:xfrm>
              <a:off x="8134453" y="4422914"/>
              <a:ext cx="423567" cy="446566"/>
            </a:xfrm>
            <a:prstGeom prst="rect">
              <a:avLst/>
            </a:prstGeom>
            <a:noFill/>
            <a:ln w="9525">
              <a:noFill/>
              <a:miter lim="800000"/>
              <a:headEnd/>
              <a:tailEnd/>
            </a:ln>
          </p:spPr>
          <p:txBody>
            <a:bodyPr wrap="none">
              <a:spAutoFit/>
            </a:bodyPr>
            <a:lstStyle/>
            <a:p>
              <a:r>
                <a:rPr lang="en-US" altLang="zh-CN"/>
                <a:t>C</a:t>
              </a:r>
              <a:endParaRPr lang="zh-CN" altLang="en-US"/>
            </a:p>
          </p:txBody>
        </p:sp>
        <p:graphicFrame>
          <p:nvGraphicFramePr>
            <p:cNvPr id="50" name="对象 6"/>
            <p:cNvGraphicFramePr>
              <a:graphicFrameLocks noChangeAspect="1"/>
            </p:cNvGraphicFramePr>
            <p:nvPr>
              <p:extLst/>
            </p:nvPr>
          </p:nvGraphicFramePr>
          <p:xfrm>
            <a:off x="8274365" y="4934643"/>
            <a:ext cx="111162" cy="107329"/>
          </p:xfrm>
          <a:graphic>
            <a:graphicData uri="http://schemas.openxmlformats.org/presentationml/2006/ole">
              <mc:AlternateContent xmlns:mc="http://schemas.openxmlformats.org/markup-compatibility/2006">
                <mc:Choice xmlns:v="urn:schemas-microsoft-com:vml" Requires="v">
                  <p:oleObj spid="_x0000_s50198" name="Image" r:id="rId13" imgW="91440" imgH="88392" progId="">
                    <p:embed/>
                  </p:oleObj>
                </mc:Choice>
                <mc:Fallback>
                  <p:oleObj name="Image" r:id="rId13" imgW="91440" imgH="88392" progId="">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74365" y="4934643"/>
                          <a:ext cx="111162" cy="1073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 name="文本框 27"/>
            <p:cNvSpPr txBox="1">
              <a:spLocks noChangeArrowheads="1"/>
            </p:cNvSpPr>
            <p:nvPr/>
          </p:nvSpPr>
          <p:spPr bwMode="auto">
            <a:xfrm>
              <a:off x="8144037" y="5036223"/>
              <a:ext cx="425483" cy="446566"/>
            </a:xfrm>
            <a:prstGeom prst="rect">
              <a:avLst/>
            </a:prstGeom>
            <a:noFill/>
            <a:ln w="9525">
              <a:noFill/>
              <a:miter lim="800000"/>
              <a:headEnd/>
              <a:tailEnd/>
            </a:ln>
          </p:spPr>
          <p:txBody>
            <a:bodyPr wrap="none">
              <a:spAutoFit/>
            </a:bodyPr>
            <a:lstStyle/>
            <a:p>
              <a:r>
                <a:rPr lang="en-US" altLang="zh-CN"/>
                <a:t>H</a:t>
              </a:r>
              <a:endParaRPr lang="zh-CN" altLang="en-US"/>
            </a:p>
          </p:txBody>
        </p:sp>
        <p:pic>
          <p:nvPicPr>
            <p:cNvPr id="52" name="图片 7"/>
            <p:cNvPicPr>
              <a:picLocks noChangeAspect="1"/>
            </p:cNvPicPr>
            <p:nvPr/>
          </p:nvPicPr>
          <p:blipFill>
            <a:blip r:embed="rId15" cstate="print"/>
            <a:srcRect/>
            <a:stretch>
              <a:fillRect/>
            </a:stretch>
          </p:blipFill>
          <p:spPr bwMode="auto">
            <a:xfrm>
              <a:off x="8190035" y="1239453"/>
              <a:ext cx="197408" cy="2332494"/>
            </a:xfrm>
            <a:prstGeom prst="rect">
              <a:avLst/>
            </a:prstGeom>
            <a:noFill/>
            <a:ln w="9525">
              <a:noFill/>
              <a:miter lim="800000"/>
              <a:headEnd/>
              <a:tailEnd/>
            </a:ln>
          </p:spPr>
        </p:pic>
        <p:pic>
          <p:nvPicPr>
            <p:cNvPr id="53" name="图片 8"/>
            <p:cNvPicPr>
              <a:picLocks noChangeAspect="1"/>
            </p:cNvPicPr>
            <p:nvPr/>
          </p:nvPicPr>
          <p:blipFill>
            <a:blip r:embed="rId16" cstate="print"/>
            <a:srcRect l="30173" t="10114" r="27167" b="9238"/>
            <a:stretch>
              <a:fillRect/>
            </a:stretch>
          </p:blipFill>
          <p:spPr bwMode="auto">
            <a:xfrm>
              <a:off x="6300277" y="3146463"/>
              <a:ext cx="1736432" cy="2242412"/>
            </a:xfrm>
            <a:prstGeom prst="rect">
              <a:avLst/>
            </a:prstGeom>
            <a:noFill/>
            <a:ln w="9525">
              <a:solidFill>
                <a:schemeClr val="tx1"/>
              </a:solidFill>
              <a:miter lim="800000"/>
              <a:headEnd/>
              <a:tailEnd/>
            </a:ln>
          </p:spPr>
        </p:pic>
        <p:pic>
          <p:nvPicPr>
            <p:cNvPr id="54" name="图片 11"/>
            <p:cNvPicPr>
              <a:picLocks noChangeAspect="1"/>
            </p:cNvPicPr>
            <p:nvPr/>
          </p:nvPicPr>
          <p:blipFill>
            <a:blip r:embed="rId17" cstate="print"/>
            <a:srcRect l="23534" t="16956" r="37904" b="26563"/>
            <a:stretch>
              <a:fillRect/>
            </a:stretch>
          </p:blipFill>
          <p:spPr bwMode="auto">
            <a:xfrm>
              <a:off x="6288776" y="1231786"/>
              <a:ext cx="1736432" cy="1740265"/>
            </a:xfrm>
            <a:prstGeom prst="rect">
              <a:avLst/>
            </a:prstGeom>
            <a:noFill/>
            <a:ln w="9525">
              <a:solidFill>
                <a:schemeClr val="tx1"/>
              </a:solidFill>
              <a:miter lim="800000"/>
              <a:headEnd/>
              <a:tailEnd/>
            </a:ln>
          </p:spPr>
        </p:pic>
        <p:sp>
          <p:nvSpPr>
            <p:cNvPr id="61" name="TextBox 37"/>
            <p:cNvSpPr txBox="1">
              <a:spLocks noChangeArrowheads="1"/>
            </p:cNvSpPr>
            <p:nvPr/>
          </p:nvSpPr>
          <p:spPr bwMode="auto">
            <a:xfrm>
              <a:off x="6242779" y="3119632"/>
              <a:ext cx="439701" cy="445895"/>
            </a:xfrm>
            <a:prstGeom prst="rect">
              <a:avLst/>
            </a:prstGeom>
            <a:noFill/>
            <a:ln w="9525">
              <a:noFill/>
              <a:miter lim="800000"/>
              <a:headEnd/>
              <a:tailEnd/>
            </a:ln>
          </p:spPr>
          <p:txBody>
            <a:bodyPr wrap="none">
              <a:spAutoFit/>
            </a:bodyPr>
            <a:lstStyle/>
            <a:p>
              <a:r>
                <a:rPr lang="en-US" altLang="zh-CN"/>
                <a:t>H</a:t>
              </a:r>
              <a:endParaRPr lang="zh-CN" altLang="en-US"/>
            </a:p>
          </p:txBody>
        </p:sp>
        <p:sp>
          <p:nvSpPr>
            <p:cNvPr id="65" name="TextBox 37"/>
            <p:cNvSpPr txBox="1">
              <a:spLocks noChangeArrowheads="1"/>
            </p:cNvSpPr>
            <p:nvPr/>
          </p:nvSpPr>
          <p:spPr bwMode="auto">
            <a:xfrm>
              <a:off x="6237024" y="1187707"/>
              <a:ext cx="423567" cy="446567"/>
            </a:xfrm>
            <a:prstGeom prst="rect">
              <a:avLst/>
            </a:prstGeom>
            <a:noFill/>
            <a:ln w="9525">
              <a:noFill/>
              <a:miter lim="800000"/>
              <a:headEnd/>
              <a:tailEnd/>
            </a:ln>
          </p:spPr>
          <p:txBody>
            <a:bodyPr wrap="none">
              <a:spAutoFit/>
            </a:bodyPr>
            <a:lstStyle/>
            <a:p>
              <a:r>
                <a:rPr lang="en-US" altLang="zh-CN"/>
                <a:t>D</a:t>
              </a:r>
              <a:endParaRPr lang="zh-CN" altLang="en-US"/>
            </a:p>
          </p:txBody>
        </p:sp>
        <p:sp>
          <p:nvSpPr>
            <p:cNvPr id="77" name="TextBox 76"/>
            <p:cNvSpPr txBox="1"/>
            <p:nvPr/>
          </p:nvSpPr>
          <p:spPr>
            <a:xfrm>
              <a:off x="6143036" y="766291"/>
              <a:ext cx="2052806" cy="369332"/>
            </a:xfrm>
            <a:prstGeom prst="rect">
              <a:avLst/>
            </a:prstGeom>
            <a:noFill/>
          </p:spPr>
          <p:txBody>
            <a:bodyPr wrap="none">
              <a:spAutoFit/>
            </a:bodyPr>
            <a:lstStyle/>
            <a:p>
              <a:pPr>
                <a:defRPr/>
              </a:pPr>
              <a:r>
                <a:rPr lang="en-US" altLang="zh-CN" dirty="0">
                  <a:solidFill>
                    <a:schemeClr val="tx1">
                      <a:lumMod val="95000"/>
                      <a:lumOff val="5000"/>
                    </a:schemeClr>
                  </a:solidFill>
                  <a:latin typeface="Arial" pitchFamily="34" charset="0"/>
                  <a:ea typeface="宋体" pitchFamily="2" charset="-122"/>
                </a:rPr>
                <a:t>Charge Difference</a:t>
              </a:r>
              <a:endParaRPr lang="zh-CN" altLang="en-US" dirty="0">
                <a:solidFill>
                  <a:schemeClr val="tx1">
                    <a:lumMod val="95000"/>
                    <a:lumOff val="5000"/>
                  </a:schemeClr>
                </a:solidFill>
                <a:latin typeface="Arial" pitchFamily="34" charset="0"/>
                <a:ea typeface="宋体" pitchFamily="2" charset="-122"/>
              </a:endParaRPr>
            </a:p>
          </p:txBody>
        </p:sp>
      </p:grpSp>
      <p:sp>
        <p:nvSpPr>
          <p:cNvPr id="78" name="矩形 77"/>
          <p:cNvSpPr/>
          <p:nvPr/>
        </p:nvSpPr>
        <p:spPr>
          <a:xfrm>
            <a:off x="755576" y="5661248"/>
            <a:ext cx="7632848" cy="646331"/>
          </a:xfrm>
          <a:prstGeom prst="rect">
            <a:avLst/>
          </a:prstGeom>
        </p:spPr>
        <p:txBody>
          <a:bodyPr wrap="square">
            <a:spAutoFit/>
          </a:bodyPr>
          <a:lstStyle/>
          <a:p>
            <a:r>
              <a:rPr lang="en-US" altLang="zh-CN" i="1" dirty="0" smtClean="0"/>
              <a:t>V</a:t>
            </a:r>
            <a:r>
              <a:rPr lang="en-US" altLang="zh-CN" dirty="0" smtClean="0"/>
              <a:t>=0 V, </a:t>
            </a:r>
            <a:r>
              <a:rPr lang="en-US" altLang="zh-CN" i="1" dirty="0" smtClean="0"/>
              <a:t>A</a:t>
            </a:r>
            <a:r>
              <a:rPr lang="en-US" altLang="zh-CN" dirty="0" smtClean="0"/>
              <a:t>=100 pm, </a:t>
            </a:r>
            <a:r>
              <a:rPr lang="el-GR" altLang="zh-CN" dirty="0" smtClean="0"/>
              <a:t>Δ</a:t>
            </a:r>
            <a:r>
              <a:rPr lang="en-US" altLang="zh-CN" dirty="0" smtClean="0"/>
              <a:t>z= +50 pm (A), </a:t>
            </a:r>
            <a:r>
              <a:rPr lang="el-GR" altLang="zh-CN" dirty="0" smtClean="0"/>
              <a:t>Δ</a:t>
            </a:r>
            <a:r>
              <a:rPr lang="en-US" altLang="zh-CN" dirty="0" smtClean="0"/>
              <a:t>z= +10 pm (E). Image size: 1.6 nm × 1.6 nm (A), 1.5 nm × 2.0 nm (E).</a:t>
            </a:r>
            <a:endParaRPr lang="zh-CN" altLang="en-US" dirty="0"/>
          </a:p>
        </p:txBody>
      </p:sp>
      <p:sp>
        <p:nvSpPr>
          <p:cNvPr id="3" name="日期占位符 2"/>
          <p:cNvSpPr>
            <a:spLocks noGrp="1"/>
          </p:cNvSpPr>
          <p:nvPr>
            <p:ph type="dt" sz="half" idx="10"/>
          </p:nvPr>
        </p:nvSpPr>
        <p:spPr/>
        <p:txBody>
          <a:bodyPr/>
          <a:lstStyle/>
          <a:p>
            <a:fld id="{DB9E5C00-BD36-4FD5-B90D-3C126D26698C}" type="datetime1">
              <a:rPr lang="zh-CN" altLang="en-US" smtClean="0"/>
              <a:t>2013/10/29</a:t>
            </a:fld>
            <a:endParaRPr lang="zh-CN" altLang="en-US"/>
          </a:p>
        </p:txBody>
      </p:sp>
      <p:sp>
        <p:nvSpPr>
          <p:cNvPr id="4" name="页脚占位符 3"/>
          <p:cNvSpPr>
            <a:spLocks noGrp="1"/>
          </p:cNvSpPr>
          <p:nvPr>
            <p:ph type="ftr" sz="quarter" idx="11"/>
          </p:nvPr>
        </p:nvSpPr>
        <p:spPr/>
        <p:txBody>
          <a:bodyPr/>
          <a:lstStyle/>
          <a:p>
            <a:r>
              <a:rPr lang="en-US" altLang="zh-CN" smtClean="0"/>
              <a:t>PKU·  Beijing · Fall. 2013</a:t>
            </a:r>
            <a:endParaRPr lang="zh-CN" altLang="en-US" dirty="0"/>
          </a:p>
        </p:txBody>
      </p:sp>
      <p:sp>
        <p:nvSpPr>
          <p:cNvPr id="5" name="灯片编号占位符 4"/>
          <p:cNvSpPr>
            <a:spLocks noGrp="1"/>
          </p:cNvSpPr>
          <p:nvPr>
            <p:ph type="sldNum" sz="quarter" idx="12"/>
          </p:nvPr>
        </p:nvSpPr>
        <p:spPr/>
        <p:txBody>
          <a:bodyPr>
            <a:normAutofit fontScale="92500" lnSpcReduction="20000"/>
          </a:bodyPr>
          <a:lstStyle/>
          <a:p>
            <a:fld id="{AE714C8C-1F9C-404C-BB65-1EC320AFAFFE}" type="slidenum">
              <a:rPr lang="zh-CN" altLang="en-US" smtClean="0"/>
              <a:pPr/>
              <a:t>121</a:t>
            </a:fld>
            <a:endParaRPr lang="zh-CN" altLang="en-US"/>
          </a:p>
        </p:txBody>
      </p:sp>
    </p:spTree>
    <p:extLst>
      <p:ext uri="{BB962C8B-B14F-4D97-AF65-F5344CB8AC3E}">
        <p14:creationId xmlns:p14="http://schemas.microsoft.com/office/powerpoint/2010/main" val="284474711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5"/>
          <p:cNvSpPr txBox="1">
            <a:spLocks noChangeArrowheads="1"/>
          </p:cNvSpPr>
          <p:nvPr/>
        </p:nvSpPr>
        <p:spPr bwMode="auto">
          <a:xfrm>
            <a:off x="365125" y="174625"/>
            <a:ext cx="7447235" cy="461665"/>
          </a:xfrm>
          <a:prstGeom prst="rect">
            <a:avLst/>
          </a:prstGeom>
          <a:noFill/>
          <a:ln w="9525">
            <a:noFill/>
            <a:miter lim="800000"/>
            <a:headEnd/>
            <a:tailEnd/>
          </a:ln>
        </p:spPr>
        <p:txBody>
          <a:bodyPr wrap="square">
            <a:spAutoFit/>
          </a:bodyPr>
          <a:lstStyle/>
          <a:p>
            <a:r>
              <a:rPr lang="en-US" altLang="zh-CN" sz="2400" b="1" dirty="0" smtClean="0"/>
              <a:t>Why hydrogen bonding can be imaged? </a:t>
            </a:r>
            <a:endParaRPr lang="zh-CN" altLang="en-US" sz="2400" b="1" dirty="0">
              <a:latin typeface="Calibri" pitchFamily="34" charset="0"/>
            </a:endParaRPr>
          </a:p>
        </p:txBody>
      </p:sp>
      <p:pic>
        <p:nvPicPr>
          <p:cNvPr id="16" name="Picture 3" descr="G:\ScanMultiBias_668AFM(measure)1.tif"/>
          <p:cNvPicPr>
            <a:picLocks noChangeAspect="1" noChangeArrowheads="1"/>
          </p:cNvPicPr>
          <p:nvPr/>
        </p:nvPicPr>
        <p:blipFill>
          <a:blip r:embed="rId2" cstate="print"/>
          <a:srcRect l="11442" t="15717" r="21726" b="10295"/>
          <a:stretch>
            <a:fillRect/>
          </a:stretch>
        </p:blipFill>
        <p:spPr bwMode="auto">
          <a:xfrm>
            <a:off x="683568" y="1911741"/>
            <a:ext cx="2314800" cy="1949307"/>
          </a:xfrm>
          <a:prstGeom prst="rect">
            <a:avLst/>
          </a:prstGeom>
          <a:noFill/>
          <a:ln w="9525">
            <a:solidFill>
              <a:schemeClr val="tx1"/>
            </a:solidFill>
            <a:miter lim="800000"/>
            <a:headEnd/>
            <a:tailEnd/>
          </a:ln>
        </p:spPr>
      </p:pic>
      <p:pic>
        <p:nvPicPr>
          <p:cNvPr id="27" name="图片 3"/>
          <p:cNvPicPr>
            <a:picLocks/>
          </p:cNvPicPr>
          <p:nvPr/>
        </p:nvPicPr>
        <p:blipFill>
          <a:blip r:embed="rId3" cstate="print">
            <a:lum contrast="-20000"/>
          </a:blip>
          <a:srcRect l="3670" t="4442" r="11926" b="6662"/>
          <a:stretch>
            <a:fillRect/>
          </a:stretch>
        </p:blipFill>
        <p:spPr bwMode="auto">
          <a:xfrm>
            <a:off x="683568" y="4080001"/>
            <a:ext cx="2315180" cy="2013295"/>
          </a:xfrm>
          <a:prstGeom prst="rect">
            <a:avLst/>
          </a:prstGeom>
          <a:noFill/>
          <a:ln w="9525">
            <a:solidFill>
              <a:schemeClr val="tx1"/>
            </a:solidFill>
            <a:miter lim="800000"/>
            <a:headEnd/>
            <a:tailEnd/>
          </a:ln>
        </p:spPr>
      </p:pic>
      <p:cxnSp>
        <p:nvCxnSpPr>
          <p:cNvPr id="28" name="直接连接符 27"/>
          <p:cNvCxnSpPr/>
          <p:nvPr/>
        </p:nvCxnSpPr>
        <p:spPr bwMode="auto">
          <a:xfrm rot="21420000">
            <a:off x="1593657" y="4801413"/>
            <a:ext cx="166481" cy="28857"/>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bwMode="auto">
          <a:xfrm>
            <a:off x="1404981" y="5034486"/>
            <a:ext cx="148721" cy="113206"/>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bwMode="auto">
          <a:xfrm rot="5400000">
            <a:off x="1784554" y="5023386"/>
            <a:ext cx="150942" cy="26637"/>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bwMode="auto">
          <a:xfrm rot="16200000" flipH="1">
            <a:off x="2116403" y="5062233"/>
            <a:ext cx="110987" cy="42174"/>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bwMode="auto">
          <a:xfrm flipV="1">
            <a:off x="2048703" y="5289754"/>
            <a:ext cx="66592" cy="37736"/>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bwMode="auto">
          <a:xfrm>
            <a:off x="2095316" y="5449575"/>
            <a:ext cx="122086" cy="8879"/>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bwMode="auto">
          <a:xfrm rot="600000" flipV="1">
            <a:off x="1957693" y="5616055"/>
            <a:ext cx="206436" cy="8879"/>
          </a:xfrm>
          <a:prstGeom prst="line">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3635896" y="1990581"/>
            <a:ext cx="5132495" cy="646331"/>
          </a:xfrm>
          <a:prstGeom prst="rect">
            <a:avLst/>
          </a:prstGeom>
          <a:noFill/>
        </p:spPr>
        <p:txBody>
          <a:bodyPr wrap="none" rtlCol="0">
            <a:spAutoFit/>
          </a:bodyPr>
          <a:lstStyle/>
          <a:p>
            <a:r>
              <a:rPr lang="en-US" altLang="zh-CN" b="1" dirty="0" smtClean="0"/>
              <a:t>Strong electrostatic dipole-dipole interaction , </a:t>
            </a:r>
          </a:p>
          <a:p>
            <a:r>
              <a:rPr lang="en-US" altLang="zh-CN" b="1" dirty="0" smtClean="0"/>
              <a:t>and partially covalent  electron bridged by  H atom. </a:t>
            </a:r>
            <a:endParaRPr lang="zh-CN" altLang="en-US" b="1" dirty="0"/>
          </a:p>
        </p:txBody>
      </p:sp>
      <p:sp>
        <p:nvSpPr>
          <p:cNvPr id="47" name="矩形 46"/>
          <p:cNvSpPr/>
          <p:nvPr/>
        </p:nvSpPr>
        <p:spPr>
          <a:xfrm>
            <a:off x="3563888" y="620688"/>
            <a:ext cx="5076056" cy="1200329"/>
          </a:xfrm>
          <a:prstGeom prst="rect">
            <a:avLst/>
          </a:prstGeom>
        </p:spPr>
        <p:txBody>
          <a:bodyPr wrap="square">
            <a:spAutoFit/>
          </a:bodyPr>
          <a:lstStyle/>
          <a:p>
            <a:r>
              <a:rPr lang="en-US" altLang="zh-CN" b="1" dirty="0" smtClean="0"/>
              <a:t>Hydrogen bond </a:t>
            </a:r>
            <a:r>
              <a:rPr lang="en-US" altLang="zh-CN" dirty="0" smtClean="0"/>
              <a:t>has a designated form of </a:t>
            </a:r>
            <a:r>
              <a:rPr lang="en-US" altLang="zh-CN" b="1" dirty="0" smtClean="0"/>
              <a:t>X-H</a:t>
            </a:r>
            <a:r>
              <a:rPr lang="zh-CN" altLang="zh-CN" b="1" dirty="0" smtClean="0"/>
              <a:t>…</a:t>
            </a:r>
            <a:r>
              <a:rPr lang="en-US" altLang="zh-CN" b="1" dirty="0" smtClean="0"/>
              <a:t>Y</a:t>
            </a:r>
            <a:r>
              <a:rPr lang="en-US" altLang="zh-CN" dirty="0" smtClean="0"/>
              <a:t>, which represents an electropositive H atom bridging between two electronegative species X and Y via loosely sharing their electrons.</a:t>
            </a:r>
            <a:endParaRPr lang="zh-CN" altLang="en-US" dirty="0"/>
          </a:p>
        </p:txBody>
      </p:sp>
      <p:sp>
        <p:nvSpPr>
          <p:cNvPr id="48" name="TextBox 47"/>
          <p:cNvSpPr txBox="1"/>
          <p:nvPr/>
        </p:nvSpPr>
        <p:spPr>
          <a:xfrm>
            <a:off x="3635896" y="2697398"/>
            <a:ext cx="5508104" cy="1754326"/>
          </a:xfrm>
          <a:prstGeom prst="rect">
            <a:avLst/>
          </a:prstGeom>
          <a:noFill/>
        </p:spPr>
        <p:txBody>
          <a:bodyPr wrap="square" rtlCol="0">
            <a:spAutoFit/>
          </a:bodyPr>
          <a:lstStyle/>
          <a:p>
            <a:pPr>
              <a:buFont typeface="Wingdings" pitchFamily="2" charset="2"/>
              <a:buChar char="n"/>
            </a:pPr>
            <a:r>
              <a:rPr lang="en-US" altLang="zh-CN" dirty="0" smtClean="0">
                <a:solidFill>
                  <a:srgbClr val="FF0000"/>
                </a:solidFill>
              </a:rPr>
              <a:t>  possible </a:t>
            </a:r>
            <a:r>
              <a:rPr lang="en-US" altLang="zh-CN" dirty="0" err="1" smtClean="0">
                <a:solidFill>
                  <a:srgbClr val="FF0000"/>
                </a:solidFill>
              </a:rPr>
              <a:t>intramolecular</a:t>
            </a:r>
            <a:r>
              <a:rPr lang="en-US" altLang="zh-CN" dirty="0" smtClean="0">
                <a:solidFill>
                  <a:srgbClr val="FF0000"/>
                </a:solidFill>
              </a:rPr>
              <a:t> O-H…N is not observed;</a:t>
            </a:r>
          </a:p>
          <a:p>
            <a:pPr>
              <a:buFont typeface="Wingdings" pitchFamily="2" charset="2"/>
              <a:buChar char="n"/>
            </a:pPr>
            <a:r>
              <a:rPr lang="en-US" altLang="zh-CN" dirty="0" smtClean="0">
                <a:solidFill>
                  <a:srgbClr val="FF0000"/>
                </a:solidFill>
              </a:rPr>
              <a:t>  H atoms are not observed;</a:t>
            </a:r>
          </a:p>
          <a:p>
            <a:pPr>
              <a:buFont typeface="Wingdings" pitchFamily="2" charset="2"/>
              <a:buChar char="n"/>
            </a:pPr>
            <a:r>
              <a:rPr lang="en-US" altLang="zh-CN" dirty="0" smtClean="0">
                <a:solidFill>
                  <a:srgbClr val="FF0000"/>
                </a:solidFill>
              </a:rPr>
              <a:t>  directional connecting line between X and Y;  </a:t>
            </a:r>
          </a:p>
          <a:p>
            <a:pPr>
              <a:buFont typeface="Wingdings" pitchFamily="2" charset="2"/>
              <a:buChar char="n"/>
            </a:pPr>
            <a:r>
              <a:rPr lang="en-US" altLang="zh-CN" dirty="0" smtClean="0">
                <a:solidFill>
                  <a:srgbClr val="FF0000"/>
                </a:solidFill>
              </a:rPr>
              <a:t>  shorter X-Y distance than the sum  of van </a:t>
            </a:r>
            <a:r>
              <a:rPr lang="en-US" altLang="zh-CN" dirty="0" err="1" smtClean="0">
                <a:solidFill>
                  <a:srgbClr val="FF0000"/>
                </a:solidFill>
              </a:rPr>
              <a:t>der</a:t>
            </a:r>
            <a:r>
              <a:rPr lang="en-US" altLang="zh-CN" dirty="0" smtClean="0">
                <a:solidFill>
                  <a:srgbClr val="FF0000"/>
                </a:solidFill>
              </a:rPr>
              <a:t> </a:t>
            </a:r>
            <a:r>
              <a:rPr lang="en-US" altLang="zh-CN" dirty="0" err="1" smtClean="0">
                <a:solidFill>
                  <a:srgbClr val="FF0000"/>
                </a:solidFill>
              </a:rPr>
              <a:t>waals</a:t>
            </a:r>
            <a:r>
              <a:rPr lang="en-US" altLang="zh-CN" dirty="0" smtClean="0">
                <a:solidFill>
                  <a:srgbClr val="FF0000"/>
                </a:solidFill>
              </a:rPr>
              <a:t>   radius;</a:t>
            </a:r>
          </a:p>
          <a:p>
            <a:pPr>
              <a:buFont typeface="Wingdings" pitchFamily="2" charset="2"/>
              <a:buChar char="n"/>
            </a:pPr>
            <a:r>
              <a:rPr lang="en-US" altLang="zh-CN" dirty="0" smtClean="0">
                <a:solidFill>
                  <a:srgbClr val="FF0000"/>
                </a:solidFill>
              </a:rPr>
              <a:t>  limited number of interaction partners.</a:t>
            </a:r>
            <a:endParaRPr lang="zh-CN" altLang="en-US" dirty="0">
              <a:solidFill>
                <a:srgbClr val="FF0000"/>
              </a:solidFill>
            </a:endParaRPr>
          </a:p>
        </p:txBody>
      </p:sp>
      <p:sp>
        <p:nvSpPr>
          <p:cNvPr id="50" name="矩形 49"/>
          <p:cNvSpPr/>
          <p:nvPr/>
        </p:nvSpPr>
        <p:spPr>
          <a:xfrm>
            <a:off x="3613308" y="4540652"/>
            <a:ext cx="5191398" cy="1754326"/>
          </a:xfrm>
          <a:prstGeom prst="rect">
            <a:avLst/>
          </a:prstGeom>
        </p:spPr>
        <p:txBody>
          <a:bodyPr wrap="square">
            <a:spAutoFit/>
          </a:bodyPr>
          <a:lstStyle/>
          <a:p>
            <a:pPr>
              <a:buFont typeface="Wingdings" pitchFamily="2" charset="2"/>
              <a:buChar char="p"/>
            </a:pPr>
            <a:r>
              <a:rPr lang="en-US" altLang="zh-CN" dirty="0" smtClean="0"/>
              <a:t>  the contribution of metallic substrate;</a:t>
            </a:r>
          </a:p>
          <a:p>
            <a:pPr>
              <a:buFont typeface="Wingdings" pitchFamily="2" charset="2"/>
              <a:buChar char="p"/>
            </a:pPr>
            <a:r>
              <a:rPr lang="en-US" altLang="zh-CN" dirty="0" smtClean="0"/>
              <a:t>  possible H transfer or delocalization along the connecting X-Y line, especially when under the oxygen atom of CO tip; </a:t>
            </a:r>
          </a:p>
          <a:p>
            <a:pPr>
              <a:buFont typeface="Wingdings" pitchFamily="2" charset="2"/>
              <a:buChar char="p"/>
            </a:pPr>
            <a:r>
              <a:rPr lang="en-US" altLang="zh-CN" dirty="0" smtClean="0"/>
              <a:t>  the CO relaxation at the tip apex (enhancement);</a:t>
            </a:r>
          </a:p>
          <a:p>
            <a:pPr>
              <a:buFont typeface="Wingdings" pitchFamily="2" charset="2"/>
              <a:buChar char="p"/>
            </a:pPr>
            <a:r>
              <a:rPr lang="en-US" altLang="zh-CN" dirty="0" smtClean="0"/>
              <a:t>  …… </a:t>
            </a:r>
            <a:endParaRPr lang="zh-CN" altLang="en-US" dirty="0"/>
          </a:p>
        </p:txBody>
      </p:sp>
      <p:pic>
        <p:nvPicPr>
          <p:cNvPr id="52" name="Picture 5" descr="ScanMultiBias_694-q plus 1"/>
          <p:cNvPicPr>
            <a:picLocks noChangeAspect="1" noChangeArrowheads="1"/>
          </p:cNvPicPr>
          <p:nvPr/>
        </p:nvPicPr>
        <p:blipFill>
          <a:blip r:embed="rId4" cstate="print"/>
          <a:srcRect/>
          <a:stretch>
            <a:fillRect/>
          </a:stretch>
        </p:blipFill>
        <p:spPr bwMode="auto">
          <a:xfrm>
            <a:off x="1795367" y="753510"/>
            <a:ext cx="1160925" cy="900000"/>
          </a:xfrm>
          <a:prstGeom prst="rect">
            <a:avLst/>
          </a:prstGeom>
          <a:noFill/>
          <a:ln w="9525">
            <a:solidFill>
              <a:schemeClr val="tx1"/>
            </a:solidFill>
            <a:miter lim="800000"/>
            <a:headEnd/>
            <a:tailEnd/>
          </a:ln>
        </p:spPr>
      </p:pic>
      <p:pic>
        <p:nvPicPr>
          <p:cNvPr id="53" name="Picture 8"/>
          <p:cNvPicPr>
            <a:picLocks noChangeAspect="1" noChangeArrowheads="1"/>
          </p:cNvPicPr>
          <p:nvPr/>
        </p:nvPicPr>
        <p:blipFill>
          <a:blip r:embed="rId5" cstate="print"/>
          <a:srcRect/>
          <a:stretch>
            <a:fillRect/>
          </a:stretch>
        </p:blipFill>
        <p:spPr bwMode="auto">
          <a:xfrm>
            <a:off x="765251" y="793994"/>
            <a:ext cx="837093" cy="828000"/>
          </a:xfrm>
          <a:prstGeom prst="rect">
            <a:avLst/>
          </a:prstGeom>
          <a:noFill/>
          <a:ln w="9525">
            <a:noFill/>
            <a:miter lim="800000"/>
            <a:headEnd/>
            <a:tailEnd/>
          </a:ln>
        </p:spPr>
      </p:pic>
      <p:sp>
        <p:nvSpPr>
          <p:cNvPr id="3" name="日期占位符 2"/>
          <p:cNvSpPr>
            <a:spLocks noGrp="1"/>
          </p:cNvSpPr>
          <p:nvPr>
            <p:ph type="dt" sz="half" idx="10"/>
          </p:nvPr>
        </p:nvSpPr>
        <p:spPr/>
        <p:txBody>
          <a:bodyPr/>
          <a:lstStyle/>
          <a:p>
            <a:fld id="{C09B4A23-1662-4C75-A08D-EC413C47A238}" type="datetime1">
              <a:rPr lang="zh-CN" altLang="en-US" smtClean="0"/>
              <a:t>2013/10/29</a:t>
            </a:fld>
            <a:endParaRPr lang="zh-CN" altLang="en-US"/>
          </a:p>
        </p:txBody>
      </p:sp>
      <p:sp>
        <p:nvSpPr>
          <p:cNvPr id="4" name="页脚占位符 3"/>
          <p:cNvSpPr>
            <a:spLocks noGrp="1"/>
          </p:cNvSpPr>
          <p:nvPr>
            <p:ph type="ftr" sz="quarter" idx="11"/>
          </p:nvPr>
        </p:nvSpPr>
        <p:spPr/>
        <p:txBody>
          <a:bodyPr/>
          <a:lstStyle/>
          <a:p>
            <a:r>
              <a:rPr lang="en-US" altLang="zh-CN" smtClean="0"/>
              <a:t>PKU·  Beijing · Fall. 2013</a:t>
            </a:r>
            <a:endParaRPr lang="zh-CN" altLang="en-US" dirty="0"/>
          </a:p>
        </p:txBody>
      </p:sp>
      <p:sp>
        <p:nvSpPr>
          <p:cNvPr id="5" name="灯片编号占位符 4"/>
          <p:cNvSpPr>
            <a:spLocks noGrp="1"/>
          </p:cNvSpPr>
          <p:nvPr>
            <p:ph type="sldNum" sz="quarter" idx="12"/>
          </p:nvPr>
        </p:nvSpPr>
        <p:spPr/>
        <p:txBody>
          <a:bodyPr>
            <a:normAutofit fontScale="92500" lnSpcReduction="20000"/>
          </a:bodyPr>
          <a:lstStyle/>
          <a:p>
            <a:fld id="{AE714C8C-1F9C-404C-BB65-1EC320AFAFFE}" type="slidenum">
              <a:rPr lang="zh-CN" altLang="en-US" smtClean="0"/>
              <a:pPr/>
              <a:t>122</a:t>
            </a:fld>
            <a:endParaRPr lang="zh-CN" altLang="en-US"/>
          </a:p>
        </p:txBody>
      </p:sp>
    </p:spTree>
    <p:extLst>
      <p:ext uri="{BB962C8B-B14F-4D97-AF65-F5344CB8AC3E}">
        <p14:creationId xmlns:p14="http://schemas.microsoft.com/office/powerpoint/2010/main" val="63517283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184" y="1177629"/>
            <a:ext cx="2520000" cy="1891331"/>
          </a:xfrm>
          <a:prstGeom prst="rect">
            <a:avLst/>
          </a:prstGeom>
        </p:spPr>
      </p:pic>
      <p:sp>
        <p:nvSpPr>
          <p:cNvPr id="6" name="TextBox 25"/>
          <p:cNvSpPr txBox="1">
            <a:spLocks noChangeArrowheads="1"/>
          </p:cNvSpPr>
          <p:nvPr/>
        </p:nvSpPr>
        <p:spPr bwMode="auto">
          <a:xfrm>
            <a:off x="365125" y="174625"/>
            <a:ext cx="7447235" cy="461665"/>
          </a:xfrm>
          <a:prstGeom prst="rect">
            <a:avLst/>
          </a:prstGeom>
          <a:noFill/>
          <a:ln w="9525">
            <a:noFill/>
            <a:miter lim="800000"/>
            <a:headEnd/>
            <a:tailEnd/>
          </a:ln>
        </p:spPr>
        <p:txBody>
          <a:bodyPr wrap="square">
            <a:spAutoFit/>
          </a:bodyPr>
          <a:lstStyle/>
          <a:p>
            <a:r>
              <a:rPr lang="en-US" altLang="zh-CN" sz="2400" b="1" dirty="0" smtClean="0"/>
              <a:t>DFT calculations: proton transfer or delocalization </a:t>
            </a:r>
            <a:endParaRPr lang="zh-CN" altLang="en-US" sz="2400" b="1" dirty="0">
              <a:latin typeface="Calibri" pitchFamily="34" charset="0"/>
            </a:endParaRPr>
          </a:p>
        </p:txBody>
      </p:sp>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10695" r="8828"/>
          <a:stretch/>
        </p:blipFill>
        <p:spPr bwMode="auto">
          <a:xfrm>
            <a:off x="1532594" y="3460064"/>
            <a:ext cx="2854176" cy="1152000"/>
          </a:xfrm>
          <a:prstGeom prst="rect">
            <a:avLst/>
          </a:prstGeom>
          <a:ln>
            <a:noFill/>
          </a:ln>
          <a:extLst>
            <a:ext uri="{53640926-AAD7-44D8-BBD7-CCE9431645EC}">
              <a14:shadowObscured xmlns:a14="http://schemas.microsoft.com/office/drawing/2010/main"/>
            </a:ext>
          </a:extLst>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l="9059" r="7793"/>
          <a:stretch/>
        </p:blipFill>
        <p:spPr bwMode="auto">
          <a:xfrm>
            <a:off x="4832736" y="3432768"/>
            <a:ext cx="2748575" cy="1152000"/>
          </a:xfrm>
          <a:prstGeom prst="rect">
            <a:avLst/>
          </a:prstGeom>
          <a:noFill/>
          <a:ln>
            <a:noFill/>
          </a:ln>
          <a:extLst>
            <a:ext uri="{53640926-AAD7-44D8-BBD7-CCE9431645EC}">
              <a14:shadowObscured xmlns:a14="http://schemas.microsoft.com/office/drawing/2010/main"/>
            </a:ext>
          </a:extLst>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10696" r="9213"/>
          <a:stretch/>
        </p:blipFill>
        <p:spPr bwMode="auto">
          <a:xfrm>
            <a:off x="1550010" y="4828360"/>
            <a:ext cx="2816415" cy="1152000"/>
          </a:xfrm>
          <a:prstGeom prst="rect">
            <a:avLst/>
          </a:prstGeom>
          <a:ln>
            <a:noFill/>
          </a:ln>
          <a:extLst>
            <a:ext uri="{53640926-AAD7-44D8-BBD7-CCE9431645EC}">
              <a14:shadowObscured xmlns:a14="http://schemas.microsoft.com/office/drawing/2010/main"/>
            </a:ext>
          </a:extLst>
        </p:spPr>
      </p:pic>
      <p:pic>
        <p:nvPicPr>
          <p:cNvPr id="17" name="图片 16"/>
          <p:cNvPicPr>
            <a:picLocks noChangeAspect="1"/>
          </p:cNvPicPr>
          <p:nvPr/>
        </p:nvPicPr>
        <p:blipFill rotWithShape="1">
          <a:blip r:embed="rId6" cstate="print">
            <a:extLst>
              <a:ext uri="{28A0092B-C50C-407E-A947-70E740481C1C}">
                <a14:useLocalDpi xmlns:a14="http://schemas.microsoft.com/office/drawing/2010/main" val="0"/>
              </a:ext>
            </a:extLst>
          </a:blip>
          <a:srcRect l="9346" r="7372"/>
          <a:stretch/>
        </p:blipFill>
        <p:spPr bwMode="auto">
          <a:xfrm>
            <a:off x="4863799" y="4810944"/>
            <a:ext cx="2755488" cy="1152000"/>
          </a:xfrm>
          <a:prstGeom prst="rect">
            <a:avLst/>
          </a:prstGeom>
          <a:ln>
            <a:noFill/>
          </a:ln>
          <a:extLst>
            <a:ext uri="{53640926-AAD7-44D8-BBD7-CCE9431645EC}">
              <a14:shadowObscured xmlns:a14="http://schemas.microsoft.com/office/drawing/2010/main"/>
            </a:ext>
          </a:extLst>
        </p:spPr>
      </p:pic>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7575" y="1095539"/>
            <a:ext cx="2389443" cy="1907988"/>
          </a:xfrm>
          <a:prstGeom prst="rect">
            <a:avLst/>
          </a:prstGeom>
        </p:spPr>
      </p:pic>
      <p:sp>
        <p:nvSpPr>
          <p:cNvPr id="22" name="右箭头 21"/>
          <p:cNvSpPr/>
          <p:nvPr/>
        </p:nvSpPr>
        <p:spPr>
          <a:xfrm>
            <a:off x="4307496" y="1897508"/>
            <a:ext cx="432048"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右箭头 22"/>
          <p:cNvSpPr/>
          <p:nvPr/>
        </p:nvSpPr>
        <p:spPr>
          <a:xfrm rot="10800000">
            <a:off x="4276432" y="2185539"/>
            <a:ext cx="432048"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23"/>
          <p:cNvSpPr txBox="1"/>
          <p:nvPr/>
        </p:nvSpPr>
        <p:spPr>
          <a:xfrm>
            <a:off x="288696" y="3831408"/>
            <a:ext cx="870046" cy="461665"/>
          </a:xfrm>
          <a:prstGeom prst="rect">
            <a:avLst/>
          </a:prstGeom>
          <a:noFill/>
        </p:spPr>
        <p:txBody>
          <a:bodyPr wrap="none" rtlCol="0">
            <a:spAutoFit/>
          </a:bodyPr>
          <a:lstStyle/>
          <a:p>
            <a:r>
              <a:rPr lang="en-US" altLang="zh-CN" sz="2400" dirty="0" smtClean="0"/>
              <a:t>Force</a:t>
            </a:r>
            <a:endParaRPr lang="zh-CN" altLang="en-US" sz="2400" dirty="0"/>
          </a:p>
        </p:txBody>
      </p:sp>
      <p:sp>
        <p:nvSpPr>
          <p:cNvPr id="25" name="TextBox 24"/>
          <p:cNvSpPr txBox="1"/>
          <p:nvPr/>
        </p:nvSpPr>
        <p:spPr>
          <a:xfrm>
            <a:off x="261400" y="4921408"/>
            <a:ext cx="1225464" cy="830997"/>
          </a:xfrm>
          <a:prstGeom prst="rect">
            <a:avLst/>
          </a:prstGeom>
          <a:noFill/>
        </p:spPr>
        <p:txBody>
          <a:bodyPr wrap="none" rtlCol="0">
            <a:spAutoFit/>
          </a:bodyPr>
          <a:lstStyle/>
          <a:p>
            <a:r>
              <a:rPr lang="en-US" altLang="zh-CN" sz="2400" dirty="0" smtClean="0"/>
              <a:t>Force</a:t>
            </a:r>
          </a:p>
          <a:p>
            <a:r>
              <a:rPr lang="en-US" altLang="zh-CN" sz="2400" dirty="0" smtClean="0"/>
              <a:t>gradient</a:t>
            </a:r>
            <a:endParaRPr lang="zh-CN" altLang="en-US" sz="2400" dirty="0"/>
          </a:p>
        </p:txBody>
      </p:sp>
      <p:sp>
        <p:nvSpPr>
          <p:cNvPr id="3" name="日期占位符 2"/>
          <p:cNvSpPr>
            <a:spLocks noGrp="1"/>
          </p:cNvSpPr>
          <p:nvPr>
            <p:ph type="dt" sz="half" idx="10"/>
          </p:nvPr>
        </p:nvSpPr>
        <p:spPr/>
        <p:txBody>
          <a:bodyPr/>
          <a:lstStyle/>
          <a:p>
            <a:fld id="{58692AD9-F5D5-4D8C-A028-14E09D0FF3DC}" type="datetime1">
              <a:rPr lang="zh-CN" altLang="en-US" smtClean="0"/>
              <a:t>2013/10/29</a:t>
            </a:fld>
            <a:endParaRPr lang="zh-CN" altLang="en-US"/>
          </a:p>
        </p:txBody>
      </p:sp>
      <p:sp>
        <p:nvSpPr>
          <p:cNvPr id="4" name="页脚占位符 3"/>
          <p:cNvSpPr>
            <a:spLocks noGrp="1"/>
          </p:cNvSpPr>
          <p:nvPr>
            <p:ph type="ftr" sz="quarter" idx="11"/>
          </p:nvPr>
        </p:nvSpPr>
        <p:spPr/>
        <p:txBody>
          <a:bodyPr/>
          <a:lstStyle/>
          <a:p>
            <a:r>
              <a:rPr lang="en-US" altLang="zh-CN" smtClean="0"/>
              <a:t>PKU·  Beijing · Fall. 2013</a:t>
            </a:r>
            <a:endParaRPr lang="zh-CN" altLang="en-US" dirty="0"/>
          </a:p>
        </p:txBody>
      </p:sp>
      <p:sp>
        <p:nvSpPr>
          <p:cNvPr id="5" name="灯片编号占位符 4"/>
          <p:cNvSpPr>
            <a:spLocks noGrp="1"/>
          </p:cNvSpPr>
          <p:nvPr>
            <p:ph type="sldNum" sz="quarter" idx="12"/>
          </p:nvPr>
        </p:nvSpPr>
        <p:spPr/>
        <p:txBody>
          <a:bodyPr>
            <a:normAutofit fontScale="92500" lnSpcReduction="20000"/>
          </a:bodyPr>
          <a:lstStyle/>
          <a:p>
            <a:fld id="{AE714C8C-1F9C-404C-BB65-1EC320AFAFFE}" type="slidenum">
              <a:rPr lang="zh-CN" altLang="en-US" smtClean="0"/>
              <a:pPr/>
              <a:t>123</a:t>
            </a:fld>
            <a:endParaRPr lang="zh-CN" altLang="en-US"/>
          </a:p>
        </p:txBody>
      </p:sp>
    </p:spTree>
    <p:extLst>
      <p:ext uri="{BB962C8B-B14F-4D97-AF65-F5344CB8AC3E}">
        <p14:creationId xmlns:p14="http://schemas.microsoft.com/office/powerpoint/2010/main" val="118291953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 descr="C:\Users\lenovo\Desktop\程老师要整理的数据\8-Hq STM 原始数据\634-3"/>
          <p:cNvPicPr>
            <a:picLocks noChangeAspect="1" noChangeArrowheads="1"/>
          </p:cNvPicPr>
          <p:nvPr/>
        </p:nvPicPr>
        <p:blipFill>
          <a:blip r:embed="rId2" cstate="print"/>
          <a:srcRect/>
          <a:stretch>
            <a:fillRect/>
          </a:stretch>
        </p:blipFill>
        <p:spPr bwMode="auto">
          <a:xfrm>
            <a:off x="913240" y="1671892"/>
            <a:ext cx="3610136" cy="3600000"/>
          </a:xfrm>
          <a:prstGeom prst="rect">
            <a:avLst/>
          </a:prstGeom>
          <a:noFill/>
        </p:spPr>
      </p:pic>
      <p:pic>
        <p:nvPicPr>
          <p:cNvPr id="12" name="Picture 6" descr="C:\Users\lenovo\Desktop\程老师要整理的数据\8-Hq STM 原始数据\003-3"/>
          <p:cNvPicPr>
            <a:picLocks noChangeAspect="1" noChangeArrowheads="1"/>
          </p:cNvPicPr>
          <p:nvPr/>
        </p:nvPicPr>
        <p:blipFill>
          <a:blip r:embed="rId3" cstate="print"/>
          <a:srcRect/>
          <a:stretch>
            <a:fillRect/>
          </a:stretch>
        </p:blipFill>
        <p:spPr bwMode="auto">
          <a:xfrm>
            <a:off x="4666654" y="1671892"/>
            <a:ext cx="3610136" cy="3600000"/>
          </a:xfrm>
          <a:prstGeom prst="rect">
            <a:avLst/>
          </a:prstGeom>
          <a:noFill/>
        </p:spPr>
      </p:pic>
      <p:sp>
        <p:nvSpPr>
          <p:cNvPr id="13" name="TextBox 6"/>
          <p:cNvSpPr txBox="1"/>
          <p:nvPr/>
        </p:nvSpPr>
        <p:spPr>
          <a:xfrm>
            <a:off x="889712" y="1556792"/>
            <a:ext cx="504056"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dirty="0" smtClean="0">
                <a:solidFill>
                  <a:schemeClr val="bg1"/>
                </a:solidFill>
                <a:latin typeface="Arial Unicode MS" pitchFamily="34" charset="-122"/>
                <a:ea typeface="Arial Unicode MS" pitchFamily="34" charset="-122"/>
                <a:cs typeface="Arial Unicode MS" pitchFamily="34" charset="-122"/>
              </a:rPr>
              <a:t>a</a:t>
            </a:r>
            <a:endParaRPr lang="zh-CN" altLang="en-US" sz="1100" dirty="0">
              <a:solidFill>
                <a:schemeClr val="bg1"/>
              </a:solidFill>
              <a:latin typeface="Arial Unicode MS" pitchFamily="34" charset="-122"/>
              <a:ea typeface="Arial Unicode MS" pitchFamily="34" charset="-122"/>
              <a:cs typeface="Arial Unicode MS" pitchFamily="34" charset="-122"/>
            </a:endParaRPr>
          </a:p>
        </p:txBody>
      </p:sp>
      <p:sp>
        <p:nvSpPr>
          <p:cNvPr id="14" name="TextBox 7"/>
          <p:cNvSpPr txBox="1"/>
          <p:nvPr/>
        </p:nvSpPr>
        <p:spPr>
          <a:xfrm>
            <a:off x="4644008" y="1625032"/>
            <a:ext cx="504056"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dirty="0" smtClean="0">
                <a:solidFill>
                  <a:schemeClr val="bg1"/>
                </a:solidFill>
                <a:latin typeface="Arial Unicode MS" pitchFamily="34" charset="-122"/>
                <a:ea typeface="Arial Unicode MS" pitchFamily="34" charset="-122"/>
                <a:cs typeface="Arial Unicode MS" pitchFamily="34" charset="-122"/>
              </a:rPr>
              <a:t>b</a:t>
            </a:r>
            <a:endParaRPr lang="zh-CN" altLang="en-US" sz="1100" dirty="0">
              <a:solidFill>
                <a:schemeClr val="bg1"/>
              </a:solidFill>
              <a:latin typeface="Arial Unicode MS" pitchFamily="34" charset="-122"/>
              <a:ea typeface="Arial Unicode MS" pitchFamily="34" charset="-122"/>
              <a:cs typeface="Arial Unicode MS" pitchFamily="34" charset="-122"/>
            </a:endParaRPr>
          </a:p>
        </p:txBody>
      </p:sp>
      <p:sp>
        <p:nvSpPr>
          <p:cNvPr id="17" name="TextBox 25"/>
          <p:cNvSpPr txBox="1">
            <a:spLocks noChangeArrowheads="1"/>
          </p:cNvSpPr>
          <p:nvPr/>
        </p:nvSpPr>
        <p:spPr bwMode="auto">
          <a:xfrm>
            <a:off x="365125" y="174625"/>
            <a:ext cx="4676775" cy="461665"/>
          </a:xfrm>
          <a:prstGeom prst="rect">
            <a:avLst/>
          </a:prstGeom>
          <a:noFill/>
          <a:ln w="9525">
            <a:noFill/>
            <a:miter lim="800000"/>
            <a:headEnd/>
            <a:tailEnd/>
          </a:ln>
        </p:spPr>
        <p:txBody>
          <a:bodyPr>
            <a:spAutoFit/>
          </a:bodyPr>
          <a:lstStyle/>
          <a:p>
            <a:r>
              <a:rPr lang="en-US" altLang="zh-CN" sz="2400" b="1" dirty="0" smtClean="0"/>
              <a:t>8-hq adsorption on Cu(111)</a:t>
            </a:r>
            <a:endParaRPr lang="zh-CN" altLang="en-US" sz="2400" b="1" dirty="0">
              <a:latin typeface="Calibri" pitchFamily="34" charset="0"/>
            </a:endParaRPr>
          </a:p>
        </p:txBody>
      </p:sp>
      <p:sp>
        <p:nvSpPr>
          <p:cNvPr id="15" name="TextBox 14"/>
          <p:cNvSpPr txBox="1"/>
          <p:nvPr/>
        </p:nvSpPr>
        <p:spPr>
          <a:xfrm>
            <a:off x="1470644" y="5589240"/>
            <a:ext cx="2373086" cy="461665"/>
          </a:xfrm>
          <a:prstGeom prst="rect">
            <a:avLst/>
          </a:prstGeom>
          <a:noFill/>
        </p:spPr>
        <p:txBody>
          <a:bodyPr wrap="none" rtlCol="0">
            <a:spAutoFit/>
          </a:bodyPr>
          <a:lstStyle/>
          <a:p>
            <a:pPr algn="ctr"/>
            <a:r>
              <a:rPr lang="en-US" altLang="zh-CN" sz="2400" dirty="0" smtClean="0"/>
              <a:t>deposition at </a:t>
            </a:r>
            <a:r>
              <a:rPr lang="en-US" altLang="zh-CN" sz="2400" dirty="0" err="1" smtClean="0"/>
              <a:t>LHe</a:t>
            </a:r>
            <a:endParaRPr lang="zh-CN" altLang="en-US" sz="2400" dirty="0"/>
          </a:p>
        </p:txBody>
      </p:sp>
      <p:sp>
        <p:nvSpPr>
          <p:cNvPr id="18" name="TextBox 17"/>
          <p:cNvSpPr txBox="1"/>
          <p:nvPr/>
        </p:nvSpPr>
        <p:spPr>
          <a:xfrm>
            <a:off x="5313917" y="5589240"/>
            <a:ext cx="2211375" cy="461665"/>
          </a:xfrm>
          <a:prstGeom prst="rect">
            <a:avLst/>
          </a:prstGeom>
          <a:noFill/>
        </p:spPr>
        <p:txBody>
          <a:bodyPr wrap="none" rtlCol="0">
            <a:spAutoFit/>
          </a:bodyPr>
          <a:lstStyle/>
          <a:p>
            <a:pPr algn="ctr"/>
            <a:r>
              <a:rPr lang="en-US" altLang="zh-CN" sz="2400" dirty="0" smtClean="0"/>
              <a:t>deposition at RT</a:t>
            </a:r>
            <a:endParaRPr lang="zh-CN" altLang="en-US" sz="2400" dirty="0"/>
          </a:p>
        </p:txBody>
      </p:sp>
      <p:sp>
        <p:nvSpPr>
          <p:cNvPr id="3" name="日期占位符 2"/>
          <p:cNvSpPr>
            <a:spLocks noGrp="1"/>
          </p:cNvSpPr>
          <p:nvPr>
            <p:ph type="dt" sz="half" idx="10"/>
          </p:nvPr>
        </p:nvSpPr>
        <p:spPr/>
        <p:txBody>
          <a:bodyPr/>
          <a:lstStyle/>
          <a:p>
            <a:fld id="{15C5E8B7-43F6-4284-92C5-C39AAA0ACD6D}" type="datetime1">
              <a:rPr lang="zh-CN" altLang="en-US" smtClean="0"/>
              <a:t>2013/10/29</a:t>
            </a:fld>
            <a:endParaRPr lang="zh-CN" altLang="en-US"/>
          </a:p>
        </p:txBody>
      </p:sp>
      <p:sp>
        <p:nvSpPr>
          <p:cNvPr id="4" name="页脚占位符 3"/>
          <p:cNvSpPr>
            <a:spLocks noGrp="1"/>
          </p:cNvSpPr>
          <p:nvPr>
            <p:ph type="ftr" sz="quarter" idx="11"/>
          </p:nvPr>
        </p:nvSpPr>
        <p:spPr/>
        <p:txBody>
          <a:bodyPr/>
          <a:lstStyle/>
          <a:p>
            <a:r>
              <a:rPr lang="en-US" altLang="zh-CN" smtClean="0"/>
              <a:t>PKU·  Beijing · Fall. 2013</a:t>
            </a:r>
            <a:endParaRPr lang="zh-CN" altLang="en-US" dirty="0"/>
          </a:p>
        </p:txBody>
      </p:sp>
      <p:sp>
        <p:nvSpPr>
          <p:cNvPr id="7" name="灯片编号占位符 6"/>
          <p:cNvSpPr>
            <a:spLocks noGrp="1"/>
          </p:cNvSpPr>
          <p:nvPr>
            <p:ph type="sldNum" sz="quarter" idx="12"/>
          </p:nvPr>
        </p:nvSpPr>
        <p:spPr/>
        <p:txBody>
          <a:bodyPr>
            <a:normAutofit fontScale="92500" lnSpcReduction="20000"/>
          </a:bodyPr>
          <a:lstStyle/>
          <a:p>
            <a:fld id="{8107F3BD-EFC9-4D92-BB9D-312409088D4E}" type="slidenum">
              <a:rPr lang="zh-CN" altLang="en-US" smtClean="0"/>
              <a:pPr/>
              <a:t>124</a:t>
            </a:fld>
            <a:endParaRPr lang="zh-CN" altLang="en-US"/>
          </a:p>
        </p:txBody>
      </p:sp>
    </p:spTree>
    <p:extLst>
      <p:ext uri="{BB962C8B-B14F-4D97-AF65-F5344CB8AC3E}">
        <p14:creationId xmlns:p14="http://schemas.microsoft.com/office/powerpoint/2010/main" val="295469677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2" descr="C:\Users\lenovo\Desktop\程老师要整理的数据\8-Hq STM 原始数据\363-2"/>
          <p:cNvPicPr>
            <a:picLocks noChangeArrowheads="1"/>
          </p:cNvPicPr>
          <p:nvPr/>
        </p:nvPicPr>
        <p:blipFill>
          <a:blip r:embed="rId2" cstate="print"/>
          <a:srcRect l="6247" t="6247" r="12494" b="12494"/>
          <a:stretch>
            <a:fillRect/>
          </a:stretch>
        </p:blipFill>
        <p:spPr bwMode="auto">
          <a:xfrm>
            <a:off x="4657651" y="2061734"/>
            <a:ext cx="1833299" cy="1868897"/>
          </a:xfrm>
          <a:prstGeom prst="rect">
            <a:avLst/>
          </a:prstGeom>
          <a:noFill/>
          <a:ln w="9525">
            <a:noFill/>
            <a:miter lim="800000"/>
            <a:headEnd/>
            <a:tailEnd/>
          </a:ln>
        </p:spPr>
      </p:pic>
      <p:pic>
        <p:nvPicPr>
          <p:cNvPr id="55" name="Picture 3" descr="F:\qPlus 8-Hq\406-2"/>
          <p:cNvPicPr>
            <a:picLocks noChangeAspect="1" noChangeArrowheads="1"/>
          </p:cNvPicPr>
          <p:nvPr/>
        </p:nvPicPr>
        <p:blipFill>
          <a:blip r:embed="rId3" cstate="print"/>
          <a:srcRect t="11652" r="5826"/>
          <a:stretch>
            <a:fillRect/>
          </a:stretch>
        </p:blipFill>
        <p:spPr bwMode="auto">
          <a:xfrm>
            <a:off x="539805" y="2063019"/>
            <a:ext cx="1833298" cy="1868897"/>
          </a:xfrm>
          <a:prstGeom prst="rect">
            <a:avLst/>
          </a:prstGeom>
          <a:noFill/>
          <a:ln w="9525">
            <a:solidFill>
              <a:schemeClr val="tx1"/>
            </a:solidFill>
            <a:miter lim="800000"/>
            <a:headEnd/>
            <a:tailEnd/>
          </a:ln>
        </p:spPr>
      </p:pic>
      <p:pic>
        <p:nvPicPr>
          <p:cNvPr id="104" name="Picture 6" descr="STM-Cu(111)-8-hq398-qPlus"/>
          <p:cNvPicPr>
            <a:picLocks noChangeAspect="1" noChangeArrowheads="1"/>
          </p:cNvPicPr>
          <p:nvPr/>
        </p:nvPicPr>
        <p:blipFill>
          <a:blip r:embed="rId4" cstate="print"/>
          <a:srcRect l="3635" t="5450" r="3635" b="1817"/>
          <a:stretch>
            <a:fillRect/>
          </a:stretch>
        </p:blipFill>
        <p:spPr bwMode="auto">
          <a:xfrm>
            <a:off x="6699141" y="2049371"/>
            <a:ext cx="1833299" cy="1868897"/>
          </a:xfrm>
          <a:prstGeom prst="rect">
            <a:avLst/>
          </a:prstGeom>
          <a:noFill/>
          <a:ln w="9525">
            <a:solidFill>
              <a:schemeClr val="tx1"/>
            </a:solidFill>
            <a:miter lim="800000"/>
            <a:headEnd/>
            <a:tailEnd/>
          </a:ln>
        </p:spPr>
      </p:pic>
      <p:pic>
        <p:nvPicPr>
          <p:cNvPr id="105" name="Picture 3" descr="D:\组内成员\仉君\8-hq\Manuscripts\data\STM-Cu(111)-8-hq425afm"/>
          <p:cNvPicPr>
            <a:picLocks noChangeAspect="1" noChangeArrowheads="1"/>
          </p:cNvPicPr>
          <p:nvPr/>
        </p:nvPicPr>
        <p:blipFill>
          <a:blip r:embed="rId5" cstate="print"/>
          <a:srcRect/>
          <a:stretch>
            <a:fillRect/>
          </a:stretch>
        </p:blipFill>
        <p:spPr bwMode="auto">
          <a:xfrm>
            <a:off x="2583315" y="2063019"/>
            <a:ext cx="1833299" cy="1868897"/>
          </a:xfrm>
          <a:prstGeom prst="rect">
            <a:avLst/>
          </a:prstGeom>
          <a:noFill/>
          <a:ln w="9525">
            <a:solidFill>
              <a:schemeClr val="tx1"/>
            </a:solidFill>
            <a:miter lim="800000"/>
            <a:headEnd/>
            <a:tailEnd/>
          </a:ln>
        </p:spPr>
      </p:pic>
      <p:sp>
        <p:nvSpPr>
          <p:cNvPr id="23" name="TextBox 25"/>
          <p:cNvSpPr txBox="1">
            <a:spLocks noChangeArrowheads="1"/>
          </p:cNvSpPr>
          <p:nvPr/>
        </p:nvSpPr>
        <p:spPr bwMode="auto">
          <a:xfrm>
            <a:off x="365125" y="174625"/>
            <a:ext cx="7447235" cy="461665"/>
          </a:xfrm>
          <a:prstGeom prst="rect">
            <a:avLst/>
          </a:prstGeom>
          <a:noFill/>
          <a:ln w="9525">
            <a:noFill/>
            <a:miter lim="800000"/>
            <a:headEnd/>
            <a:tailEnd/>
          </a:ln>
        </p:spPr>
        <p:txBody>
          <a:bodyPr wrap="square">
            <a:spAutoFit/>
          </a:bodyPr>
          <a:lstStyle/>
          <a:p>
            <a:r>
              <a:rPr lang="en-US" altLang="zh-CN" sz="2400" b="1" dirty="0" smtClean="0"/>
              <a:t>8-</a:t>
            </a:r>
            <a:r>
              <a:rPr lang="en-US" altLang="zh-CN" sz="2400" b="1" i="1" dirty="0" smtClean="0"/>
              <a:t>hq</a:t>
            </a:r>
            <a:r>
              <a:rPr lang="en-US" altLang="zh-CN" sz="2400" b="1" dirty="0" smtClean="0"/>
              <a:t> </a:t>
            </a:r>
            <a:r>
              <a:rPr lang="en-US" altLang="zh-CN" sz="2400" b="1" dirty="0" err="1" smtClean="0"/>
              <a:t>dimer</a:t>
            </a:r>
            <a:r>
              <a:rPr lang="en-US" altLang="zh-CN" sz="2400" b="1" dirty="0" smtClean="0"/>
              <a:t> and </a:t>
            </a:r>
            <a:r>
              <a:rPr lang="en-US" altLang="zh-CN" sz="2400" b="1" dirty="0" err="1" smtClean="0"/>
              <a:t>trimer</a:t>
            </a:r>
            <a:r>
              <a:rPr lang="en-US" altLang="zh-CN" sz="2400" b="1" dirty="0" smtClean="0"/>
              <a:t> on Cu(111)</a:t>
            </a:r>
            <a:endParaRPr lang="zh-CN" altLang="en-US" sz="2400" b="1" dirty="0">
              <a:latin typeface="Calibri" pitchFamily="34" charset="0"/>
            </a:endParaRPr>
          </a:p>
        </p:txBody>
      </p:sp>
      <p:sp>
        <p:nvSpPr>
          <p:cNvPr id="14" name="TextBox 13"/>
          <p:cNvSpPr txBox="1"/>
          <p:nvPr/>
        </p:nvSpPr>
        <p:spPr>
          <a:xfrm>
            <a:off x="843249" y="1556792"/>
            <a:ext cx="1224136" cy="461665"/>
          </a:xfrm>
          <a:prstGeom prst="rect">
            <a:avLst/>
          </a:prstGeom>
          <a:noFill/>
        </p:spPr>
        <p:txBody>
          <a:bodyPr wrap="square" rtlCol="0">
            <a:spAutoFit/>
          </a:bodyPr>
          <a:lstStyle/>
          <a:p>
            <a:pPr algn="ctr"/>
            <a:r>
              <a:rPr lang="en-US" altLang="zh-CN" sz="2400" dirty="0" smtClean="0"/>
              <a:t>STM</a:t>
            </a:r>
            <a:endParaRPr lang="zh-CN" altLang="en-US" sz="2400" dirty="0"/>
          </a:p>
        </p:txBody>
      </p:sp>
      <p:sp>
        <p:nvSpPr>
          <p:cNvPr id="15" name="TextBox 14"/>
          <p:cNvSpPr txBox="1"/>
          <p:nvPr/>
        </p:nvSpPr>
        <p:spPr>
          <a:xfrm>
            <a:off x="4947705" y="1556792"/>
            <a:ext cx="1224136" cy="461665"/>
          </a:xfrm>
          <a:prstGeom prst="rect">
            <a:avLst/>
          </a:prstGeom>
          <a:noFill/>
        </p:spPr>
        <p:txBody>
          <a:bodyPr wrap="square" rtlCol="0">
            <a:spAutoFit/>
          </a:bodyPr>
          <a:lstStyle/>
          <a:p>
            <a:pPr algn="ctr"/>
            <a:r>
              <a:rPr lang="en-US" altLang="zh-CN" sz="2400" dirty="0" smtClean="0"/>
              <a:t>STM</a:t>
            </a:r>
            <a:endParaRPr lang="zh-CN" altLang="en-US" sz="2400" dirty="0"/>
          </a:p>
        </p:txBody>
      </p:sp>
      <p:sp>
        <p:nvSpPr>
          <p:cNvPr id="16" name="TextBox 15"/>
          <p:cNvSpPr txBox="1"/>
          <p:nvPr/>
        </p:nvSpPr>
        <p:spPr>
          <a:xfrm>
            <a:off x="2931481" y="1556792"/>
            <a:ext cx="1224136" cy="461665"/>
          </a:xfrm>
          <a:prstGeom prst="rect">
            <a:avLst/>
          </a:prstGeom>
          <a:noFill/>
        </p:spPr>
        <p:txBody>
          <a:bodyPr wrap="square" rtlCol="0">
            <a:spAutoFit/>
          </a:bodyPr>
          <a:lstStyle/>
          <a:p>
            <a:pPr algn="ctr"/>
            <a:r>
              <a:rPr lang="en-US" altLang="zh-CN" sz="2400" dirty="0" smtClean="0"/>
              <a:t>AFM</a:t>
            </a:r>
            <a:endParaRPr lang="zh-CN" altLang="en-US" sz="2400" dirty="0"/>
          </a:p>
        </p:txBody>
      </p:sp>
      <p:sp>
        <p:nvSpPr>
          <p:cNvPr id="17" name="TextBox 16"/>
          <p:cNvSpPr txBox="1"/>
          <p:nvPr/>
        </p:nvSpPr>
        <p:spPr>
          <a:xfrm>
            <a:off x="6963929" y="1525728"/>
            <a:ext cx="1224136" cy="461665"/>
          </a:xfrm>
          <a:prstGeom prst="rect">
            <a:avLst/>
          </a:prstGeom>
          <a:noFill/>
        </p:spPr>
        <p:txBody>
          <a:bodyPr wrap="square" rtlCol="0">
            <a:spAutoFit/>
          </a:bodyPr>
          <a:lstStyle/>
          <a:p>
            <a:pPr algn="ctr"/>
            <a:r>
              <a:rPr lang="en-US" altLang="zh-CN" sz="2400" dirty="0" smtClean="0"/>
              <a:t>AFM</a:t>
            </a:r>
            <a:endParaRPr lang="zh-CN" altLang="en-US" sz="2400" dirty="0"/>
          </a:p>
        </p:txBody>
      </p:sp>
      <p:sp>
        <p:nvSpPr>
          <p:cNvPr id="18" name="矩形 17"/>
          <p:cNvSpPr/>
          <p:nvPr/>
        </p:nvSpPr>
        <p:spPr>
          <a:xfrm>
            <a:off x="899592" y="4413584"/>
            <a:ext cx="1779654" cy="923330"/>
          </a:xfrm>
          <a:prstGeom prst="rect">
            <a:avLst/>
          </a:prstGeom>
        </p:spPr>
        <p:txBody>
          <a:bodyPr wrap="none">
            <a:spAutoFit/>
          </a:bodyPr>
          <a:lstStyle/>
          <a:p>
            <a:r>
              <a:rPr lang="en-US" altLang="zh-CN" i="1" dirty="0" smtClean="0"/>
              <a:t>V</a:t>
            </a:r>
            <a:r>
              <a:rPr lang="en-US" altLang="zh-CN" dirty="0" smtClean="0"/>
              <a:t>= -1.0 V,</a:t>
            </a:r>
          </a:p>
          <a:p>
            <a:r>
              <a:rPr lang="en-US" altLang="zh-CN" i="1" dirty="0" smtClean="0"/>
              <a:t>I</a:t>
            </a:r>
            <a:r>
              <a:rPr lang="en-US" altLang="zh-CN" dirty="0" smtClean="0"/>
              <a:t>=100 </a:t>
            </a:r>
            <a:r>
              <a:rPr lang="en-US" altLang="zh-CN" dirty="0" err="1" smtClean="0"/>
              <a:t>pA</a:t>
            </a:r>
            <a:r>
              <a:rPr lang="en-US" altLang="zh-CN" dirty="0" smtClean="0"/>
              <a:t>, </a:t>
            </a:r>
          </a:p>
          <a:p>
            <a:r>
              <a:rPr lang="en-US" altLang="zh-CN" dirty="0" smtClean="0"/>
              <a:t>2.0 nm×2.0 nm;</a:t>
            </a:r>
            <a:endParaRPr lang="zh-CN" altLang="en-US" dirty="0"/>
          </a:p>
        </p:txBody>
      </p:sp>
      <p:sp>
        <p:nvSpPr>
          <p:cNvPr id="19" name="矩形 18"/>
          <p:cNvSpPr/>
          <p:nvPr/>
        </p:nvSpPr>
        <p:spPr>
          <a:xfrm>
            <a:off x="2836272" y="4382520"/>
            <a:ext cx="1515158" cy="923330"/>
          </a:xfrm>
          <a:prstGeom prst="rect">
            <a:avLst/>
          </a:prstGeom>
        </p:spPr>
        <p:txBody>
          <a:bodyPr wrap="none">
            <a:spAutoFit/>
          </a:bodyPr>
          <a:lstStyle/>
          <a:p>
            <a:r>
              <a:rPr lang="en-US" altLang="zh-CN" i="1" dirty="0" smtClean="0"/>
              <a:t>V</a:t>
            </a:r>
            <a:r>
              <a:rPr lang="en-US" altLang="zh-CN" dirty="0" smtClean="0"/>
              <a:t>=0 V, </a:t>
            </a:r>
          </a:p>
          <a:p>
            <a:r>
              <a:rPr lang="en-US" altLang="zh-CN" i="1" dirty="0" smtClean="0"/>
              <a:t>A</a:t>
            </a:r>
            <a:r>
              <a:rPr lang="en-US" altLang="zh-CN" dirty="0" smtClean="0"/>
              <a:t>=100 pm, </a:t>
            </a:r>
          </a:p>
          <a:p>
            <a:r>
              <a:rPr lang="el-GR" altLang="zh-CN" dirty="0" smtClean="0"/>
              <a:t>Δ</a:t>
            </a:r>
            <a:r>
              <a:rPr lang="en-US" altLang="zh-CN" dirty="0" smtClean="0"/>
              <a:t>z= +100 pm; </a:t>
            </a:r>
            <a:endParaRPr lang="zh-CN" altLang="en-US" dirty="0"/>
          </a:p>
        </p:txBody>
      </p:sp>
      <p:sp>
        <p:nvSpPr>
          <p:cNvPr id="20" name="矩形 19"/>
          <p:cNvSpPr/>
          <p:nvPr/>
        </p:nvSpPr>
        <p:spPr>
          <a:xfrm>
            <a:off x="4860032" y="4365104"/>
            <a:ext cx="1885453" cy="923330"/>
          </a:xfrm>
          <a:prstGeom prst="rect">
            <a:avLst/>
          </a:prstGeom>
        </p:spPr>
        <p:txBody>
          <a:bodyPr wrap="none">
            <a:spAutoFit/>
          </a:bodyPr>
          <a:lstStyle/>
          <a:p>
            <a:r>
              <a:rPr lang="en-US" altLang="zh-CN" i="1" dirty="0" smtClean="0"/>
              <a:t>V</a:t>
            </a:r>
            <a:r>
              <a:rPr lang="en-US" altLang="zh-CN" dirty="0" smtClean="0"/>
              <a:t>= -30 mV, </a:t>
            </a:r>
          </a:p>
          <a:p>
            <a:r>
              <a:rPr lang="en-US" altLang="zh-CN" i="1" dirty="0" smtClean="0"/>
              <a:t>I</a:t>
            </a:r>
            <a:r>
              <a:rPr lang="en-US" altLang="zh-CN" dirty="0" smtClean="0"/>
              <a:t>=100 </a:t>
            </a:r>
            <a:r>
              <a:rPr lang="en-US" altLang="zh-CN" dirty="0" err="1" smtClean="0"/>
              <a:t>pA</a:t>
            </a:r>
            <a:r>
              <a:rPr lang="en-US" altLang="zh-CN" dirty="0" smtClean="0"/>
              <a:t>, </a:t>
            </a:r>
          </a:p>
          <a:p>
            <a:r>
              <a:rPr lang="en-US" altLang="zh-CN" dirty="0" smtClean="0"/>
              <a:t>2.4 nm × 2.4 nm;</a:t>
            </a:r>
            <a:endParaRPr lang="zh-CN" altLang="en-US" dirty="0"/>
          </a:p>
        </p:txBody>
      </p:sp>
      <p:sp>
        <p:nvSpPr>
          <p:cNvPr id="21" name="矩形 20"/>
          <p:cNvSpPr/>
          <p:nvPr/>
        </p:nvSpPr>
        <p:spPr>
          <a:xfrm>
            <a:off x="6923312" y="4293096"/>
            <a:ext cx="1345240" cy="923330"/>
          </a:xfrm>
          <a:prstGeom prst="rect">
            <a:avLst/>
          </a:prstGeom>
        </p:spPr>
        <p:txBody>
          <a:bodyPr wrap="none">
            <a:spAutoFit/>
          </a:bodyPr>
          <a:lstStyle/>
          <a:p>
            <a:r>
              <a:rPr lang="en-US" altLang="zh-CN" i="1" dirty="0" smtClean="0"/>
              <a:t>V</a:t>
            </a:r>
            <a:r>
              <a:rPr lang="en-US" altLang="zh-CN" dirty="0" smtClean="0"/>
              <a:t>=0 V, </a:t>
            </a:r>
          </a:p>
          <a:p>
            <a:r>
              <a:rPr lang="en-US" altLang="zh-CN" i="1" dirty="0" smtClean="0"/>
              <a:t>A</a:t>
            </a:r>
            <a:r>
              <a:rPr lang="en-US" altLang="zh-CN" dirty="0" smtClean="0"/>
              <a:t>=100 pm, </a:t>
            </a:r>
          </a:p>
          <a:p>
            <a:r>
              <a:rPr lang="el-GR" altLang="zh-CN" dirty="0" smtClean="0"/>
              <a:t>Δ</a:t>
            </a:r>
            <a:r>
              <a:rPr lang="en-US" altLang="zh-CN" dirty="0" smtClean="0"/>
              <a:t>z= +80 pm;</a:t>
            </a:r>
            <a:endParaRPr lang="zh-CN" altLang="en-US" dirty="0"/>
          </a:p>
        </p:txBody>
      </p:sp>
      <p:sp>
        <p:nvSpPr>
          <p:cNvPr id="22" name="矩形 21"/>
          <p:cNvSpPr/>
          <p:nvPr/>
        </p:nvSpPr>
        <p:spPr>
          <a:xfrm>
            <a:off x="755576" y="5589240"/>
            <a:ext cx="7776864" cy="646331"/>
          </a:xfrm>
          <a:prstGeom prst="rect">
            <a:avLst/>
          </a:prstGeom>
        </p:spPr>
        <p:txBody>
          <a:bodyPr wrap="square">
            <a:spAutoFit/>
          </a:bodyPr>
          <a:lstStyle/>
          <a:p>
            <a:r>
              <a:rPr lang="en-US" altLang="zh-CN" dirty="0" smtClean="0"/>
              <a:t>* The tip height </a:t>
            </a:r>
            <a:r>
              <a:rPr lang="el-GR" altLang="zh-CN" dirty="0" smtClean="0"/>
              <a:t>Δ</a:t>
            </a:r>
            <a:r>
              <a:rPr lang="en-US" altLang="zh-CN" dirty="0" smtClean="0"/>
              <a:t>z was set with respect to a reference height given by the STM set point (-30 mV, 100 </a:t>
            </a:r>
            <a:r>
              <a:rPr lang="en-US" altLang="zh-CN" dirty="0" err="1" smtClean="0"/>
              <a:t>pA</a:t>
            </a:r>
            <a:r>
              <a:rPr lang="en-US" altLang="zh-CN" dirty="0" smtClean="0"/>
              <a:t>) above the bare Cu(111) substrate.</a:t>
            </a:r>
            <a:endParaRPr lang="zh-CN" altLang="en-US" dirty="0"/>
          </a:p>
        </p:txBody>
      </p:sp>
      <p:sp>
        <p:nvSpPr>
          <p:cNvPr id="3" name="日期占位符 2"/>
          <p:cNvSpPr>
            <a:spLocks noGrp="1"/>
          </p:cNvSpPr>
          <p:nvPr>
            <p:ph type="dt" sz="half" idx="10"/>
          </p:nvPr>
        </p:nvSpPr>
        <p:spPr/>
        <p:txBody>
          <a:bodyPr/>
          <a:lstStyle/>
          <a:p>
            <a:fld id="{B15A3F8B-3942-4FE4-BB8C-E9A06C46090D}" type="datetime1">
              <a:rPr lang="zh-CN" altLang="en-US" smtClean="0"/>
              <a:t>2013/10/29</a:t>
            </a:fld>
            <a:endParaRPr lang="zh-CN" altLang="en-US"/>
          </a:p>
        </p:txBody>
      </p:sp>
      <p:sp>
        <p:nvSpPr>
          <p:cNvPr id="4" name="页脚占位符 3"/>
          <p:cNvSpPr>
            <a:spLocks noGrp="1"/>
          </p:cNvSpPr>
          <p:nvPr>
            <p:ph type="ftr" sz="quarter" idx="11"/>
          </p:nvPr>
        </p:nvSpPr>
        <p:spPr/>
        <p:txBody>
          <a:bodyPr/>
          <a:lstStyle/>
          <a:p>
            <a:r>
              <a:rPr lang="en-US" altLang="zh-CN" smtClean="0"/>
              <a:t>PKU·  Beijing · Fall. 2013</a:t>
            </a:r>
            <a:endParaRPr lang="zh-CN" altLang="en-US" dirty="0"/>
          </a:p>
        </p:txBody>
      </p:sp>
      <p:sp>
        <p:nvSpPr>
          <p:cNvPr id="5" name="灯片编号占位符 4"/>
          <p:cNvSpPr>
            <a:spLocks noGrp="1"/>
          </p:cNvSpPr>
          <p:nvPr>
            <p:ph type="sldNum" sz="quarter" idx="12"/>
          </p:nvPr>
        </p:nvSpPr>
        <p:spPr/>
        <p:txBody>
          <a:bodyPr>
            <a:normAutofit fontScale="92500" lnSpcReduction="20000"/>
          </a:bodyPr>
          <a:lstStyle/>
          <a:p>
            <a:fld id="{AE714C8C-1F9C-404C-BB65-1EC320AFAFFE}" type="slidenum">
              <a:rPr lang="zh-CN" altLang="en-US" smtClean="0"/>
              <a:pPr/>
              <a:t>125</a:t>
            </a:fld>
            <a:endParaRPr lang="zh-CN" altLang="en-US"/>
          </a:p>
        </p:txBody>
      </p:sp>
    </p:spTree>
    <p:extLst>
      <p:ext uri="{BB962C8B-B14F-4D97-AF65-F5344CB8AC3E}">
        <p14:creationId xmlns:p14="http://schemas.microsoft.com/office/powerpoint/2010/main" val="240464219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8" descr="D:\组内成员\仉君\8-hq\Manuscripts\data\ScanMultiBias_236afm"/>
          <p:cNvPicPr>
            <a:picLocks noChangeAspect="1" noChangeArrowheads="1"/>
          </p:cNvPicPr>
          <p:nvPr/>
        </p:nvPicPr>
        <p:blipFill>
          <a:blip r:embed="rId2" cstate="print"/>
          <a:srcRect/>
          <a:stretch>
            <a:fillRect/>
          </a:stretch>
        </p:blipFill>
        <p:spPr bwMode="auto">
          <a:xfrm>
            <a:off x="2049304" y="4612192"/>
            <a:ext cx="1620000" cy="1620000"/>
          </a:xfrm>
          <a:prstGeom prst="rect">
            <a:avLst/>
          </a:prstGeom>
          <a:noFill/>
          <a:ln w="9525">
            <a:solidFill>
              <a:schemeClr val="tx1">
                <a:lumMod val="65000"/>
                <a:lumOff val="35000"/>
              </a:schemeClr>
            </a:solidFill>
            <a:miter lim="800000"/>
            <a:headEnd/>
            <a:tailEnd/>
          </a:ln>
        </p:spPr>
      </p:pic>
      <p:pic>
        <p:nvPicPr>
          <p:cNvPr id="10" name="图片 25"/>
          <p:cNvPicPr>
            <a:picLocks noChangeAspect="1"/>
          </p:cNvPicPr>
          <p:nvPr/>
        </p:nvPicPr>
        <p:blipFill>
          <a:blip r:embed="rId3" cstate="print"/>
          <a:srcRect l="19768" t="9229" r="16048" b="8208"/>
          <a:stretch>
            <a:fillRect/>
          </a:stretch>
        </p:blipFill>
        <p:spPr bwMode="auto">
          <a:xfrm>
            <a:off x="3812328" y="4612192"/>
            <a:ext cx="1620000" cy="1620000"/>
          </a:xfrm>
          <a:prstGeom prst="rect">
            <a:avLst/>
          </a:prstGeom>
          <a:noFill/>
          <a:ln w="9525">
            <a:solidFill>
              <a:schemeClr val="tx1"/>
            </a:solidFill>
            <a:miter lim="800000"/>
            <a:headEnd/>
            <a:tailEnd/>
          </a:ln>
        </p:spPr>
      </p:pic>
      <p:pic>
        <p:nvPicPr>
          <p:cNvPr id="11" name="图片 26"/>
          <p:cNvPicPr>
            <a:picLocks noChangeAspect="1"/>
          </p:cNvPicPr>
          <p:nvPr/>
        </p:nvPicPr>
        <p:blipFill>
          <a:blip r:embed="rId4" cstate="print"/>
          <a:srcRect/>
          <a:stretch>
            <a:fillRect/>
          </a:stretch>
        </p:blipFill>
        <p:spPr bwMode="auto">
          <a:xfrm>
            <a:off x="7362896" y="5231363"/>
            <a:ext cx="1620000" cy="1005949"/>
          </a:xfrm>
          <a:prstGeom prst="rect">
            <a:avLst/>
          </a:prstGeom>
          <a:noFill/>
          <a:ln w="9525">
            <a:noFill/>
            <a:miter lim="800000"/>
            <a:headEnd/>
            <a:tailEnd/>
          </a:ln>
        </p:spPr>
      </p:pic>
      <p:pic>
        <p:nvPicPr>
          <p:cNvPr id="12" name="图片 28"/>
          <p:cNvPicPr>
            <a:picLocks noChangeAspect="1"/>
          </p:cNvPicPr>
          <p:nvPr/>
        </p:nvPicPr>
        <p:blipFill>
          <a:blip r:embed="rId5" cstate="print"/>
          <a:srcRect l="20323" t="17233" r="21748" b="5141"/>
          <a:stretch>
            <a:fillRect/>
          </a:stretch>
        </p:blipFill>
        <p:spPr bwMode="auto">
          <a:xfrm>
            <a:off x="5585232" y="4612192"/>
            <a:ext cx="1620000" cy="1620000"/>
          </a:xfrm>
          <a:prstGeom prst="rect">
            <a:avLst/>
          </a:prstGeom>
          <a:noFill/>
          <a:ln w="9525">
            <a:solidFill>
              <a:schemeClr val="tx1"/>
            </a:solidFill>
            <a:miter lim="800000"/>
            <a:headEnd/>
            <a:tailEnd/>
          </a:ln>
        </p:spPr>
      </p:pic>
      <p:pic>
        <p:nvPicPr>
          <p:cNvPr id="14" name="Picture 5" descr="F:\qPlus 8-Hq\235-2"/>
          <p:cNvPicPr>
            <a:picLocks noChangeAspect="1" noChangeArrowheads="1"/>
          </p:cNvPicPr>
          <p:nvPr/>
        </p:nvPicPr>
        <p:blipFill>
          <a:blip r:embed="rId6" cstate="print"/>
          <a:srcRect/>
          <a:stretch>
            <a:fillRect/>
          </a:stretch>
        </p:blipFill>
        <p:spPr bwMode="auto">
          <a:xfrm>
            <a:off x="296232" y="4617312"/>
            <a:ext cx="1620000" cy="1620000"/>
          </a:xfrm>
          <a:prstGeom prst="rect">
            <a:avLst/>
          </a:prstGeom>
          <a:noFill/>
          <a:ln w="9525">
            <a:solidFill>
              <a:schemeClr val="tx1"/>
            </a:solidFill>
            <a:miter lim="800000"/>
            <a:headEnd/>
            <a:tailEnd/>
          </a:ln>
        </p:spPr>
      </p:pic>
      <p:sp>
        <p:nvSpPr>
          <p:cNvPr id="13" name="TextBox 25"/>
          <p:cNvSpPr txBox="1">
            <a:spLocks noChangeArrowheads="1"/>
          </p:cNvSpPr>
          <p:nvPr/>
        </p:nvSpPr>
        <p:spPr bwMode="auto">
          <a:xfrm>
            <a:off x="365125" y="174625"/>
            <a:ext cx="7519243" cy="461665"/>
          </a:xfrm>
          <a:prstGeom prst="rect">
            <a:avLst/>
          </a:prstGeom>
          <a:noFill/>
          <a:ln w="9525">
            <a:noFill/>
            <a:miter lim="800000"/>
            <a:headEnd/>
            <a:tailEnd/>
          </a:ln>
        </p:spPr>
        <p:txBody>
          <a:bodyPr wrap="square">
            <a:spAutoFit/>
          </a:bodyPr>
          <a:lstStyle/>
          <a:p>
            <a:r>
              <a:rPr lang="en-US" altLang="zh-CN" sz="2400" b="1" dirty="0" smtClean="0"/>
              <a:t>From 8-hq to dehydrogenated 8-hq on Cu(111)</a:t>
            </a:r>
            <a:endParaRPr lang="zh-CN" altLang="en-US" sz="2400" b="1" dirty="0">
              <a:latin typeface="Calibri" pitchFamily="34" charset="0"/>
            </a:endParaRPr>
          </a:p>
        </p:txBody>
      </p:sp>
      <p:sp>
        <p:nvSpPr>
          <p:cNvPr id="16" name="矩形 15"/>
          <p:cNvSpPr/>
          <p:nvPr/>
        </p:nvSpPr>
        <p:spPr>
          <a:xfrm>
            <a:off x="2339752" y="3358733"/>
            <a:ext cx="6552728" cy="646331"/>
          </a:xfrm>
          <a:prstGeom prst="rect">
            <a:avLst/>
          </a:prstGeom>
        </p:spPr>
        <p:txBody>
          <a:bodyPr wrap="square">
            <a:spAutoFit/>
          </a:bodyPr>
          <a:lstStyle/>
          <a:p>
            <a:r>
              <a:rPr lang="en-US" altLang="zh-CN" b="1" dirty="0" smtClean="0"/>
              <a:t>dehydrogenated by a voltage pulse of  + 3V </a:t>
            </a:r>
          </a:p>
          <a:p>
            <a:r>
              <a:rPr lang="en-US" altLang="zh-CN" dirty="0" smtClean="0"/>
              <a:t> (above the bare Cu(111) substrate in the vicinity of 8-hq molecule)</a:t>
            </a:r>
            <a:endParaRPr lang="zh-CN" altLang="en-US" dirty="0"/>
          </a:p>
        </p:txBody>
      </p:sp>
      <p:pic>
        <p:nvPicPr>
          <p:cNvPr id="17" name="Picture 18" descr="ScanMultiBias_699-STM 1"/>
          <p:cNvPicPr>
            <a:picLocks noChangeAspect="1" noChangeArrowheads="1"/>
          </p:cNvPicPr>
          <p:nvPr/>
        </p:nvPicPr>
        <p:blipFill>
          <a:blip r:embed="rId7" cstate="print"/>
          <a:srcRect/>
          <a:stretch>
            <a:fillRect/>
          </a:stretch>
        </p:blipFill>
        <p:spPr bwMode="auto">
          <a:xfrm>
            <a:off x="302654" y="1599452"/>
            <a:ext cx="1620000" cy="1260000"/>
          </a:xfrm>
          <a:prstGeom prst="rect">
            <a:avLst/>
          </a:prstGeom>
          <a:noFill/>
          <a:ln w="9525">
            <a:solidFill>
              <a:schemeClr val="tx1"/>
            </a:solidFill>
            <a:miter lim="800000"/>
            <a:headEnd/>
            <a:tailEnd/>
          </a:ln>
        </p:spPr>
      </p:pic>
      <p:pic>
        <p:nvPicPr>
          <p:cNvPr id="18" name="Picture 15" descr="C:\Users\CHENGZHIHAI\Desktop\图片2.png"/>
          <p:cNvPicPr>
            <a:picLocks noChangeAspect="1" noChangeArrowheads="1"/>
          </p:cNvPicPr>
          <p:nvPr/>
        </p:nvPicPr>
        <p:blipFill>
          <a:blip r:embed="rId8" cstate="print"/>
          <a:srcRect l="14622" t="13951" r="9496" b="13951"/>
          <a:stretch>
            <a:fillRect/>
          </a:stretch>
        </p:blipFill>
        <p:spPr bwMode="auto">
          <a:xfrm>
            <a:off x="5597838" y="1595683"/>
            <a:ext cx="1620000" cy="1260000"/>
          </a:xfrm>
          <a:prstGeom prst="rect">
            <a:avLst/>
          </a:prstGeom>
          <a:noFill/>
          <a:ln w="9525">
            <a:solidFill>
              <a:schemeClr val="tx1"/>
            </a:solidFill>
            <a:miter lim="800000"/>
            <a:headEnd/>
            <a:tailEnd/>
          </a:ln>
        </p:spPr>
      </p:pic>
      <p:pic>
        <p:nvPicPr>
          <p:cNvPr id="26" name="Picture 8"/>
          <p:cNvPicPr>
            <a:picLocks noChangeAspect="1" noChangeArrowheads="1"/>
          </p:cNvPicPr>
          <p:nvPr/>
        </p:nvPicPr>
        <p:blipFill>
          <a:blip r:embed="rId9" cstate="print"/>
          <a:srcRect/>
          <a:stretch>
            <a:fillRect/>
          </a:stretch>
        </p:blipFill>
        <p:spPr bwMode="auto">
          <a:xfrm>
            <a:off x="7421256" y="1677572"/>
            <a:ext cx="1439850" cy="1116235"/>
          </a:xfrm>
          <a:prstGeom prst="rect">
            <a:avLst/>
          </a:prstGeom>
          <a:noFill/>
          <a:ln w="9525">
            <a:solidFill>
              <a:schemeClr val="tx1"/>
            </a:solidFill>
            <a:miter lim="800000"/>
            <a:headEnd/>
            <a:tailEnd/>
          </a:ln>
        </p:spPr>
      </p:pic>
      <p:pic>
        <p:nvPicPr>
          <p:cNvPr id="27" name="图片 2"/>
          <p:cNvPicPr>
            <a:picLocks noChangeAspect="1"/>
          </p:cNvPicPr>
          <p:nvPr/>
        </p:nvPicPr>
        <p:blipFill>
          <a:blip r:embed="rId10" cstate="print"/>
          <a:srcRect l="21960" t="19981" r="7906" b="12576"/>
          <a:stretch>
            <a:fillRect/>
          </a:stretch>
        </p:blipFill>
        <p:spPr bwMode="auto">
          <a:xfrm>
            <a:off x="3824934" y="1577976"/>
            <a:ext cx="1620000" cy="1255492"/>
          </a:xfrm>
          <a:prstGeom prst="rect">
            <a:avLst/>
          </a:prstGeom>
          <a:noFill/>
          <a:ln w="9525">
            <a:solidFill>
              <a:schemeClr val="tx1"/>
            </a:solidFill>
            <a:miter lim="800000"/>
            <a:headEnd/>
            <a:tailEnd/>
          </a:ln>
        </p:spPr>
      </p:pic>
      <p:sp>
        <p:nvSpPr>
          <p:cNvPr id="38" name="矩形 37"/>
          <p:cNvSpPr/>
          <p:nvPr/>
        </p:nvSpPr>
        <p:spPr>
          <a:xfrm>
            <a:off x="5533459" y="980728"/>
            <a:ext cx="1774845" cy="369332"/>
          </a:xfrm>
          <a:prstGeom prst="rect">
            <a:avLst/>
          </a:prstGeom>
        </p:spPr>
        <p:txBody>
          <a:bodyPr wrap="none">
            <a:spAutoFit/>
          </a:bodyPr>
          <a:lstStyle/>
          <a:p>
            <a:r>
              <a:rPr lang="en-US" altLang="zh-CN" dirty="0" smtClean="0"/>
              <a:t>1.3 nm×1.0 nm</a:t>
            </a:r>
            <a:endParaRPr lang="zh-CN" altLang="en-US" dirty="0"/>
          </a:p>
        </p:txBody>
      </p:sp>
      <p:sp>
        <p:nvSpPr>
          <p:cNvPr id="39" name="矩形 38"/>
          <p:cNvSpPr/>
          <p:nvPr/>
        </p:nvSpPr>
        <p:spPr>
          <a:xfrm>
            <a:off x="5499160" y="6409838"/>
            <a:ext cx="1880643" cy="369332"/>
          </a:xfrm>
          <a:prstGeom prst="rect">
            <a:avLst/>
          </a:prstGeom>
        </p:spPr>
        <p:txBody>
          <a:bodyPr wrap="none">
            <a:spAutoFit/>
          </a:bodyPr>
          <a:lstStyle/>
          <a:p>
            <a:r>
              <a:rPr lang="en-US" altLang="zh-CN" dirty="0" smtClean="0"/>
              <a:t>1.4 nm × 1.4 nm</a:t>
            </a:r>
            <a:endParaRPr lang="zh-CN" altLang="en-US" dirty="0"/>
          </a:p>
        </p:txBody>
      </p:sp>
      <p:pic>
        <p:nvPicPr>
          <p:cNvPr id="42" name="Picture 7" descr="ScanMultiBias_689"/>
          <p:cNvPicPr>
            <a:picLocks noChangeAspect="1" noChangeArrowheads="1"/>
          </p:cNvPicPr>
          <p:nvPr/>
        </p:nvPicPr>
        <p:blipFill>
          <a:blip r:embed="rId11" cstate="print"/>
          <a:srcRect/>
          <a:stretch>
            <a:fillRect/>
          </a:stretch>
        </p:blipFill>
        <p:spPr bwMode="auto">
          <a:xfrm>
            <a:off x="2065368" y="1612808"/>
            <a:ext cx="1625295" cy="1260000"/>
          </a:xfrm>
          <a:prstGeom prst="rect">
            <a:avLst/>
          </a:prstGeom>
          <a:noFill/>
          <a:ln w="9525">
            <a:solidFill>
              <a:schemeClr val="tx1"/>
            </a:solidFill>
            <a:miter lim="800000"/>
            <a:headEnd/>
            <a:tailEnd/>
          </a:ln>
        </p:spPr>
      </p:pic>
      <p:sp>
        <p:nvSpPr>
          <p:cNvPr id="19" name="下箭头 18"/>
          <p:cNvSpPr/>
          <p:nvPr/>
        </p:nvSpPr>
        <p:spPr>
          <a:xfrm>
            <a:off x="915358" y="3204032"/>
            <a:ext cx="432048" cy="1008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日期占位符 2"/>
          <p:cNvSpPr>
            <a:spLocks noGrp="1"/>
          </p:cNvSpPr>
          <p:nvPr>
            <p:ph type="dt" sz="half" idx="10"/>
          </p:nvPr>
        </p:nvSpPr>
        <p:spPr/>
        <p:txBody>
          <a:bodyPr/>
          <a:lstStyle/>
          <a:p>
            <a:fld id="{1312FCB6-7E3A-46B4-9FFB-05CEF6AB2BA0}" type="datetime1">
              <a:rPr lang="zh-CN" altLang="en-US" smtClean="0"/>
              <a:t>2013/10/29</a:t>
            </a:fld>
            <a:endParaRPr lang="zh-CN" altLang="en-US"/>
          </a:p>
        </p:txBody>
      </p:sp>
      <p:sp>
        <p:nvSpPr>
          <p:cNvPr id="4" name="页脚占位符 3"/>
          <p:cNvSpPr>
            <a:spLocks noGrp="1"/>
          </p:cNvSpPr>
          <p:nvPr>
            <p:ph type="ftr" sz="quarter" idx="11"/>
          </p:nvPr>
        </p:nvSpPr>
        <p:spPr/>
        <p:txBody>
          <a:bodyPr/>
          <a:lstStyle/>
          <a:p>
            <a:r>
              <a:rPr lang="en-US" altLang="zh-CN" smtClean="0"/>
              <a:t>PKU·  Beijing · Fall. 2013</a:t>
            </a:r>
            <a:endParaRPr lang="zh-CN" altLang="en-US" dirty="0"/>
          </a:p>
        </p:txBody>
      </p:sp>
      <p:sp>
        <p:nvSpPr>
          <p:cNvPr id="5" name="灯片编号占位符 4"/>
          <p:cNvSpPr>
            <a:spLocks noGrp="1"/>
          </p:cNvSpPr>
          <p:nvPr>
            <p:ph type="sldNum" sz="quarter" idx="12"/>
          </p:nvPr>
        </p:nvSpPr>
        <p:spPr/>
        <p:txBody>
          <a:bodyPr>
            <a:normAutofit fontScale="92500" lnSpcReduction="20000"/>
          </a:bodyPr>
          <a:lstStyle/>
          <a:p>
            <a:fld id="{AE714C8C-1F9C-404C-BB65-1EC320AFAFFE}" type="slidenum">
              <a:rPr lang="zh-CN" altLang="en-US" smtClean="0"/>
              <a:pPr/>
              <a:t>126</a:t>
            </a:fld>
            <a:endParaRPr lang="zh-CN" altLang="en-US"/>
          </a:p>
        </p:txBody>
      </p:sp>
    </p:spTree>
    <p:extLst>
      <p:ext uri="{BB962C8B-B14F-4D97-AF65-F5344CB8AC3E}">
        <p14:creationId xmlns:p14="http://schemas.microsoft.com/office/powerpoint/2010/main" val="383228398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par>
                                <p:cTn id="14" presetID="3"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par>
                                <p:cTn id="17" presetID="3"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linds(horizontal)">
                                      <p:cBhvr>
                                        <p:cTn id="19" dur="500"/>
                                        <p:tgtEl>
                                          <p:spTgt spid="14"/>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linds(horizontal)">
                                      <p:cBhvr>
                                        <p:cTn id="25" dur="500"/>
                                        <p:tgtEl>
                                          <p:spTgt spid="39"/>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linds(horizontal)">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9" grpId="0"/>
      <p:bldP spid="19"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0"/>
          <p:cNvPicPr>
            <a:picLocks noChangeAspect="1"/>
          </p:cNvPicPr>
          <p:nvPr/>
        </p:nvPicPr>
        <p:blipFill>
          <a:blip r:embed="rId3" cstate="print"/>
          <a:srcRect/>
          <a:stretch>
            <a:fillRect/>
          </a:stretch>
        </p:blipFill>
        <p:spPr bwMode="auto">
          <a:xfrm>
            <a:off x="3823360" y="2850598"/>
            <a:ext cx="1619250" cy="581025"/>
          </a:xfrm>
          <a:prstGeom prst="rect">
            <a:avLst/>
          </a:prstGeom>
          <a:noFill/>
          <a:ln w="9525">
            <a:noFill/>
            <a:miter lim="800000"/>
            <a:headEnd/>
            <a:tailEnd/>
          </a:ln>
        </p:spPr>
      </p:pic>
      <p:pic>
        <p:nvPicPr>
          <p:cNvPr id="21" name="图片 16"/>
          <p:cNvPicPr>
            <a:picLocks noChangeAspect="1"/>
          </p:cNvPicPr>
          <p:nvPr/>
        </p:nvPicPr>
        <p:blipFill>
          <a:blip r:embed="rId4" cstate="print"/>
          <a:srcRect/>
          <a:stretch>
            <a:fillRect/>
          </a:stretch>
        </p:blipFill>
        <p:spPr bwMode="auto">
          <a:xfrm>
            <a:off x="3807208" y="4437112"/>
            <a:ext cx="1619250" cy="698500"/>
          </a:xfrm>
          <a:prstGeom prst="rect">
            <a:avLst/>
          </a:prstGeom>
          <a:noFill/>
          <a:ln w="9525">
            <a:noFill/>
            <a:miter lim="800000"/>
            <a:headEnd/>
            <a:tailEnd/>
          </a:ln>
        </p:spPr>
      </p:pic>
      <p:pic>
        <p:nvPicPr>
          <p:cNvPr id="22" name="图片 5"/>
          <p:cNvPicPr>
            <a:picLocks noChangeAspect="1"/>
          </p:cNvPicPr>
          <p:nvPr/>
        </p:nvPicPr>
        <p:blipFill>
          <a:blip r:embed="rId5" cstate="print"/>
          <a:srcRect l="9242" t="10406" r="11618" b="9225"/>
          <a:stretch>
            <a:fillRect/>
          </a:stretch>
        </p:blipFill>
        <p:spPr bwMode="auto">
          <a:xfrm>
            <a:off x="5696831" y="2332894"/>
            <a:ext cx="1512000" cy="1512000"/>
          </a:xfrm>
          <a:prstGeom prst="rect">
            <a:avLst/>
          </a:prstGeom>
          <a:noFill/>
          <a:ln w="9525">
            <a:solidFill>
              <a:schemeClr val="tx1"/>
            </a:solidFill>
            <a:miter lim="800000"/>
            <a:headEnd/>
            <a:tailEnd/>
          </a:ln>
        </p:spPr>
      </p:pic>
      <p:pic>
        <p:nvPicPr>
          <p:cNvPr id="23" name="图片 19"/>
          <p:cNvPicPr>
            <a:picLocks noChangeAspect="1"/>
          </p:cNvPicPr>
          <p:nvPr/>
        </p:nvPicPr>
        <p:blipFill>
          <a:blip r:embed="rId6" cstate="print"/>
          <a:srcRect l="12625" t="8688" r="11615" b="7288"/>
          <a:stretch>
            <a:fillRect/>
          </a:stretch>
        </p:blipFill>
        <p:spPr bwMode="auto">
          <a:xfrm>
            <a:off x="5710480" y="4002726"/>
            <a:ext cx="1512000" cy="1512000"/>
          </a:xfrm>
          <a:prstGeom prst="rect">
            <a:avLst/>
          </a:prstGeom>
          <a:noFill/>
          <a:ln w="9525">
            <a:solidFill>
              <a:schemeClr val="tx1"/>
            </a:solidFill>
            <a:miter lim="800000"/>
            <a:headEnd/>
            <a:tailEnd/>
          </a:ln>
        </p:spPr>
      </p:pic>
      <p:sp>
        <p:nvSpPr>
          <p:cNvPr id="42" name="TextBox 16"/>
          <p:cNvSpPr txBox="1">
            <a:spLocks noChangeArrowheads="1"/>
          </p:cNvSpPr>
          <p:nvPr/>
        </p:nvSpPr>
        <p:spPr bwMode="auto">
          <a:xfrm>
            <a:off x="-3706898" y="1700808"/>
            <a:ext cx="432553" cy="480103"/>
          </a:xfrm>
          <a:prstGeom prst="rect">
            <a:avLst/>
          </a:prstGeom>
          <a:noFill/>
          <a:ln w="9525">
            <a:noFill/>
            <a:miter lim="800000"/>
            <a:headEnd/>
            <a:tailEnd/>
          </a:ln>
        </p:spPr>
        <p:txBody>
          <a:bodyPr wrap="none">
            <a:spAutoFit/>
          </a:bodyPr>
          <a:lstStyle/>
          <a:p>
            <a:r>
              <a:rPr lang="en-US" altLang="zh-CN">
                <a:solidFill>
                  <a:schemeClr val="bg1"/>
                </a:solidFill>
              </a:rPr>
              <a:t>A</a:t>
            </a:r>
            <a:endParaRPr lang="zh-CN" altLang="en-US">
              <a:solidFill>
                <a:schemeClr val="bg1"/>
              </a:solidFill>
            </a:endParaRPr>
          </a:p>
        </p:txBody>
      </p:sp>
      <p:sp>
        <p:nvSpPr>
          <p:cNvPr id="46" name="TextBox 20"/>
          <p:cNvSpPr txBox="1">
            <a:spLocks noChangeArrowheads="1"/>
          </p:cNvSpPr>
          <p:nvPr/>
        </p:nvSpPr>
        <p:spPr bwMode="auto">
          <a:xfrm>
            <a:off x="-3708920" y="3777817"/>
            <a:ext cx="432553" cy="480103"/>
          </a:xfrm>
          <a:prstGeom prst="rect">
            <a:avLst/>
          </a:prstGeom>
          <a:noFill/>
          <a:ln w="9525">
            <a:noFill/>
            <a:miter lim="800000"/>
            <a:headEnd/>
            <a:tailEnd/>
          </a:ln>
        </p:spPr>
        <p:txBody>
          <a:bodyPr wrap="none">
            <a:spAutoFit/>
          </a:bodyPr>
          <a:lstStyle/>
          <a:p>
            <a:r>
              <a:rPr lang="en-US" altLang="zh-CN">
                <a:solidFill>
                  <a:schemeClr val="bg1"/>
                </a:solidFill>
              </a:rPr>
              <a:t>B</a:t>
            </a:r>
            <a:endParaRPr lang="zh-CN" altLang="en-US">
              <a:solidFill>
                <a:schemeClr val="bg1"/>
              </a:solidFill>
            </a:endParaRPr>
          </a:p>
        </p:txBody>
      </p:sp>
      <p:pic>
        <p:nvPicPr>
          <p:cNvPr id="36" name="Picture 6" descr="STM-Cu(111)-8-hq398-qPlus"/>
          <p:cNvPicPr>
            <a:picLocks noChangeArrowheads="1"/>
          </p:cNvPicPr>
          <p:nvPr/>
        </p:nvPicPr>
        <p:blipFill>
          <a:blip r:embed="rId7" cstate="print"/>
          <a:srcRect l="3635" t="5450" r="3635" b="1817"/>
          <a:stretch>
            <a:fillRect/>
          </a:stretch>
        </p:blipFill>
        <p:spPr bwMode="auto">
          <a:xfrm>
            <a:off x="323528" y="4005232"/>
            <a:ext cx="1512000" cy="1512000"/>
          </a:xfrm>
          <a:prstGeom prst="rect">
            <a:avLst/>
          </a:prstGeom>
          <a:noFill/>
          <a:ln w="9525">
            <a:solidFill>
              <a:schemeClr val="tx1"/>
            </a:solidFill>
            <a:miter lim="800000"/>
            <a:headEnd/>
            <a:tailEnd/>
          </a:ln>
        </p:spPr>
      </p:pic>
      <p:pic>
        <p:nvPicPr>
          <p:cNvPr id="37" name="Picture 3" descr="D:\组内成员\仉君\8-hq\Manuscripts\data\STM-Cu(111)-8-hq425afm"/>
          <p:cNvPicPr>
            <a:picLocks noChangeArrowheads="1"/>
          </p:cNvPicPr>
          <p:nvPr/>
        </p:nvPicPr>
        <p:blipFill>
          <a:blip r:embed="rId8" cstate="print"/>
          <a:srcRect/>
          <a:stretch>
            <a:fillRect/>
          </a:stretch>
        </p:blipFill>
        <p:spPr bwMode="auto">
          <a:xfrm>
            <a:off x="323528" y="2332117"/>
            <a:ext cx="1512000" cy="1512000"/>
          </a:xfrm>
          <a:prstGeom prst="rect">
            <a:avLst/>
          </a:prstGeom>
          <a:noFill/>
          <a:ln w="9525">
            <a:solidFill>
              <a:schemeClr val="tx1"/>
            </a:solidFill>
            <a:miter lim="800000"/>
            <a:headEnd/>
            <a:tailEnd/>
          </a:ln>
        </p:spPr>
      </p:pic>
      <p:pic>
        <p:nvPicPr>
          <p:cNvPr id="38" name="图片 37"/>
          <p:cNvPicPr>
            <a:picLocks noChangeAspect="1"/>
          </p:cNvPicPr>
          <p:nvPr/>
        </p:nvPicPr>
        <p:blipFill>
          <a:blip r:embed="rId9" cstate="print"/>
          <a:srcRect l="6815" t="5933" r="7951" b="5232"/>
          <a:stretch>
            <a:fillRect/>
          </a:stretch>
        </p:blipFill>
        <p:spPr bwMode="auto">
          <a:xfrm>
            <a:off x="7374742" y="2332117"/>
            <a:ext cx="1512000" cy="1512000"/>
          </a:xfrm>
          <a:prstGeom prst="rect">
            <a:avLst/>
          </a:prstGeom>
          <a:noFill/>
          <a:ln w="9525">
            <a:solidFill>
              <a:schemeClr val="tx1"/>
            </a:solidFill>
            <a:miter lim="800000"/>
            <a:headEnd/>
            <a:tailEnd/>
          </a:ln>
        </p:spPr>
      </p:pic>
      <p:pic>
        <p:nvPicPr>
          <p:cNvPr id="39" name="图片 23"/>
          <p:cNvPicPr>
            <a:picLocks noChangeAspect="1"/>
          </p:cNvPicPr>
          <p:nvPr/>
        </p:nvPicPr>
        <p:blipFill>
          <a:blip r:embed="rId10" cstate="print"/>
          <a:srcRect l="15009" t="6837" r="11317" b="7692"/>
          <a:stretch>
            <a:fillRect/>
          </a:stretch>
        </p:blipFill>
        <p:spPr bwMode="auto">
          <a:xfrm>
            <a:off x="7374742" y="4005231"/>
            <a:ext cx="1512000" cy="1512000"/>
          </a:xfrm>
          <a:prstGeom prst="rect">
            <a:avLst/>
          </a:prstGeom>
          <a:noFill/>
          <a:ln w="9525">
            <a:solidFill>
              <a:schemeClr val="tx1"/>
            </a:solidFill>
            <a:miter lim="800000"/>
            <a:headEnd/>
            <a:tailEnd/>
          </a:ln>
        </p:spPr>
      </p:pic>
      <p:pic>
        <p:nvPicPr>
          <p:cNvPr id="40" name="图片 16"/>
          <p:cNvPicPr>
            <a:picLocks/>
          </p:cNvPicPr>
          <p:nvPr/>
        </p:nvPicPr>
        <p:blipFill>
          <a:blip r:embed="rId11" cstate="print"/>
          <a:srcRect l="26718" t="10229" r="25217" b="7672"/>
          <a:stretch>
            <a:fillRect/>
          </a:stretch>
        </p:blipFill>
        <p:spPr bwMode="auto">
          <a:xfrm>
            <a:off x="1982684" y="4005232"/>
            <a:ext cx="1512000" cy="1512000"/>
          </a:xfrm>
          <a:prstGeom prst="rect">
            <a:avLst/>
          </a:prstGeom>
          <a:noFill/>
          <a:ln w="9525">
            <a:solidFill>
              <a:schemeClr val="tx1"/>
            </a:solidFill>
            <a:miter lim="800000"/>
            <a:headEnd/>
            <a:tailEnd/>
          </a:ln>
        </p:spPr>
      </p:pic>
      <p:pic>
        <p:nvPicPr>
          <p:cNvPr id="41" name="图片 17"/>
          <p:cNvPicPr>
            <a:picLocks/>
          </p:cNvPicPr>
          <p:nvPr/>
        </p:nvPicPr>
        <p:blipFill>
          <a:blip r:embed="rId12" cstate="print"/>
          <a:srcRect l="32422" t="24651" r="37524" b="24139"/>
          <a:stretch>
            <a:fillRect/>
          </a:stretch>
        </p:blipFill>
        <p:spPr bwMode="auto">
          <a:xfrm>
            <a:off x="1982684" y="2332117"/>
            <a:ext cx="1512000" cy="1512000"/>
          </a:xfrm>
          <a:prstGeom prst="rect">
            <a:avLst/>
          </a:prstGeom>
          <a:noFill/>
          <a:ln w="9525">
            <a:solidFill>
              <a:schemeClr val="tx1"/>
            </a:solidFill>
            <a:miter lim="800000"/>
            <a:headEnd/>
            <a:tailEnd/>
          </a:ln>
        </p:spPr>
      </p:pic>
      <p:sp>
        <p:nvSpPr>
          <p:cNvPr id="50" name="TextBox 49"/>
          <p:cNvSpPr txBox="1"/>
          <p:nvPr/>
        </p:nvSpPr>
        <p:spPr>
          <a:xfrm>
            <a:off x="4027000" y="2466474"/>
            <a:ext cx="1224136" cy="400110"/>
          </a:xfrm>
          <a:prstGeom prst="rect">
            <a:avLst/>
          </a:prstGeom>
          <a:noFill/>
        </p:spPr>
        <p:txBody>
          <a:bodyPr wrap="square" rtlCol="0">
            <a:spAutoFit/>
          </a:bodyPr>
          <a:lstStyle/>
          <a:p>
            <a:pPr algn="ctr"/>
            <a:r>
              <a:rPr lang="en-US" altLang="zh-CN" sz="2000" dirty="0" smtClean="0"/>
              <a:t>Cuq2</a:t>
            </a:r>
            <a:endParaRPr lang="zh-CN" altLang="en-US" sz="2000" dirty="0"/>
          </a:p>
        </p:txBody>
      </p:sp>
      <p:sp>
        <p:nvSpPr>
          <p:cNvPr id="51" name="TextBox 50"/>
          <p:cNvSpPr txBox="1"/>
          <p:nvPr/>
        </p:nvSpPr>
        <p:spPr>
          <a:xfrm>
            <a:off x="2119040" y="1712135"/>
            <a:ext cx="1224136" cy="461665"/>
          </a:xfrm>
          <a:prstGeom prst="rect">
            <a:avLst/>
          </a:prstGeom>
          <a:noFill/>
        </p:spPr>
        <p:txBody>
          <a:bodyPr wrap="square" rtlCol="0">
            <a:spAutoFit/>
          </a:bodyPr>
          <a:lstStyle/>
          <a:p>
            <a:pPr algn="ctr"/>
            <a:r>
              <a:rPr lang="en-US" altLang="zh-CN" sz="2400" dirty="0" smtClean="0"/>
              <a:t>Model</a:t>
            </a:r>
            <a:endParaRPr lang="zh-CN" altLang="en-US" sz="2400" dirty="0"/>
          </a:p>
        </p:txBody>
      </p:sp>
      <p:sp>
        <p:nvSpPr>
          <p:cNvPr id="52" name="TextBox 51"/>
          <p:cNvSpPr txBox="1"/>
          <p:nvPr/>
        </p:nvSpPr>
        <p:spPr>
          <a:xfrm>
            <a:off x="471312" y="1712135"/>
            <a:ext cx="1224136" cy="461665"/>
          </a:xfrm>
          <a:prstGeom prst="rect">
            <a:avLst/>
          </a:prstGeom>
          <a:noFill/>
        </p:spPr>
        <p:txBody>
          <a:bodyPr wrap="square" rtlCol="0">
            <a:spAutoFit/>
          </a:bodyPr>
          <a:lstStyle/>
          <a:p>
            <a:pPr algn="ctr"/>
            <a:r>
              <a:rPr lang="en-US" altLang="zh-CN" sz="2400" dirty="0" smtClean="0"/>
              <a:t>AFM</a:t>
            </a:r>
            <a:endParaRPr lang="zh-CN" altLang="en-US" sz="2400" dirty="0"/>
          </a:p>
        </p:txBody>
      </p:sp>
      <p:sp>
        <p:nvSpPr>
          <p:cNvPr id="53" name="TextBox 52"/>
          <p:cNvSpPr txBox="1"/>
          <p:nvPr/>
        </p:nvSpPr>
        <p:spPr>
          <a:xfrm>
            <a:off x="7494528" y="1681071"/>
            <a:ext cx="1224136" cy="400110"/>
          </a:xfrm>
          <a:prstGeom prst="rect">
            <a:avLst/>
          </a:prstGeom>
          <a:noFill/>
        </p:spPr>
        <p:txBody>
          <a:bodyPr wrap="square" rtlCol="0">
            <a:spAutoFit/>
          </a:bodyPr>
          <a:lstStyle/>
          <a:p>
            <a:pPr algn="ctr"/>
            <a:r>
              <a:rPr lang="en-US" altLang="zh-CN" sz="2000" dirty="0" smtClean="0"/>
              <a:t>ELF</a:t>
            </a:r>
            <a:endParaRPr lang="zh-CN" altLang="en-US" sz="2000" dirty="0"/>
          </a:p>
        </p:txBody>
      </p:sp>
      <p:sp>
        <p:nvSpPr>
          <p:cNvPr id="54" name="TextBox 53"/>
          <p:cNvSpPr txBox="1"/>
          <p:nvPr/>
        </p:nvSpPr>
        <p:spPr>
          <a:xfrm>
            <a:off x="5838344" y="1484784"/>
            <a:ext cx="1224136" cy="707886"/>
          </a:xfrm>
          <a:prstGeom prst="rect">
            <a:avLst/>
          </a:prstGeom>
          <a:noFill/>
        </p:spPr>
        <p:txBody>
          <a:bodyPr wrap="square" rtlCol="0">
            <a:spAutoFit/>
          </a:bodyPr>
          <a:lstStyle/>
          <a:p>
            <a:pPr algn="ctr"/>
            <a:r>
              <a:rPr lang="en-US" altLang="zh-CN" sz="2000" dirty="0" smtClean="0"/>
              <a:t>Electron density</a:t>
            </a:r>
            <a:endParaRPr lang="zh-CN" altLang="en-US" sz="2000" dirty="0"/>
          </a:p>
        </p:txBody>
      </p:sp>
      <p:sp>
        <p:nvSpPr>
          <p:cNvPr id="55" name="TextBox 54"/>
          <p:cNvSpPr txBox="1"/>
          <p:nvPr/>
        </p:nvSpPr>
        <p:spPr>
          <a:xfrm>
            <a:off x="3995936" y="4077946"/>
            <a:ext cx="1224136" cy="400110"/>
          </a:xfrm>
          <a:prstGeom prst="rect">
            <a:avLst/>
          </a:prstGeom>
          <a:noFill/>
        </p:spPr>
        <p:txBody>
          <a:bodyPr wrap="square" rtlCol="0">
            <a:spAutoFit/>
          </a:bodyPr>
          <a:lstStyle/>
          <a:p>
            <a:pPr algn="ctr"/>
            <a:r>
              <a:rPr lang="en-US" altLang="zh-CN" sz="2000" dirty="0" smtClean="0"/>
              <a:t>Cu3q3</a:t>
            </a:r>
            <a:endParaRPr lang="zh-CN" altLang="en-US" sz="2000" dirty="0"/>
          </a:p>
        </p:txBody>
      </p:sp>
      <p:sp>
        <p:nvSpPr>
          <p:cNvPr id="56" name="TextBox 25"/>
          <p:cNvSpPr txBox="1">
            <a:spLocks noChangeArrowheads="1"/>
          </p:cNvSpPr>
          <p:nvPr/>
        </p:nvSpPr>
        <p:spPr bwMode="auto">
          <a:xfrm>
            <a:off x="365125" y="174625"/>
            <a:ext cx="7447235" cy="461665"/>
          </a:xfrm>
          <a:prstGeom prst="rect">
            <a:avLst/>
          </a:prstGeom>
          <a:noFill/>
          <a:ln w="9525">
            <a:noFill/>
            <a:miter lim="800000"/>
            <a:headEnd/>
            <a:tailEnd/>
          </a:ln>
        </p:spPr>
        <p:txBody>
          <a:bodyPr wrap="square">
            <a:spAutoFit/>
          </a:bodyPr>
          <a:lstStyle/>
          <a:p>
            <a:r>
              <a:rPr lang="en-US" altLang="zh-CN" sz="2400" b="1" dirty="0" smtClean="0"/>
              <a:t>8-</a:t>
            </a:r>
            <a:r>
              <a:rPr lang="en-US" altLang="zh-CN" sz="2400" b="1" i="1" dirty="0" smtClean="0"/>
              <a:t>hq</a:t>
            </a:r>
            <a:r>
              <a:rPr lang="en-US" altLang="zh-CN" sz="2400" b="1" dirty="0" smtClean="0"/>
              <a:t> </a:t>
            </a:r>
            <a:r>
              <a:rPr lang="en-US" altLang="zh-CN" sz="2400" b="1" dirty="0" err="1" smtClean="0"/>
              <a:t>dimer</a:t>
            </a:r>
            <a:r>
              <a:rPr lang="en-US" altLang="zh-CN" sz="2400" b="1" dirty="0" smtClean="0"/>
              <a:t> and </a:t>
            </a:r>
            <a:r>
              <a:rPr lang="en-US" altLang="zh-CN" sz="2400" b="1" dirty="0" err="1" smtClean="0"/>
              <a:t>trimer</a:t>
            </a:r>
            <a:r>
              <a:rPr lang="en-US" altLang="zh-CN" sz="2400" b="1" dirty="0" smtClean="0"/>
              <a:t> on Cu(111)</a:t>
            </a:r>
            <a:endParaRPr lang="zh-CN" altLang="en-US" sz="2400" b="1" dirty="0">
              <a:latin typeface="Calibri" pitchFamily="34" charset="0"/>
            </a:endParaRPr>
          </a:p>
        </p:txBody>
      </p:sp>
      <p:sp>
        <p:nvSpPr>
          <p:cNvPr id="57" name="TextBox 56"/>
          <p:cNvSpPr txBox="1"/>
          <p:nvPr/>
        </p:nvSpPr>
        <p:spPr>
          <a:xfrm>
            <a:off x="3691670" y="1484784"/>
            <a:ext cx="1841144" cy="707886"/>
          </a:xfrm>
          <a:prstGeom prst="rect">
            <a:avLst/>
          </a:prstGeom>
          <a:noFill/>
        </p:spPr>
        <p:txBody>
          <a:bodyPr wrap="square" rtlCol="0">
            <a:spAutoFit/>
          </a:bodyPr>
          <a:lstStyle/>
          <a:p>
            <a:pPr algn="ctr"/>
            <a:r>
              <a:rPr lang="en-US" altLang="zh-CN" sz="2000" dirty="0" smtClean="0"/>
              <a:t>Coordination complexes</a:t>
            </a:r>
            <a:endParaRPr lang="zh-CN" altLang="en-US" sz="2000" dirty="0"/>
          </a:p>
        </p:txBody>
      </p:sp>
      <p:sp>
        <p:nvSpPr>
          <p:cNvPr id="26" name="TextBox 25"/>
          <p:cNvSpPr txBox="1"/>
          <p:nvPr/>
        </p:nvSpPr>
        <p:spPr>
          <a:xfrm>
            <a:off x="4788024" y="5739965"/>
            <a:ext cx="4680520" cy="369332"/>
          </a:xfrm>
          <a:prstGeom prst="rect">
            <a:avLst/>
          </a:prstGeom>
          <a:noFill/>
        </p:spPr>
        <p:txBody>
          <a:bodyPr wrap="square" rtlCol="0">
            <a:spAutoFit/>
          </a:bodyPr>
          <a:lstStyle/>
          <a:p>
            <a:pPr algn="ctr"/>
            <a:r>
              <a:rPr lang="en-US" altLang="zh-CN" dirty="0" smtClean="0"/>
              <a:t>ELF: Electron Localization Function</a:t>
            </a:r>
            <a:endParaRPr lang="zh-CN" altLang="en-US" dirty="0"/>
          </a:p>
        </p:txBody>
      </p:sp>
      <p:sp>
        <p:nvSpPr>
          <p:cNvPr id="3" name="日期占位符 2"/>
          <p:cNvSpPr>
            <a:spLocks noGrp="1"/>
          </p:cNvSpPr>
          <p:nvPr>
            <p:ph type="dt" sz="half" idx="10"/>
          </p:nvPr>
        </p:nvSpPr>
        <p:spPr/>
        <p:txBody>
          <a:bodyPr/>
          <a:lstStyle/>
          <a:p>
            <a:fld id="{CDFED3A1-D410-4366-991C-5DBF7FF04E7A}" type="datetime1">
              <a:rPr lang="zh-CN" altLang="en-US" smtClean="0"/>
              <a:t>2013/10/29</a:t>
            </a:fld>
            <a:endParaRPr lang="zh-CN" altLang="en-US"/>
          </a:p>
        </p:txBody>
      </p:sp>
      <p:sp>
        <p:nvSpPr>
          <p:cNvPr id="4" name="页脚占位符 3"/>
          <p:cNvSpPr>
            <a:spLocks noGrp="1"/>
          </p:cNvSpPr>
          <p:nvPr>
            <p:ph type="ftr" sz="quarter" idx="11"/>
          </p:nvPr>
        </p:nvSpPr>
        <p:spPr/>
        <p:txBody>
          <a:bodyPr/>
          <a:lstStyle/>
          <a:p>
            <a:r>
              <a:rPr lang="en-US" altLang="zh-CN" smtClean="0"/>
              <a:t>PKU·  Beijing · Fall. 2013</a:t>
            </a:r>
            <a:endParaRPr lang="zh-CN" altLang="en-US" dirty="0"/>
          </a:p>
        </p:txBody>
      </p:sp>
      <p:sp>
        <p:nvSpPr>
          <p:cNvPr id="5" name="灯片编号占位符 4"/>
          <p:cNvSpPr>
            <a:spLocks noGrp="1"/>
          </p:cNvSpPr>
          <p:nvPr>
            <p:ph type="sldNum" sz="quarter" idx="12"/>
          </p:nvPr>
        </p:nvSpPr>
        <p:spPr/>
        <p:txBody>
          <a:bodyPr>
            <a:normAutofit fontScale="92500" lnSpcReduction="20000"/>
          </a:bodyPr>
          <a:lstStyle/>
          <a:p>
            <a:fld id="{AE714C8C-1F9C-404C-BB65-1EC320AFAFFE}" type="slidenum">
              <a:rPr lang="zh-CN" altLang="en-US" smtClean="0"/>
              <a:pPr/>
              <a:t>127</a:t>
            </a:fld>
            <a:endParaRPr lang="zh-CN" altLang="en-US"/>
          </a:p>
        </p:txBody>
      </p:sp>
    </p:spTree>
    <p:extLst>
      <p:ext uri="{BB962C8B-B14F-4D97-AF65-F5344CB8AC3E}">
        <p14:creationId xmlns:p14="http://schemas.microsoft.com/office/powerpoint/2010/main" val="118065701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25"/>
          <p:cNvSpPr txBox="1">
            <a:spLocks noChangeArrowheads="1"/>
          </p:cNvSpPr>
          <p:nvPr/>
        </p:nvSpPr>
        <p:spPr bwMode="auto">
          <a:xfrm>
            <a:off x="365125" y="174625"/>
            <a:ext cx="7447235" cy="461665"/>
          </a:xfrm>
          <a:prstGeom prst="rect">
            <a:avLst/>
          </a:prstGeom>
          <a:noFill/>
          <a:ln w="9525">
            <a:noFill/>
            <a:miter lim="800000"/>
            <a:headEnd/>
            <a:tailEnd/>
          </a:ln>
        </p:spPr>
        <p:txBody>
          <a:bodyPr wrap="square">
            <a:spAutoFit/>
          </a:bodyPr>
          <a:lstStyle/>
          <a:p>
            <a:r>
              <a:rPr lang="en-US" altLang="zh-CN" sz="2400" b="1" dirty="0" smtClean="0"/>
              <a:t>Hydrogen bonding network of Guanine on Cu(111)</a:t>
            </a:r>
            <a:endParaRPr lang="zh-CN" altLang="en-US" sz="2400" b="1" dirty="0">
              <a:latin typeface="Calibri" pitchFamily="34" charset="0"/>
            </a:endParaRPr>
          </a:p>
        </p:txBody>
      </p:sp>
      <p:pic>
        <p:nvPicPr>
          <p:cNvPr id="28" name="Picture 2"/>
          <p:cNvPicPr>
            <a:picLocks noChangeAspect="1" noChangeArrowheads="1"/>
          </p:cNvPicPr>
          <p:nvPr/>
        </p:nvPicPr>
        <p:blipFill>
          <a:blip r:embed="rId2" cstate="print"/>
          <a:srcRect l="1272" t="19000" r="8072" b="17070"/>
          <a:stretch>
            <a:fillRect/>
          </a:stretch>
        </p:blipFill>
        <p:spPr bwMode="auto">
          <a:xfrm>
            <a:off x="4860032" y="1244625"/>
            <a:ext cx="3744416" cy="2544415"/>
          </a:xfrm>
          <a:prstGeom prst="rect">
            <a:avLst/>
          </a:prstGeom>
          <a:noFill/>
          <a:ln w="9525">
            <a:solidFill>
              <a:schemeClr val="tx1"/>
            </a:solidFill>
            <a:miter lim="800000"/>
            <a:headEnd/>
            <a:tailEnd/>
          </a:ln>
          <a:effectLst/>
        </p:spPr>
      </p:pic>
      <p:sp>
        <p:nvSpPr>
          <p:cNvPr id="29" name="矩形 28"/>
          <p:cNvSpPr/>
          <p:nvPr/>
        </p:nvSpPr>
        <p:spPr>
          <a:xfrm>
            <a:off x="1619672" y="2924944"/>
            <a:ext cx="1872000" cy="1728192"/>
          </a:xfrm>
          <a:prstGeom prst="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Picture 5"/>
          <p:cNvPicPr>
            <a:picLocks noChangeAspect="1" noChangeArrowheads="1"/>
          </p:cNvPicPr>
          <p:nvPr/>
        </p:nvPicPr>
        <p:blipFill>
          <a:blip r:embed="rId3" cstate="print"/>
          <a:srcRect t="8528" r="2889" b="7961"/>
          <a:stretch>
            <a:fillRect/>
          </a:stretch>
        </p:blipFill>
        <p:spPr bwMode="auto">
          <a:xfrm>
            <a:off x="251520" y="1222192"/>
            <a:ext cx="4335517" cy="4367048"/>
          </a:xfrm>
          <a:prstGeom prst="rect">
            <a:avLst/>
          </a:prstGeom>
          <a:noFill/>
          <a:ln w="9525">
            <a:noFill/>
            <a:miter lim="800000"/>
            <a:headEnd/>
            <a:tailEnd/>
          </a:ln>
          <a:effectLst/>
        </p:spPr>
      </p:pic>
      <p:cxnSp>
        <p:nvCxnSpPr>
          <p:cNvPr id="33" name="直接连接符 32"/>
          <p:cNvCxnSpPr/>
          <p:nvPr/>
        </p:nvCxnSpPr>
        <p:spPr>
          <a:xfrm>
            <a:off x="467544" y="5470664"/>
            <a:ext cx="10800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27" name="Picture 10"/>
          <p:cNvPicPr>
            <a:picLocks noChangeAspect="1" noChangeArrowheads="1"/>
          </p:cNvPicPr>
          <p:nvPr/>
        </p:nvPicPr>
        <p:blipFill>
          <a:blip r:embed="rId4" cstate="print"/>
          <a:srcRect l="8399" t="20625" r="2208" b="21339"/>
          <a:stretch>
            <a:fillRect/>
          </a:stretch>
        </p:blipFill>
        <p:spPr bwMode="auto">
          <a:xfrm>
            <a:off x="971600" y="2204864"/>
            <a:ext cx="2880000" cy="2587119"/>
          </a:xfrm>
          <a:prstGeom prst="rect">
            <a:avLst/>
          </a:prstGeom>
          <a:noFill/>
          <a:ln w="9525">
            <a:solidFill>
              <a:schemeClr val="tx1"/>
            </a:solidFill>
            <a:miter lim="800000"/>
            <a:headEnd/>
            <a:tailEnd/>
          </a:ln>
          <a:effectLst/>
        </p:spPr>
      </p:pic>
      <p:sp>
        <p:nvSpPr>
          <p:cNvPr id="34" name="TextBox 33"/>
          <p:cNvSpPr txBox="1"/>
          <p:nvPr/>
        </p:nvSpPr>
        <p:spPr>
          <a:xfrm>
            <a:off x="715100" y="5110624"/>
            <a:ext cx="607859" cy="369332"/>
          </a:xfrm>
          <a:prstGeom prst="rect">
            <a:avLst/>
          </a:prstGeom>
          <a:noFill/>
        </p:spPr>
        <p:txBody>
          <a:bodyPr wrap="none" rtlCol="0">
            <a:spAutoFit/>
          </a:bodyPr>
          <a:lstStyle/>
          <a:p>
            <a:r>
              <a:rPr lang="en-US" altLang="zh-CN" dirty="0" smtClean="0">
                <a:solidFill>
                  <a:schemeClr val="bg1"/>
                </a:solidFill>
              </a:rPr>
              <a:t>5nm</a:t>
            </a:r>
            <a:endParaRPr lang="zh-CN" altLang="en-US" dirty="0">
              <a:solidFill>
                <a:schemeClr val="bg1"/>
              </a:solidFill>
            </a:endParaRPr>
          </a:p>
        </p:txBody>
      </p:sp>
      <p:sp>
        <p:nvSpPr>
          <p:cNvPr id="35" name="矩形 34"/>
          <p:cNvSpPr/>
          <p:nvPr/>
        </p:nvSpPr>
        <p:spPr>
          <a:xfrm>
            <a:off x="1747922" y="2501840"/>
            <a:ext cx="1656184" cy="1224136"/>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5436096" y="1340768"/>
            <a:ext cx="2592288" cy="1728192"/>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035" name="Picture 3" descr="C:\Users\Zhihai Cheng\Desktop\图片1.png"/>
          <p:cNvPicPr>
            <a:picLocks noChangeAspect="1" noChangeArrowheads="1"/>
          </p:cNvPicPr>
          <p:nvPr/>
        </p:nvPicPr>
        <p:blipFill>
          <a:blip r:embed="rId5" cstate="print"/>
          <a:srcRect r="42382"/>
          <a:stretch>
            <a:fillRect/>
          </a:stretch>
        </p:blipFill>
        <p:spPr bwMode="auto">
          <a:xfrm>
            <a:off x="6228184" y="4365104"/>
            <a:ext cx="1368152" cy="1749078"/>
          </a:xfrm>
          <a:prstGeom prst="rect">
            <a:avLst/>
          </a:prstGeom>
          <a:noFill/>
        </p:spPr>
      </p:pic>
      <p:pic>
        <p:nvPicPr>
          <p:cNvPr id="17" name="Picture 2"/>
          <p:cNvPicPr>
            <a:picLocks noChangeAspect="1" noChangeArrowheads="1"/>
          </p:cNvPicPr>
          <p:nvPr/>
        </p:nvPicPr>
        <p:blipFill>
          <a:blip r:embed="rId2" cstate="print"/>
          <a:srcRect l="14422" t="29907" r="20766" b="46461"/>
          <a:stretch>
            <a:fillRect/>
          </a:stretch>
        </p:blipFill>
        <p:spPr bwMode="auto">
          <a:xfrm>
            <a:off x="4356456" y="3933056"/>
            <a:ext cx="4320000" cy="1517832"/>
          </a:xfrm>
          <a:prstGeom prst="rect">
            <a:avLst/>
          </a:prstGeom>
          <a:noFill/>
          <a:ln w="25400">
            <a:solidFill>
              <a:srgbClr val="FF0000"/>
            </a:solidFill>
            <a:miter lim="800000"/>
            <a:headEnd/>
            <a:tailEnd/>
          </a:ln>
          <a:effectLst/>
        </p:spPr>
      </p:pic>
      <p:sp>
        <p:nvSpPr>
          <p:cNvPr id="18" name="矩形 17"/>
          <p:cNvSpPr/>
          <p:nvPr/>
        </p:nvSpPr>
        <p:spPr>
          <a:xfrm>
            <a:off x="1763688" y="2852936"/>
            <a:ext cx="1656184"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5436096" y="1696436"/>
            <a:ext cx="2592288" cy="90000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日期占位符 2"/>
          <p:cNvSpPr>
            <a:spLocks noGrp="1"/>
          </p:cNvSpPr>
          <p:nvPr>
            <p:ph type="dt" sz="half" idx="10"/>
          </p:nvPr>
        </p:nvSpPr>
        <p:spPr/>
        <p:txBody>
          <a:bodyPr/>
          <a:lstStyle/>
          <a:p>
            <a:fld id="{E3CE1612-B824-42CB-B2A2-A41F3B819346}" type="datetime1">
              <a:rPr lang="zh-CN" altLang="en-US" smtClean="0"/>
              <a:t>2013/10/29</a:t>
            </a:fld>
            <a:endParaRPr lang="zh-CN" altLang="en-US"/>
          </a:p>
        </p:txBody>
      </p:sp>
      <p:sp>
        <p:nvSpPr>
          <p:cNvPr id="4" name="页脚占位符 3"/>
          <p:cNvSpPr>
            <a:spLocks noGrp="1"/>
          </p:cNvSpPr>
          <p:nvPr>
            <p:ph type="ftr" sz="quarter" idx="11"/>
          </p:nvPr>
        </p:nvSpPr>
        <p:spPr/>
        <p:txBody>
          <a:bodyPr/>
          <a:lstStyle/>
          <a:p>
            <a:r>
              <a:rPr lang="en-US" altLang="zh-CN" smtClean="0"/>
              <a:t>PKU·  Beijing · Fall. 2013</a:t>
            </a:r>
            <a:endParaRPr lang="zh-CN" altLang="en-US" dirty="0"/>
          </a:p>
        </p:txBody>
      </p:sp>
      <p:sp>
        <p:nvSpPr>
          <p:cNvPr id="5" name="灯片编号占位符 4"/>
          <p:cNvSpPr>
            <a:spLocks noGrp="1"/>
          </p:cNvSpPr>
          <p:nvPr>
            <p:ph type="sldNum" sz="quarter" idx="12"/>
          </p:nvPr>
        </p:nvSpPr>
        <p:spPr/>
        <p:txBody>
          <a:bodyPr>
            <a:normAutofit fontScale="92500" lnSpcReduction="20000"/>
          </a:bodyPr>
          <a:lstStyle/>
          <a:p>
            <a:fld id="{AE714C8C-1F9C-404C-BB65-1EC320AFAFFE}" type="slidenum">
              <a:rPr lang="zh-CN" altLang="en-US" smtClean="0"/>
              <a:pPr/>
              <a:t>128</a:t>
            </a:fld>
            <a:endParaRPr lang="zh-CN" altLang="en-US"/>
          </a:p>
        </p:txBody>
      </p:sp>
    </p:spTree>
    <p:extLst>
      <p:ext uri="{BB962C8B-B14F-4D97-AF65-F5344CB8AC3E}">
        <p14:creationId xmlns:p14="http://schemas.microsoft.com/office/powerpoint/2010/main" val="24250104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linds(horizontal)">
                                      <p:cBhvr>
                                        <p:cTn id="17" dur="500"/>
                                        <p:tgtEl>
                                          <p:spTgt spid="35"/>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linds(horizontal)">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linds(horizontal)">
                                      <p:cBhvr>
                                        <p:cTn id="25" dur="500"/>
                                        <p:tgtEl>
                                          <p:spTgt spid="18"/>
                                        </p:tgtEl>
                                      </p:cBhvr>
                                    </p:animEffect>
                                  </p:childTnLst>
                                </p:cTn>
                              </p:par>
                              <p:par>
                                <p:cTn id="26" presetID="3"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linds(horizontal)">
                                      <p:cBhvr>
                                        <p:cTn id="28" dur="500"/>
                                        <p:tgtEl>
                                          <p:spTgt spid="17"/>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linds(horizont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3" grpId="0" animBg="1"/>
      <p:bldP spid="18" grpId="0" animBg="1"/>
      <p:bldP spid="19"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 Box 17"/>
          <p:cNvSpPr txBox="1">
            <a:spLocks noChangeArrowheads="1"/>
          </p:cNvSpPr>
          <p:nvPr/>
        </p:nvSpPr>
        <p:spPr bwMode="auto">
          <a:xfrm>
            <a:off x="381000" y="168275"/>
            <a:ext cx="1404295" cy="461665"/>
          </a:xfrm>
          <a:prstGeom prst="rect">
            <a:avLst/>
          </a:prstGeom>
          <a:noFill/>
          <a:ln w="9525" algn="ctr">
            <a:noFill/>
            <a:miter lim="800000"/>
            <a:headEnd/>
            <a:tailEnd/>
          </a:ln>
        </p:spPr>
        <p:txBody>
          <a:bodyPr wrap="none">
            <a:spAutoFit/>
          </a:bodyPr>
          <a:lstStyle/>
          <a:p>
            <a:pPr>
              <a:defRPr/>
            </a:pPr>
            <a:r>
              <a:rPr lang="en-US" altLang="zh-CN" sz="2400" b="1" dirty="0" smtClean="0">
                <a:latin typeface="+mj-lt"/>
                <a:ea typeface="宋体" pitchFamily="2" charset="-122"/>
              </a:rPr>
              <a:t>Summary</a:t>
            </a:r>
            <a:endParaRPr lang="zh-CN" altLang="en-US" sz="2400" b="1" dirty="0">
              <a:latin typeface="+mj-lt"/>
              <a:ea typeface="宋体" pitchFamily="2" charset="-122"/>
            </a:endParaRPr>
          </a:p>
        </p:txBody>
      </p:sp>
      <p:pic>
        <p:nvPicPr>
          <p:cNvPr id="46" name="Picture 7" descr="ScanMultiBias_689"/>
          <p:cNvPicPr>
            <a:picLocks noChangeAspect="1" noChangeArrowheads="1"/>
          </p:cNvPicPr>
          <p:nvPr/>
        </p:nvPicPr>
        <p:blipFill>
          <a:blip r:embed="rId2" cstate="print"/>
          <a:srcRect/>
          <a:stretch>
            <a:fillRect/>
          </a:stretch>
        </p:blipFill>
        <p:spPr bwMode="auto">
          <a:xfrm>
            <a:off x="2090956" y="1590494"/>
            <a:ext cx="1256908" cy="974410"/>
          </a:xfrm>
          <a:prstGeom prst="rect">
            <a:avLst/>
          </a:prstGeom>
          <a:noFill/>
          <a:ln w="9525">
            <a:solidFill>
              <a:schemeClr val="tx1"/>
            </a:solidFill>
            <a:miter lim="800000"/>
            <a:headEnd/>
            <a:tailEnd/>
          </a:ln>
        </p:spPr>
      </p:pic>
      <p:pic>
        <p:nvPicPr>
          <p:cNvPr id="77" name="Picture 3" descr="G:\ScanMultiBias_668AFM(measure)1.tif"/>
          <p:cNvPicPr>
            <a:picLocks noChangeAspect="1" noChangeArrowheads="1"/>
          </p:cNvPicPr>
          <p:nvPr/>
        </p:nvPicPr>
        <p:blipFill>
          <a:blip r:embed="rId3" cstate="print"/>
          <a:srcRect l="11442" t="15717" r="21726" b="10295"/>
          <a:stretch>
            <a:fillRect/>
          </a:stretch>
        </p:blipFill>
        <p:spPr bwMode="auto">
          <a:xfrm>
            <a:off x="4837750" y="1700984"/>
            <a:ext cx="1709998" cy="1440000"/>
          </a:xfrm>
          <a:prstGeom prst="rect">
            <a:avLst/>
          </a:prstGeom>
          <a:noFill/>
          <a:ln w="9525">
            <a:solidFill>
              <a:schemeClr val="tx1"/>
            </a:solidFill>
            <a:miter lim="800000"/>
            <a:headEnd/>
            <a:tailEnd/>
          </a:ln>
        </p:spPr>
      </p:pic>
      <p:pic>
        <p:nvPicPr>
          <p:cNvPr id="78" name="Picture 6" descr="STM-Cu(111)-8-hq398-qPlus"/>
          <p:cNvPicPr>
            <a:picLocks noChangeAspect="1" noChangeArrowheads="1"/>
          </p:cNvPicPr>
          <p:nvPr/>
        </p:nvPicPr>
        <p:blipFill>
          <a:blip r:embed="rId4" cstate="print"/>
          <a:srcRect l="3635" t="5450" r="3635" b="1817"/>
          <a:stretch>
            <a:fillRect/>
          </a:stretch>
        </p:blipFill>
        <p:spPr bwMode="auto">
          <a:xfrm>
            <a:off x="2342014" y="5229200"/>
            <a:ext cx="1152000" cy="1152000"/>
          </a:xfrm>
          <a:prstGeom prst="rect">
            <a:avLst/>
          </a:prstGeom>
          <a:noFill/>
          <a:ln w="9525">
            <a:solidFill>
              <a:schemeClr val="tx1"/>
            </a:solidFill>
            <a:miter lim="800000"/>
            <a:headEnd/>
            <a:tailEnd/>
          </a:ln>
        </p:spPr>
      </p:pic>
      <p:pic>
        <p:nvPicPr>
          <p:cNvPr id="79" name="Picture 3" descr="D:\组内成员\仉君\8-hq\Manuscripts\data\STM-Cu(111)-8-hq425afm"/>
          <p:cNvPicPr>
            <a:picLocks noChangeAspect="1" noChangeArrowheads="1"/>
          </p:cNvPicPr>
          <p:nvPr/>
        </p:nvPicPr>
        <p:blipFill>
          <a:blip r:embed="rId5" cstate="print"/>
          <a:srcRect/>
          <a:stretch>
            <a:fillRect/>
          </a:stretch>
        </p:blipFill>
        <p:spPr bwMode="auto">
          <a:xfrm>
            <a:off x="987510" y="5229200"/>
            <a:ext cx="1152000" cy="1152000"/>
          </a:xfrm>
          <a:prstGeom prst="rect">
            <a:avLst/>
          </a:prstGeom>
          <a:noFill/>
          <a:ln w="9525">
            <a:solidFill>
              <a:schemeClr val="tx1"/>
            </a:solidFill>
            <a:miter lim="800000"/>
            <a:headEnd/>
            <a:tailEnd/>
          </a:ln>
        </p:spPr>
      </p:pic>
      <p:pic>
        <p:nvPicPr>
          <p:cNvPr id="80" name="Picture 38" descr="D:\组内成员\仉君\8-hq\Manuscripts\data\ScanMultiBias_236afm"/>
          <p:cNvPicPr>
            <a:picLocks noChangeAspect="1" noChangeArrowheads="1"/>
          </p:cNvPicPr>
          <p:nvPr/>
        </p:nvPicPr>
        <p:blipFill>
          <a:blip r:embed="rId6" cstate="print"/>
          <a:srcRect/>
          <a:stretch>
            <a:fillRect/>
          </a:stretch>
        </p:blipFill>
        <p:spPr bwMode="auto">
          <a:xfrm>
            <a:off x="976396" y="3429120"/>
            <a:ext cx="1152000" cy="1152000"/>
          </a:xfrm>
          <a:prstGeom prst="rect">
            <a:avLst/>
          </a:prstGeom>
          <a:noFill/>
          <a:ln w="9525">
            <a:solidFill>
              <a:schemeClr val="tx1">
                <a:lumMod val="65000"/>
                <a:lumOff val="35000"/>
              </a:schemeClr>
            </a:solidFill>
            <a:miter lim="800000"/>
            <a:headEnd/>
            <a:tailEnd/>
          </a:ln>
        </p:spPr>
      </p:pic>
      <p:pic>
        <p:nvPicPr>
          <p:cNvPr id="75" name="Picture 3" descr="500px-8-idrossichinolina_struttura"/>
          <p:cNvPicPr>
            <a:picLocks noChangeAspect="1" noChangeArrowheads="1"/>
          </p:cNvPicPr>
          <p:nvPr/>
        </p:nvPicPr>
        <p:blipFill>
          <a:blip r:embed="rId7" cstate="print"/>
          <a:srcRect/>
          <a:stretch>
            <a:fillRect/>
          </a:stretch>
        </p:blipFill>
        <p:spPr bwMode="auto">
          <a:xfrm>
            <a:off x="928948" y="1648857"/>
            <a:ext cx="1080000" cy="898119"/>
          </a:xfrm>
          <a:prstGeom prst="rect">
            <a:avLst/>
          </a:prstGeom>
          <a:noFill/>
          <a:ln w="9525">
            <a:noFill/>
            <a:miter lim="800000"/>
            <a:headEnd/>
            <a:tailEnd/>
          </a:ln>
        </p:spPr>
      </p:pic>
      <p:pic>
        <p:nvPicPr>
          <p:cNvPr id="76" name="图片 26"/>
          <p:cNvPicPr>
            <a:picLocks noChangeAspect="1"/>
          </p:cNvPicPr>
          <p:nvPr/>
        </p:nvPicPr>
        <p:blipFill>
          <a:blip r:embed="rId8" cstate="print"/>
          <a:srcRect/>
          <a:stretch>
            <a:fillRect/>
          </a:stretch>
        </p:blipFill>
        <p:spPr bwMode="auto">
          <a:xfrm>
            <a:off x="2267888" y="3560342"/>
            <a:ext cx="1296000" cy="804762"/>
          </a:xfrm>
          <a:prstGeom prst="rect">
            <a:avLst/>
          </a:prstGeom>
          <a:noFill/>
          <a:ln w="9525">
            <a:noFill/>
            <a:miter lim="800000"/>
            <a:headEnd/>
            <a:tailEnd/>
          </a:ln>
        </p:spPr>
      </p:pic>
      <p:sp>
        <p:nvSpPr>
          <p:cNvPr id="82" name="矩形 81"/>
          <p:cNvSpPr/>
          <p:nvPr/>
        </p:nvSpPr>
        <p:spPr>
          <a:xfrm>
            <a:off x="1043752" y="980728"/>
            <a:ext cx="2178802" cy="369332"/>
          </a:xfrm>
          <a:prstGeom prst="rect">
            <a:avLst/>
          </a:prstGeom>
        </p:spPr>
        <p:txBody>
          <a:bodyPr wrap="none">
            <a:spAutoFit/>
          </a:bodyPr>
          <a:lstStyle/>
          <a:p>
            <a:r>
              <a:rPr lang="en-US" altLang="zh-CN" dirty="0" smtClean="0"/>
              <a:t>single 8-hq molecule </a:t>
            </a:r>
            <a:endParaRPr lang="zh-CN" altLang="en-US" dirty="0"/>
          </a:p>
        </p:txBody>
      </p:sp>
      <p:sp>
        <p:nvSpPr>
          <p:cNvPr id="83" name="矩形 82"/>
          <p:cNvSpPr/>
          <p:nvPr/>
        </p:nvSpPr>
        <p:spPr>
          <a:xfrm>
            <a:off x="1066356" y="2924944"/>
            <a:ext cx="2209644" cy="369332"/>
          </a:xfrm>
          <a:prstGeom prst="rect">
            <a:avLst/>
          </a:prstGeom>
        </p:spPr>
        <p:txBody>
          <a:bodyPr wrap="none">
            <a:spAutoFit/>
          </a:bodyPr>
          <a:lstStyle/>
          <a:p>
            <a:r>
              <a:rPr lang="en-US" altLang="zh-CN" dirty="0" smtClean="0"/>
              <a:t>dehydrogenated 8-hq</a:t>
            </a:r>
            <a:endParaRPr lang="zh-CN" altLang="en-US" dirty="0"/>
          </a:p>
        </p:txBody>
      </p:sp>
      <p:sp>
        <p:nvSpPr>
          <p:cNvPr id="84" name="矩形 83"/>
          <p:cNvSpPr/>
          <p:nvPr/>
        </p:nvSpPr>
        <p:spPr>
          <a:xfrm>
            <a:off x="1014342" y="4772442"/>
            <a:ext cx="2447401" cy="369332"/>
          </a:xfrm>
          <a:prstGeom prst="rect">
            <a:avLst/>
          </a:prstGeom>
        </p:spPr>
        <p:txBody>
          <a:bodyPr wrap="none">
            <a:spAutoFit/>
          </a:bodyPr>
          <a:lstStyle/>
          <a:p>
            <a:r>
              <a:rPr lang="en-US" altLang="zh-CN" dirty="0" smtClean="0"/>
              <a:t>Coordination complexes</a:t>
            </a:r>
            <a:endParaRPr lang="zh-CN" altLang="en-US" dirty="0"/>
          </a:p>
        </p:txBody>
      </p:sp>
      <p:sp>
        <p:nvSpPr>
          <p:cNvPr id="85" name="矩形 84"/>
          <p:cNvSpPr/>
          <p:nvPr/>
        </p:nvSpPr>
        <p:spPr>
          <a:xfrm>
            <a:off x="5220072" y="3429000"/>
            <a:ext cx="2727093" cy="369332"/>
          </a:xfrm>
          <a:prstGeom prst="rect">
            <a:avLst/>
          </a:prstGeom>
        </p:spPr>
        <p:txBody>
          <a:bodyPr wrap="none">
            <a:spAutoFit/>
          </a:bodyPr>
          <a:lstStyle/>
          <a:p>
            <a:r>
              <a:rPr lang="en-US" altLang="zh-CN" dirty="0" smtClean="0"/>
              <a:t>hydrogen bonding network</a:t>
            </a:r>
            <a:endParaRPr lang="zh-CN" altLang="en-US" dirty="0"/>
          </a:p>
        </p:txBody>
      </p:sp>
      <p:sp>
        <p:nvSpPr>
          <p:cNvPr id="86" name="矩形 85"/>
          <p:cNvSpPr/>
          <p:nvPr/>
        </p:nvSpPr>
        <p:spPr>
          <a:xfrm>
            <a:off x="5093731" y="1117362"/>
            <a:ext cx="2713372" cy="369332"/>
          </a:xfrm>
          <a:prstGeom prst="rect">
            <a:avLst/>
          </a:prstGeom>
        </p:spPr>
        <p:txBody>
          <a:bodyPr wrap="none">
            <a:spAutoFit/>
          </a:bodyPr>
          <a:lstStyle/>
          <a:p>
            <a:r>
              <a:rPr lang="en-US" altLang="zh-CN" dirty="0" smtClean="0"/>
              <a:t>hydrogen bonding  cluster</a:t>
            </a:r>
            <a:endParaRPr lang="zh-CN" altLang="en-US" dirty="0"/>
          </a:p>
        </p:txBody>
      </p:sp>
      <p:pic>
        <p:nvPicPr>
          <p:cNvPr id="49153" name="Picture 1" descr="C:\Users\Zhihai Cheng\Desktop\图片1.png"/>
          <p:cNvPicPr>
            <a:picLocks noChangeAspect="1" noChangeArrowheads="1"/>
          </p:cNvPicPr>
          <p:nvPr/>
        </p:nvPicPr>
        <p:blipFill>
          <a:blip r:embed="rId9" cstate="print"/>
          <a:srcRect/>
          <a:stretch>
            <a:fillRect/>
          </a:stretch>
        </p:blipFill>
        <p:spPr bwMode="auto">
          <a:xfrm>
            <a:off x="6640672" y="1691864"/>
            <a:ext cx="1654328" cy="1440000"/>
          </a:xfrm>
          <a:prstGeom prst="rect">
            <a:avLst/>
          </a:prstGeom>
          <a:noFill/>
          <a:ln w="3175">
            <a:solidFill>
              <a:schemeClr val="tx1">
                <a:lumMod val="75000"/>
                <a:lumOff val="25000"/>
              </a:schemeClr>
            </a:solidFill>
          </a:ln>
        </p:spPr>
      </p:pic>
      <p:pic>
        <p:nvPicPr>
          <p:cNvPr id="34" name="Picture 2"/>
          <p:cNvPicPr>
            <a:picLocks noChangeAspect="1" noChangeArrowheads="1"/>
          </p:cNvPicPr>
          <p:nvPr/>
        </p:nvPicPr>
        <p:blipFill>
          <a:blip r:embed="rId10" cstate="print"/>
          <a:srcRect l="1272" t="19000" r="8072" b="17070"/>
          <a:stretch>
            <a:fillRect/>
          </a:stretch>
        </p:blipFill>
        <p:spPr bwMode="auto">
          <a:xfrm>
            <a:off x="4900868" y="4021178"/>
            <a:ext cx="3384000" cy="2299502"/>
          </a:xfrm>
          <a:prstGeom prst="rect">
            <a:avLst/>
          </a:prstGeom>
          <a:noFill/>
          <a:ln w="9525">
            <a:solidFill>
              <a:schemeClr val="tx1"/>
            </a:solidFill>
            <a:miter lim="800000"/>
            <a:headEnd/>
            <a:tailEnd/>
          </a:ln>
          <a:effectLst/>
        </p:spPr>
      </p:pic>
      <p:sp>
        <p:nvSpPr>
          <p:cNvPr id="3" name="日期占位符 2"/>
          <p:cNvSpPr>
            <a:spLocks noGrp="1"/>
          </p:cNvSpPr>
          <p:nvPr>
            <p:ph type="dt" sz="half" idx="10"/>
          </p:nvPr>
        </p:nvSpPr>
        <p:spPr/>
        <p:txBody>
          <a:bodyPr/>
          <a:lstStyle/>
          <a:p>
            <a:fld id="{6F529D5F-A30A-49B5-9ED2-4D294F57CE97}" type="datetime1">
              <a:rPr lang="zh-CN" altLang="en-US" smtClean="0"/>
              <a:t>2013/10/29</a:t>
            </a:fld>
            <a:endParaRPr lang="zh-CN" altLang="en-US"/>
          </a:p>
        </p:txBody>
      </p:sp>
      <p:sp>
        <p:nvSpPr>
          <p:cNvPr id="4" name="页脚占位符 3"/>
          <p:cNvSpPr>
            <a:spLocks noGrp="1"/>
          </p:cNvSpPr>
          <p:nvPr>
            <p:ph type="ftr" sz="quarter" idx="11"/>
          </p:nvPr>
        </p:nvSpPr>
        <p:spPr/>
        <p:txBody>
          <a:bodyPr/>
          <a:lstStyle/>
          <a:p>
            <a:r>
              <a:rPr lang="en-US" altLang="zh-CN" smtClean="0"/>
              <a:t>PKU·  Beijing · Fall. 2013</a:t>
            </a:r>
            <a:endParaRPr lang="zh-CN" altLang="en-US" dirty="0"/>
          </a:p>
        </p:txBody>
      </p:sp>
      <p:sp>
        <p:nvSpPr>
          <p:cNvPr id="5" name="灯片编号占位符 4"/>
          <p:cNvSpPr>
            <a:spLocks noGrp="1"/>
          </p:cNvSpPr>
          <p:nvPr>
            <p:ph type="sldNum" sz="quarter" idx="12"/>
          </p:nvPr>
        </p:nvSpPr>
        <p:spPr/>
        <p:txBody>
          <a:bodyPr>
            <a:normAutofit fontScale="92500" lnSpcReduction="20000"/>
          </a:bodyPr>
          <a:lstStyle/>
          <a:p>
            <a:fld id="{AE714C8C-1F9C-404C-BB65-1EC320AFAFFE}" type="slidenum">
              <a:rPr lang="zh-CN" altLang="en-US" smtClean="0"/>
              <a:pPr/>
              <a:t>129</a:t>
            </a:fld>
            <a:endParaRPr lang="zh-CN" altLang="en-US"/>
          </a:p>
        </p:txBody>
      </p:sp>
    </p:spTree>
    <p:extLst>
      <p:ext uri="{BB962C8B-B14F-4D97-AF65-F5344CB8AC3E}">
        <p14:creationId xmlns:p14="http://schemas.microsoft.com/office/powerpoint/2010/main" val="132281438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786" name="Picture 2" descr="幻灯片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fld id="{3314AD4C-C5A0-423B-ABF2-40697A131777}"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AE714C8C-1F9C-404C-BB65-1EC320AFAFFE}" type="slidenum">
              <a:rPr lang="zh-CN" altLang="en-US" smtClean="0"/>
              <a:pPr/>
              <a:t>13</a:t>
            </a:fld>
            <a:endParaRPr lang="zh-CN" altLang="en-US"/>
          </a:p>
        </p:txBody>
      </p:sp>
    </p:spTree>
    <p:extLst>
      <p:ext uri="{BB962C8B-B14F-4D97-AF65-F5344CB8AC3E}">
        <p14:creationId xmlns:p14="http://schemas.microsoft.com/office/powerpoint/2010/main" val="351469752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43D296-DABD-4A2F-BF6E-BCA4EF717BEE}"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130</a:t>
            </a:fld>
            <a:endParaRPr lang="zh-CN" altLang="en-US"/>
          </a:p>
        </p:txBody>
      </p:sp>
      <p:sp>
        <p:nvSpPr>
          <p:cNvPr id="7" name="Rectangle 6"/>
          <p:cNvSpPr/>
          <p:nvPr/>
        </p:nvSpPr>
        <p:spPr>
          <a:xfrm>
            <a:off x="1475656" y="1124744"/>
            <a:ext cx="6264696" cy="1569660"/>
          </a:xfrm>
          <a:prstGeom prst="rect">
            <a:avLst/>
          </a:prstGeom>
        </p:spPr>
        <p:txBody>
          <a:bodyPr wrap="square">
            <a:spAutoFit/>
          </a:bodyPr>
          <a:lstStyle/>
          <a:p>
            <a:pPr algn="ctr"/>
            <a:r>
              <a:rPr lang="en-US" altLang="zh-CN" sz="3200" b="1" spc="30" dirty="0" smtClean="0">
                <a:solidFill>
                  <a:srgbClr val="1F497D"/>
                </a:solidFill>
                <a:latin typeface="Candara"/>
                <a:cs typeface="Tahoma" pitchFamily="34" charset="0"/>
              </a:rPr>
              <a:t>Growth </a:t>
            </a:r>
            <a:r>
              <a:rPr lang="en-US" altLang="zh-CN" sz="3200" b="1" spc="30" dirty="0">
                <a:solidFill>
                  <a:srgbClr val="1F497D"/>
                </a:solidFill>
                <a:latin typeface="Candara"/>
                <a:cs typeface="Tahoma" pitchFamily="34" charset="0"/>
              </a:rPr>
              <a:t>and interaction mechanism of molecular </a:t>
            </a:r>
            <a:r>
              <a:rPr lang="en-US" altLang="zh-CN" sz="3200" b="1" spc="30" dirty="0" smtClean="0">
                <a:solidFill>
                  <a:srgbClr val="1F497D"/>
                </a:solidFill>
                <a:latin typeface="Candara"/>
                <a:cs typeface="Tahoma" pitchFamily="34" charset="0"/>
              </a:rPr>
              <a:t>islands</a:t>
            </a:r>
          </a:p>
          <a:p>
            <a:pPr algn="ctr"/>
            <a:r>
              <a:rPr lang="en-US" altLang="zh-CN" sz="3200" b="1" spc="30" dirty="0" smtClean="0">
                <a:solidFill>
                  <a:srgbClr val="1F497D"/>
                </a:solidFill>
                <a:latin typeface="Candara"/>
                <a:cs typeface="Tahoma" pitchFamily="34" charset="0"/>
              </a:rPr>
              <a:t>PTCDA/</a:t>
            </a:r>
            <a:r>
              <a:rPr lang="en-US" altLang="zh-CN" sz="3200" b="1" spc="30" dirty="0" err="1" smtClean="0">
                <a:solidFill>
                  <a:srgbClr val="1F497D"/>
                </a:solidFill>
                <a:latin typeface="Candara"/>
                <a:cs typeface="Tahoma" pitchFamily="34" charset="0"/>
              </a:rPr>
              <a:t>NaCl</a:t>
            </a:r>
            <a:r>
              <a:rPr lang="en-US" altLang="zh-CN" sz="3200" b="1" spc="30" dirty="0" smtClean="0">
                <a:solidFill>
                  <a:srgbClr val="1F497D"/>
                </a:solidFill>
                <a:latin typeface="Candara"/>
                <a:cs typeface="Tahoma" pitchFamily="34" charset="0"/>
              </a:rPr>
              <a:t>(100) </a:t>
            </a:r>
            <a:endParaRPr lang="zh-CN" altLang="en-US" sz="2800" b="1" dirty="0"/>
          </a:p>
        </p:txBody>
      </p:sp>
      <p:pic>
        <p:nvPicPr>
          <p:cNvPr id="51202" name="Picture 2" descr="http://www.oocities.org/igorvrag.geo/Grafik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1" y="3356992"/>
            <a:ext cx="2823092" cy="1872208"/>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descr="http://www.ilpi.com/inorganic/structures/nacl/nacl100plan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0600" y="2780928"/>
            <a:ext cx="2808312" cy="2796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71640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zh-CN" dirty="0" smtClean="0"/>
              <a:t>PTCDA/</a:t>
            </a:r>
            <a:r>
              <a:rPr lang="en-US" altLang="zh-CN" dirty="0" err="1" smtClean="0"/>
              <a:t>NaCl</a:t>
            </a:r>
            <a:r>
              <a:rPr lang="en-US" altLang="zh-CN" dirty="0" smtClean="0"/>
              <a:t>(001) – two structures</a:t>
            </a:r>
            <a:endParaRPr lang="zh-CN" altLang="en-US" dirty="0"/>
          </a:p>
        </p:txBody>
      </p:sp>
      <p:sp>
        <p:nvSpPr>
          <p:cNvPr id="2" name="Date Placeholder 1"/>
          <p:cNvSpPr>
            <a:spLocks noGrp="1"/>
          </p:cNvSpPr>
          <p:nvPr>
            <p:ph type="dt" sz="half" idx="10"/>
          </p:nvPr>
        </p:nvSpPr>
        <p:spPr/>
        <p:txBody>
          <a:bodyPr/>
          <a:lstStyle/>
          <a:p>
            <a:fld id="{6DA6590B-7C57-44CA-AB1A-0DF8181E5117}"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131</a:t>
            </a:fld>
            <a:endParaRPr lang="zh-CN" alt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72816"/>
            <a:ext cx="8869070"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3858308"/>
            <a:ext cx="3683896" cy="2523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Table 7"/>
          <p:cNvGraphicFramePr>
            <a:graphicFrameLocks noGrp="1"/>
          </p:cNvGraphicFramePr>
          <p:nvPr>
            <p:extLst/>
          </p:nvPr>
        </p:nvGraphicFramePr>
        <p:xfrm>
          <a:off x="4283968" y="4378138"/>
          <a:ext cx="4338695" cy="1483360"/>
        </p:xfrm>
        <a:graphic>
          <a:graphicData uri="http://schemas.openxmlformats.org/drawingml/2006/table">
            <a:tbl>
              <a:tblPr firstRow="1" bandRow="1">
                <a:tableStyleId>{5C22544A-7EE6-4342-B048-85BDC9FD1C3A}</a:tableStyleId>
              </a:tblPr>
              <a:tblGrid>
                <a:gridCol w="576063"/>
                <a:gridCol w="864096"/>
                <a:gridCol w="1008112"/>
                <a:gridCol w="896714"/>
                <a:gridCol w="993710"/>
              </a:tblGrid>
              <a:tr h="370840">
                <a:tc>
                  <a:txBody>
                    <a:bodyPr/>
                    <a:lstStyle/>
                    <a:p>
                      <a:endParaRPr lang="zh-CN" altLang="en-US" dirty="0"/>
                    </a:p>
                  </a:txBody>
                  <a:tcPr/>
                </a:tc>
                <a:tc gridSpan="2">
                  <a:txBody>
                    <a:bodyPr/>
                    <a:lstStyle/>
                    <a:p>
                      <a:pPr algn="ctr"/>
                      <a:r>
                        <a:rPr lang="en-US" altLang="zh-CN" dirty="0" smtClean="0"/>
                        <a:t>p3x3</a:t>
                      </a:r>
                      <a:endParaRPr lang="zh-CN" altLang="en-US" dirty="0"/>
                    </a:p>
                  </a:txBody>
                  <a:tcPr/>
                </a:tc>
                <a:tc hMerge="1">
                  <a:txBody>
                    <a:bodyPr/>
                    <a:lstStyle/>
                    <a:p>
                      <a:endParaRPr lang="zh-CN" altLang="en-US" dirty="0"/>
                    </a:p>
                  </a:txBody>
                  <a:tcPr/>
                </a:tc>
                <a:tc gridSpan="2">
                  <a:txBody>
                    <a:bodyPr/>
                    <a:lstStyle/>
                    <a:p>
                      <a:pPr algn="ctr"/>
                      <a:r>
                        <a:rPr lang="en-US" altLang="zh-CN" dirty="0" smtClean="0"/>
                        <a:t>p2x3</a:t>
                      </a:r>
                      <a:endParaRPr lang="zh-CN" altLang="en-US" dirty="0"/>
                    </a:p>
                  </a:txBody>
                  <a:tcPr/>
                </a:tc>
                <a:tc hMerge="1">
                  <a:txBody>
                    <a:bodyPr/>
                    <a:lstStyle/>
                    <a:p>
                      <a:endParaRPr lang="zh-CN" altLang="en-US" dirty="0"/>
                    </a:p>
                  </a:txBody>
                  <a:tcPr/>
                </a:tc>
              </a:tr>
              <a:tr h="370840">
                <a:tc>
                  <a:txBody>
                    <a:bodyPr/>
                    <a:lstStyle/>
                    <a:p>
                      <a:pPr algn="ctr"/>
                      <a:endParaRPr lang="zh-CN" altLang="en-US" dirty="0"/>
                    </a:p>
                  </a:txBody>
                  <a:tcPr/>
                </a:tc>
                <a:tc>
                  <a:txBody>
                    <a:bodyPr/>
                    <a:lstStyle/>
                    <a:p>
                      <a:pPr algn="ctr"/>
                      <a:r>
                        <a:rPr lang="el-GR" altLang="zh-CN" dirty="0" smtClean="0"/>
                        <a:t>Δ</a:t>
                      </a:r>
                      <a:r>
                        <a:rPr lang="en-US" altLang="zh-CN" dirty="0" smtClean="0"/>
                        <a:t>b1</a:t>
                      </a:r>
                      <a:endParaRPr lang="zh-CN"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altLang="zh-CN" dirty="0" smtClean="0"/>
                        <a:t>Δ</a:t>
                      </a:r>
                      <a:r>
                        <a:rPr lang="en-US" altLang="zh-CN" dirty="0" smtClean="0"/>
                        <a:t>b2</a:t>
                      </a:r>
                      <a:endParaRPr lang="zh-CN" altLang="en-US"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altLang="zh-CN" dirty="0" smtClean="0"/>
                        <a:t>Δ</a:t>
                      </a:r>
                      <a:r>
                        <a:rPr lang="en-US" altLang="zh-CN" dirty="0" smtClean="0"/>
                        <a:t>b1</a:t>
                      </a:r>
                      <a:endParaRPr lang="zh-CN" altLang="en-US"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altLang="zh-CN" dirty="0" smtClean="0"/>
                        <a:t>Δ</a:t>
                      </a:r>
                      <a:r>
                        <a:rPr lang="en-US" altLang="zh-CN" dirty="0" smtClean="0"/>
                        <a:t>b2</a:t>
                      </a:r>
                      <a:endParaRPr lang="zh-CN" altLang="en-US" dirty="0" smtClean="0"/>
                    </a:p>
                  </a:txBody>
                  <a:tcPr/>
                </a:tc>
              </a:tr>
              <a:tr h="370840">
                <a:tc>
                  <a:txBody>
                    <a:bodyPr/>
                    <a:lstStyle/>
                    <a:p>
                      <a:pPr algn="ctr"/>
                      <a:r>
                        <a:rPr lang="el-GR" altLang="zh-CN" dirty="0" smtClean="0"/>
                        <a:t>α</a:t>
                      </a:r>
                      <a:endParaRPr lang="zh-CN" altLang="en-US" dirty="0"/>
                    </a:p>
                  </a:txBody>
                  <a:tcPr/>
                </a:tc>
                <a:tc>
                  <a:txBody>
                    <a:bodyPr/>
                    <a:lstStyle/>
                    <a:p>
                      <a:pPr algn="ctr"/>
                      <a:r>
                        <a:rPr lang="zh-CN" altLang="en-US" sz="1800" b="0" i="1" u="none" strike="noStrike" kern="1200" baseline="0" dirty="0" smtClean="0">
                          <a:solidFill>
                            <a:schemeClr val="dk1"/>
                          </a:solidFill>
                          <a:latin typeface="+mn-lt"/>
                          <a:ea typeface="+mn-ea"/>
                          <a:cs typeface="+mn-cs"/>
                        </a:rPr>
                        <a:t> </a:t>
                      </a:r>
                      <a:r>
                        <a:rPr lang="en-US" altLang="zh-CN" sz="1800" b="0" i="0" u="none" strike="noStrike" kern="1200" baseline="0" dirty="0" smtClean="0">
                          <a:solidFill>
                            <a:schemeClr val="dk1"/>
                          </a:solidFill>
                          <a:latin typeface="+mn-lt"/>
                          <a:ea typeface="+mn-ea"/>
                          <a:cs typeface="+mn-cs"/>
                        </a:rPr>
                        <a:t>40%</a:t>
                      </a:r>
                    </a:p>
                  </a:txBody>
                  <a:tcPr/>
                </a:tc>
                <a:tc>
                  <a:txBody>
                    <a:bodyPr/>
                    <a:lstStyle/>
                    <a:p>
                      <a:pPr algn="ctr"/>
                      <a:r>
                        <a:rPr lang="en-US" altLang="zh-CN" dirty="0" smtClean="0"/>
                        <a:t>-</a:t>
                      </a:r>
                      <a:r>
                        <a:rPr lang="en-US" altLang="zh-CN" sz="1800" b="0" i="0" u="none" strike="noStrike" kern="1200" baseline="0" dirty="0" smtClean="0">
                          <a:solidFill>
                            <a:schemeClr val="dk1"/>
                          </a:solidFill>
                          <a:latin typeface="+mn-lt"/>
                          <a:ea typeface="+mn-ea"/>
                          <a:cs typeface="+mn-cs"/>
                        </a:rPr>
                        <a:t>16%</a:t>
                      </a:r>
                      <a:endParaRPr lang="zh-CN" altLang="en-US" dirty="0"/>
                    </a:p>
                  </a:txBody>
                  <a:tcPr/>
                </a:tc>
                <a:tc>
                  <a:txBody>
                    <a:bodyPr/>
                    <a:lstStyle/>
                    <a:p>
                      <a:pPr algn="ctr"/>
                      <a:r>
                        <a:rPr lang="en-US" altLang="zh-CN" dirty="0" smtClean="0"/>
                        <a:t>-</a:t>
                      </a:r>
                      <a:r>
                        <a:rPr lang="en-US" altLang="zh-CN" sz="1800" b="0" i="0" u="none" strike="noStrike" kern="1200" baseline="0" dirty="0" smtClean="0">
                          <a:solidFill>
                            <a:schemeClr val="dk1"/>
                          </a:solidFill>
                          <a:latin typeface="+mn-lt"/>
                          <a:ea typeface="+mn-ea"/>
                          <a:cs typeface="+mn-cs"/>
                        </a:rPr>
                        <a:t>6% </a:t>
                      </a:r>
                      <a:endParaRPr lang="zh-CN" altLang="en-US" dirty="0"/>
                    </a:p>
                  </a:txBody>
                  <a:tcPr/>
                </a:tc>
                <a:tc>
                  <a:txBody>
                    <a:bodyPr/>
                    <a:lstStyle/>
                    <a:p>
                      <a:pPr algn="ctr"/>
                      <a:r>
                        <a:rPr lang="en-US" altLang="zh-CN" dirty="0" smtClean="0"/>
                        <a:t>-</a:t>
                      </a:r>
                      <a:r>
                        <a:rPr lang="en-US" altLang="zh-CN" sz="1800" b="0" i="0" u="none" strike="noStrike" kern="1200" baseline="0" dirty="0" smtClean="0">
                          <a:solidFill>
                            <a:schemeClr val="dk1"/>
                          </a:solidFill>
                          <a:latin typeface="+mn-lt"/>
                          <a:ea typeface="+mn-ea"/>
                          <a:cs typeface="+mn-cs"/>
                        </a:rPr>
                        <a:t>16%</a:t>
                      </a:r>
                      <a:endParaRPr lang="zh-CN" altLang="en-US"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altLang="zh-CN" dirty="0" smtClean="0"/>
                        <a:t>β</a:t>
                      </a:r>
                      <a:endParaRPr lang="zh-CN" altLang="en-US"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0" i="0" u="none" strike="noStrike" kern="1200" baseline="0" dirty="0" smtClean="0">
                          <a:solidFill>
                            <a:schemeClr val="dk1"/>
                          </a:solidFill>
                          <a:latin typeface="+mn-lt"/>
                          <a:ea typeface="+mn-ea"/>
                          <a:cs typeface="+mn-cs"/>
                        </a:rPr>
                        <a:t>35%</a:t>
                      </a:r>
                      <a:endParaRPr lang="zh-CN"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0" i="0" u="none" strike="noStrike" kern="1200" baseline="0" dirty="0" smtClean="0">
                          <a:solidFill>
                            <a:schemeClr val="dk1"/>
                          </a:solidFill>
                          <a:latin typeface="+mn-lt"/>
                          <a:ea typeface="+mn-ea"/>
                          <a:cs typeface="+mn-cs"/>
                        </a:rPr>
                        <a:t>13%</a:t>
                      </a:r>
                      <a:endParaRPr lang="zh-CN" altLang="en-US" dirty="0" smtClean="0"/>
                    </a:p>
                  </a:txBody>
                  <a:tcPr/>
                </a:tc>
                <a:tc>
                  <a:txBody>
                    <a:bodyPr/>
                    <a:lstStyle/>
                    <a:p>
                      <a:pPr algn="ctr"/>
                      <a:r>
                        <a:rPr lang="en-US" altLang="zh-CN" sz="1800" b="0" i="0" u="none" strike="noStrike" kern="1200" baseline="0" dirty="0" smtClean="0">
                          <a:solidFill>
                            <a:schemeClr val="dk1"/>
                          </a:solidFill>
                          <a:latin typeface="+mn-lt"/>
                          <a:ea typeface="+mn-ea"/>
                          <a:cs typeface="+mn-cs"/>
                        </a:rPr>
                        <a:t>10%</a:t>
                      </a:r>
                      <a:endParaRPr lang="zh-CN" altLang="en-US" dirty="0"/>
                    </a:p>
                  </a:txBody>
                  <a:tcPr/>
                </a:tc>
                <a:tc>
                  <a:txBody>
                    <a:bodyPr/>
                    <a:lstStyle/>
                    <a:p>
                      <a:pPr algn="ctr"/>
                      <a:r>
                        <a:rPr lang="en-US" altLang="zh-CN" sz="1800" b="0" i="0" u="none" strike="noStrike" kern="1200" baseline="0" dirty="0" smtClean="0">
                          <a:solidFill>
                            <a:schemeClr val="dk1"/>
                          </a:solidFill>
                          <a:latin typeface="+mn-lt"/>
                          <a:ea typeface="+mn-ea"/>
                          <a:cs typeface="+mn-cs"/>
                        </a:rPr>
                        <a:t>13%</a:t>
                      </a:r>
                      <a:endParaRPr lang="zh-CN" altLang="en-US" dirty="0"/>
                    </a:p>
                  </a:txBody>
                  <a:tcPr/>
                </a:tc>
              </a:tr>
            </a:tbl>
          </a:graphicData>
        </a:graphic>
      </p:graphicFrame>
    </p:spTree>
    <p:extLst>
      <p:ext uri="{BB962C8B-B14F-4D97-AF65-F5344CB8AC3E}">
        <p14:creationId xmlns:p14="http://schemas.microsoft.com/office/powerpoint/2010/main" val="281302276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250"/>
                                        <p:tgtEl>
                                          <p:spTgt spid="1536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520" y="116632"/>
            <a:ext cx="8591550" cy="752128"/>
          </a:xfrm>
        </p:spPr>
        <p:txBody>
          <a:bodyPr>
            <a:normAutofit/>
          </a:bodyPr>
          <a:lstStyle/>
          <a:p>
            <a:r>
              <a:rPr lang="en-US" altLang="zh-CN" dirty="0" smtClean="0"/>
              <a:t>Two structures – the model</a:t>
            </a:r>
            <a:endParaRPr lang="zh-CN" altLang="en-US" dirty="0"/>
          </a:p>
        </p:txBody>
      </p:sp>
      <p:sp>
        <p:nvSpPr>
          <p:cNvPr id="2" name="Date Placeholder 1"/>
          <p:cNvSpPr>
            <a:spLocks noGrp="1"/>
          </p:cNvSpPr>
          <p:nvPr>
            <p:ph type="dt" sz="half" idx="10"/>
          </p:nvPr>
        </p:nvSpPr>
        <p:spPr/>
        <p:txBody>
          <a:bodyPr/>
          <a:lstStyle/>
          <a:p>
            <a:fld id="{B2BA2BA0-B1A8-4816-ABF7-580D064EAABB}"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132</a:t>
            </a:fld>
            <a:endParaRPr lang="zh-CN" altLang="en-US"/>
          </a:p>
        </p:txBody>
      </p:sp>
      <p:pic>
        <p:nvPicPr>
          <p:cNvPr id="1638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3408"/>
          <a:stretch/>
        </p:blipFill>
        <p:spPr bwMode="auto">
          <a:xfrm>
            <a:off x="5004048" y="1052736"/>
            <a:ext cx="3936124" cy="3744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5832"/>
          <a:stretch/>
        </p:blipFill>
        <p:spPr bwMode="auto">
          <a:xfrm>
            <a:off x="179512" y="1052736"/>
            <a:ext cx="4596135" cy="3412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le 6"/>
          <p:cNvGraphicFramePr>
            <a:graphicFrameLocks noGrp="1"/>
          </p:cNvGraphicFramePr>
          <p:nvPr>
            <p:extLst/>
          </p:nvPr>
        </p:nvGraphicFramePr>
        <p:xfrm>
          <a:off x="49268" y="4941168"/>
          <a:ext cx="6096000" cy="111252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pPr algn="ctr"/>
                      <a:r>
                        <a:rPr lang="en-US" altLang="zh-CN" sz="1800" b="0" i="0" u="none" strike="noStrike" kern="1200" baseline="0" dirty="0" smtClean="0">
                          <a:solidFill>
                            <a:schemeClr val="dk1"/>
                          </a:solidFill>
                          <a:latin typeface="+mn-lt"/>
                          <a:ea typeface="+mn-ea"/>
                          <a:cs typeface="+mn-cs"/>
                        </a:rPr>
                        <a:t> kcal</a:t>
                      </a:r>
                      <a:r>
                        <a:rPr lang="en-US" altLang="zh-CN" sz="1800" b="0" i="1" u="none" strike="noStrike" kern="1200" baseline="0" dirty="0" smtClean="0">
                          <a:solidFill>
                            <a:schemeClr val="dk1"/>
                          </a:solidFill>
                          <a:latin typeface="+mn-lt"/>
                          <a:ea typeface="+mn-ea"/>
                          <a:cs typeface="+mn-cs"/>
                        </a:rPr>
                        <a:t>/</a:t>
                      </a:r>
                      <a:r>
                        <a:rPr lang="en-US" altLang="zh-CN" sz="1800" b="0" i="0" u="none" strike="noStrike" kern="1200" baseline="0" dirty="0" err="1" smtClean="0">
                          <a:solidFill>
                            <a:schemeClr val="dk1"/>
                          </a:solidFill>
                          <a:latin typeface="+mn-lt"/>
                          <a:ea typeface="+mn-ea"/>
                          <a:cs typeface="+mn-cs"/>
                        </a:rPr>
                        <a:t>mol</a:t>
                      </a:r>
                      <a:endParaRPr lang="zh-CN" altLang="en-US" dirty="0"/>
                    </a:p>
                  </a:txBody>
                  <a:tcPr/>
                </a:tc>
                <a:tc>
                  <a:txBody>
                    <a:bodyPr/>
                    <a:lstStyle/>
                    <a:p>
                      <a:pPr algn="ctr"/>
                      <a:r>
                        <a:rPr lang="en-US" altLang="zh-CN" dirty="0" err="1" smtClean="0"/>
                        <a:t>E</a:t>
                      </a:r>
                      <a:r>
                        <a:rPr lang="en-US" altLang="zh-CN" baseline="-25000" dirty="0" err="1" smtClean="0"/>
                        <a:t>Adsorption</a:t>
                      </a:r>
                      <a:r>
                        <a:rPr lang="en-US" altLang="zh-CN" baseline="-25000" dirty="0" smtClean="0"/>
                        <a:t> </a:t>
                      </a:r>
                      <a:endParaRPr lang="zh-CN" altLang="en-US" baseline="-25000" dirty="0"/>
                    </a:p>
                  </a:txBody>
                  <a:tcPr/>
                </a:tc>
                <a:tc>
                  <a:txBody>
                    <a:bodyPr/>
                    <a:lstStyle/>
                    <a:p>
                      <a:pPr algn="ctr"/>
                      <a:r>
                        <a:rPr lang="en-US" altLang="zh-CN" dirty="0" err="1" smtClean="0"/>
                        <a:t>E</a:t>
                      </a:r>
                      <a:r>
                        <a:rPr lang="en-US" altLang="zh-CN" baseline="-25000" dirty="0" err="1" smtClean="0"/>
                        <a:t>Mol-Mol</a:t>
                      </a:r>
                      <a:endParaRPr lang="zh-CN" altLang="en-US" baseline="-25000" dirty="0"/>
                    </a:p>
                  </a:txBody>
                  <a:tcPr/>
                </a:tc>
                <a:tc>
                  <a:txBody>
                    <a:bodyPr/>
                    <a:lstStyle/>
                    <a:p>
                      <a:pPr algn="ctr"/>
                      <a:r>
                        <a:rPr lang="en-US" altLang="zh-CN" dirty="0" err="1" smtClean="0"/>
                        <a:t>E</a:t>
                      </a:r>
                      <a:r>
                        <a:rPr lang="en-US" altLang="zh-CN" baseline="-25000" dirty="0" err="1" smtClean="0"/>
                        <a:t>Mol</a:t>
                      </a:r>
                      <a:r>
                        <a:rPr lang="en-US" altLang="zh-CN" baseline="-25000" dirty="0" smtClean="0"/>
                        <a:t>-Sub</a:t>
                      </a:r>
                      <a:endParaRPr lang="zh-CN" altLang="en-US" baseline="-25000" dirty="0"/>
                    </a:p>
                  </a:txBody>
                  <a:tcPr/>
                </a:tc>
              </a:tr>
              <a:tr h="370840">
                <a:tc>
                  <a:txBody>
                    <a:bodyPr/>
                    <a:lstStyle/>
                    <a:p>
                      <a:pPr algn="ctr"/>
                      <a:r>
                        <a:rPr lang="en-US" altLang="zh-CN" dirty="0" smtClean="0"/>
                        <a:t>p2x3</a:t>
                      </a:r>
                      <a:endParaRPr lang="zh-CN" altLang="en-US" dirty="0"/>
                    </a:p>
                  </a:txBody>
                  <a:tcPr/>
                </a:tc>
                <a:tc>
                  <a:txBody>
                    <a:bodyPr/>
                    <a:lstStyle/>
                    <a:p>
                      <a:pPr algn="ctr"/>
                      <a:r>
                        <a:rPr lang="en-US" altLang="zh-CN" sz="1800" b="0" i="0" u="none" strike="noStrike" kern="1200" baseline="0" dirty="0" smtClean="0">
                          <a:solidFill>
                            <a:schemeClr val="dk1"/>
                          </a:solidFill>
                          <a:latin typeface="+mn-lt"/>
                          <a:ea typeface="+mn-ea"/>
                          <a:cs typeface="+mn-cs"/>
                        </a:rPr>
                        <a:t>-30</a:t>
                      </a:r>
                      <a:r>
                        <a:rPr lang="en-US" altLang="zh-CN" sz="1800" b="0" i="1" u="none" strike="noStrike" kern="1200" baseline="0" dirty="0" smtClean="0">
                          <a:solidFill>
                            <a:schemeClr val="dk1"/>
                          </a:solidFill>
                          <a:latin typeface="+mn-lt"/>
                          <a:ea typeface="+mn-ea"/>
                          <a:cs typeface="+mn-cs"/>
                        </a:rPr>
                        <a:t>.</a:t>
                      </a:r>
                      <a:r>
                        <a:rPr lang="en-US" altLang="zh-CN" sz="1800" b="0" i="0" u="none" strike="noStrike" kern="1200" baseline="0" dirty="0" smtClean="0">
                          <a:solidFill>
                            <a:schemeClr val="dk1"/>
                          </a:solidFill>
                          <a:latin typeface="+mn-lt"/>
                          <a:ea typeface="+mn-ea"/>
                          <a:cs typeface="+mn-cs"/>
                        </a:rPr>
                        <a:t>2</a:t>
                      </a:r>
                      <a:endParaRPr lang="zh-CN" altLang="en-US" dirty="0"/>
                    </a:p>
                  </a:txBody>
                  <a:tcPr/>
                </a:tc>
                <a:tc>
                  <a:txBody>
                    <a:bodyPr/>
                    <a:lstStyle/>
                    <a:p>
                      <a:pPr algn="ctr"/>
                      <a:r>
                        <a:rPr lang="en-US" altLang="zh-CN" sz="1800" b="0" i="0" u="none" strike="noStrike" kern="1200" baseline="0" dirty="0" smtClean="0">
                          <a:solidFill>
                            <a:schemeClr val="dk1"/>
                          </a:solidFill>
                          <a:latin typeface="+mn-lt"/>
                          <a:ea typeface="+mn-ea"/>
                          <a:cs typeface="+mn-cs"/>
                        </a:rPr>
                        <a:t>-13</a:t>
                      </a:r>
                      <a:r>
                        <a:rPr lang="en-US" altLang="zh-CN" sz="1800" b="0" i="1" u="none" strike="noStrike" kern="1200" baseline="0" dirty="0" smtClean="0">
                          <a:solidFill>
                            <a:schemeClr val="dk1"/>
                          </a:solidFill>
                          <a:latin typeface="+mn-lt"/>
                          <a:ea typeface="+mn-ea"/>
                          <a:cs typeface="+mn-cs"/>
                        </a:rPr>
                        <a:t>.</a:t>
                      </a:r>
                      <a:r>
                        <a:rPr lang="en-US" altLang="zh-CN" sz="1800" b="0" i="0" u="none" strike="noStrike" kern="1200" baseline="0" dirty="0" smtClean="0">
                          <a:solidFill>
                            <a:schemeClr val="dk1"/>
                          </a:solidFill>
                          <a:latin typeface="+mn-lt"/>
                          <a:ea typeface="+mn-ea"/>
                          <a:cs typeface="+mn-cs"/>
                        </a:rPr>
                        <a:t>4</a:t>
                      </a:r>
                      <a:endParaRPr lang="zh-CN" altLang="en-US" dirty="0"/>
                    </a:p>
                  </a:txBody>
                  <a:tcPr/>
                </a:tc>
                <a:tc>
                  <a:txBody>
                    <a:bodyPr/>
                    <a:lstStyle/>
                    <a:p>
                      <a:pPr algn="ctr"/>
                      <a:r>
                        <a:rPr lang="en-US" altLang="zh-CN" dirty="0" smtClean="0"/>
                        <a:t>-16.8</a:t>
                      </a:r>
                      <a:endParaRPr lang="zh-CN" altLang="en-US" dirty="0"/>
                    </a:p>
                  </a:txBody>
                  <a:tcPr/>
                </a:tc>
              </a:tr>
              <a:tr h="370840">
                <a:tc>
                  <a:txBody>
                    <a:bodyPr/>
                    <a:lstStyle/>
                    <a:p>
                      <a:pPr algn="ctr"/>
                      <a:r>
                        <a:rPr lang="en-US" altLang="zh-CN" dirty="0" smtClean="0"/>
                        <a:t>p3x3</a:t>
                      </a:r>
                      <a:endParaRPr lang="zh-CN" altLang="en-US" dirty="0"/>
                    </a:p>
                  </a:txBody>
                  <a:tcPr/>
                </a:tc>
                <a:tc>
                  <a:txBody>
                    <a:bodyPr/>
                    <a:lstStyle/>
                    <a:p>
                      <a:pPr algn="ctr"/>
                      <a:r>
                        <a:rPr lang="en-US" altLang="zh-CN" sz="1800" b="0" i="0" u="none" strike="noStrike" kern="1200" baseline="0" dirty="0" smtClean="0">
                          <a:solidFill>
                            <a:schemeClr val="dk1"/>
                          </a:solidFill>
                          <a:latin typeface="+mn-lt"/>
                          <a:ea typeface="+mn-ea"/>
                          <a:cs typeface="+mn-cs"/>
                        </a:rPr>
                        <a:t>-27.8</a:t>
                      </a:r>
                      <a:endParaRPr lang="zh-CN" altLang="en-US" dirty="0"/>
                    </a:p>
                  </a:txBody>
                  <a:tcPr/>
                </a:tc>
                <a:tc>
                  <a:txBody>
                    <a:bodyPr/>
                    <a:lstStyle/>
                    <a:p>
                      <a:pPr algn="ctr"/>
                      <a:r>
                        <a:rPr lang="en-US" altLang="zh-CN" dirty="0" smtClean="0"/>
                        <a:t>-7.0</a:t>
                      </a:r>
                      <a:endParaRPr lang="zh-CN" altLang="en-US" dirty="0"/>
                    </a:p>
                  </a:txBody>
                  <a:tcPr/>
                </a:tc>
                <a:tc>
                  <a:txBody>
                    <a:bodyPr/>
                    <a:lstStyle/>
                    <a:p>
                      <a:pPr algn="ctr"/>
                      <a:r>
                        <a:rPr lang="en-US" altLang="zh-CN" dirty="0" smtClean="0"/>
                        <a:t>-20.8</a:t>
                      </a:r>
                      <a:endParaRPr lang="zh-CN" altLang="en-US" dirty="0"/>
                    </a:p>
                  </a:txBody>
                  <a:tcPr/>
                </a:tc>
              </a:tr>
            </a:tbl>
          </a:graphicData>
        </a:graphic>
      </p:graphicFrame>
    </p:spTree>
    <p:extLst>
      <p:ext uri="{BB962C8B-B14F-4D97-AF65-F5344CB8AC3E}">
        <p14:creationId xmlns:p14="http://schemas.microsoft.com/office/powerpoint/2010/main" val="185645973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8698" y="23142"/>
            <a:ext cx="8591550" cy="752128"/>
          </a:xfrm>
        </p:spPr>
        <p:txBody>
          <a:bodyPr>
            <a:normAutofit/>
          </a:bodyPr>
          <a:lstStyle/>
          <a:p>
            <a:r>
              <a:rPr lang="en-US" altLang="zh-CN" dirty="0" smtClean="0"/>
              <a:t>Interaction Mechanism –PTCDA</a:t>
            </a:r>
            <a:endParaRPr lang="zh-CN" altLang="en-US" baseline="-25000" dirty="0"/>
          </a:p>
        </p:txBody>
      </p:sp>
      <p:sp>
        <p:nvSpPr>
          <p:cNvPr id="2" name="Date Placeholder 1"/>
          <p:cNvSpPr>
            <a:spLocks noGrp="1"/>
          </p:cNvSpPr>
          <p:nvPr>
            <p:ph type="dt" sz="half" idx="10"/>
          </p:nvPr>
        </p:nvSpPr>
        <p:spPr/>
        <p:txBody>
          <a:bodyPr/>
          <a:lstStyle/>
          <a:p>
            <a:fld id="{1A50BFE2-2CA9-4CAF-A466-5067B1F68F49}"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133</a:t>
            </a:fld>
            <a:endParaRPr lang="zh-CN" alt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912" y="808259"/>
            <a:ext cx="4676775"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471187"/>
            <a:ext cx="3952875"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912" y="3429000"/>
            <a:ext cx="3933825"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507078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66353"/>
            <a:ext cx="9144000" cy="752128"/>
          </a:xfrm>
        </p:spPr>
        <p:txBody>
          <a:bodyPr>
            <a:normAutofit/>
          </a:bodyPr>
          <a:lstStyle/>
          <a:p>
            <a:r>
              <a:rPr lang="en-US" altLang="zh-CN" sz="2800" dirty="0" smtClean="0"/>
              <a:t>Interaction Mechanism – Viewing in real space</a:t>
            </a:r>
            <a:endParaRPr lang="zh-CN" altLang="en-US" sz="2800" baseline="-25000" dirty="0"/>
          </a:p>
        </p:txBody>
      </p:sp>
      <p:sp>
        <p:nvSpPr>
          <p:cNvPr id="2" name="Date Placeholder 1"/>
          <p:cNvSpPr>
            <a:spLocks noGrp="1"/>
          </p:cNvSpPr>
          <p:nvPr>
            <p:ph type="dt" sz="half" idx="10"/>
          </p:nvPr>
        </p:nvSpPr>
        <p:spPr/>
        <p:txBody>
          <a:bodyPr/>
          <a:lstStyle/>
          <a:p>
            <a:fld id="{28D0A259-E8EB-499F-BD3D-B39278F4F1B1}"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134</a:t>
            </a:fld>
            <a:endParaRPr lang="zh-CN" altLang="en-US"/>
          </a:p>
        </p:txBody>
      </p:sp>
      <p:pic>
        <p:nvPicPr>
          <p:cNvPr id="19461"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2211" r="36189"/>
          <a:stretch/>
        </p:blipFill>
        <p:spPr bwMode="auto">
          <a:xfrm>
            <a:off x="196588" y="764705"/>
            <a:ext cx="3871356" cy="2753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1007" y="764704"/>
            <a:ext cx="4755489"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65893"/>
          <a:stretch/>
        </p:blipFill>
        <p:spPr bwMode="auto">
          <a:xfrm>
            <a:off x="1060504" y="3518111"/>
            <a:ext cx="2143524" cy="2753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213165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B485CD2-7B00-4148-AD71-BE72D644353B}" type="datetime1">
              <a:rPr lang="zh-CN" altLang="en-US" smtClean="0"/>
              <a:t>2013/10/29</a:t>
            </a:fld>
            <a:endParaRPr lang="zh-CN" altLang="en-US"/>
          </a:p>
        </p:txBody>
      </p:sp>
      <p:sp>
        <p:nvSpPr>
          <p:cNvPr id="3" name="页脚占位符 2"/>
          <p:cNvSpPr>
            <a:spLocks noGrp="1"/>
          </p:cNvSpPr>
          <p:nvPr>
            <p:ph type="ftr" sz="quarter" idx="11"/>
          </p:nvPr>
        </p:nvSpPr>
        <p:spPr/>
        <p:txBody>
          <a:bodyPr/>
          <a:lstStyle/>
          <a:p>
            <a:r>
              <a:rPr lang="en-US" altLang="zh-CN" smtClean="0"/>
              <a:t>PKU·  Beijing · Fall. 2013</a:t>
            </a:r>
            <a:endParaRPr lang="zh-CN" altLang="en-US" dirty="0"/>
          </a:p>
        </p:txBody>
      </p:sp>
      <p:sp>
        <p:nvSpPr>
          <p:cNvPr id="4" name="灯片编号占位符 3"/>
          <p:cNvSpPr>
            <a:spLocks noGrp="1"/>
          </p:cNvSpPr>
          <p:nvPr>
            <p:ph type="sldNum" sz="quarter" idx="12"/>
          </p:nvPr>
        </p:nvSpPr>
        <p:spPr/>
        <p:txBody>
          <a:bodyPr>
            <a:normAutofit fontScale="92500" lnSpcReduction="20000"/>
          </a:bodyPr>
          <a:lstStyle/>
          <a:p>
            <a:fld id="{AE714C8C-1F9C-404C-BB65-1EC320AFAFFE}" type="slidenum">
              <a:rPr lang="zh-CN" altLang="en-US" smtClean="0"/>
              <a:pPr/>
              <a:t>135</a:t>
            </a:fld>
            <a:endParaRPr lang="zh-CN" altLang="en-US"/>
          </a:p>
        </p:txBody>
      </p:sp>
      <p:sp>
        <p:nvSpPr>
          <p:cNvPr id="6" name="矩形 5"/>
          <p:cNvSpPr/>
          <p:nvPr/>
        </p:nvSpPr>
        <p:spPr>
          <a:xfrm>
            <a:off x="1907704" y="2348880"/>
            <a:ext cx="5526360" cy="1323439"/>
          </a:xfrm>
          <a:prstGeom prst="rect">
            <a:avLst/>
          </a:prstGeom>
        </p:spPr>
        <p:txBody>
          <a:bodyPr wrap="square">
            <a:spAutoFit/>
          </a:bodyPr>
          <a:lstStyle/>
          <a:p>
            <a:pPr lvl="0" algn="ctr"/>
            <a:r>
              <a:rPr lang="en-US" altLang="zh-CN" sz="4000" dirty="0" err="1">
                <a:solidFill>
                  <a:srgbClr val="6E0C1E">
                    <a:lumMod val="50000"/>
                  </a:srgbClr>
                </a:solidFill>
                <a:latin typeface="微软雅黑" pitchFamily="34" charset="-122"/>
                <a:ea typeface="微软雅黑" pitchFamily="34" charset="-122"/>
              </a:rPr>
              <a:t>InAs</a:t>
            </a:r>
            <a:r>
              <a:rPr lang="en-US" altLang="zh-CN" sz="4000" dirty="0">
                <a:solidFill>
                  <a:srgbClr val="6E0C1E">
                    <a:lumMod val="50000"/>
                  </a:srgbClr>
                </a:solidFill>
                <a:latin typeface="微软雅黑" pitchFamily="34" charset="-122"/>
                <a:ea typeface="微软雅黑" pitchFamily="34" charset="-122"/>
              </a:rPr>
              <a:t> </a:t>
            </a:r>
            <a:r>
              <a:rPr lang="zh-CN" altLang="en-US" sz="4000" dirty="0">
                <a:solidFill>
                  <a:srgbClr val="6E0C1E">
                    <a:lumMod val="50000"/>
                  </a:srgbClr>
                </a:solidFill>
                <a:latin typeface="微软雅黑" pitchFamily="34" charset="-122"/>
                <a:ea typeface="微软雅黑" pitchFamily="34" charset="-122"/>
              </a:rPr>
              <a:t>纳米线</a:t>
            </a:r>
            <a:r>
              <a:rPr lang="zh-CN" altLang="en-US" sz="4000" dirty="0" smtClean="0">
                <a:solidFill>
                  <a:srgbClr val="6E0C1E">
                    <a:lumMod val="50000"/>
                  </a:srgbClr>
                </a:solidFill>
                <a:latin typeface="微软雅黑" pitchFamily="34" charset="-122"/>
                <a:ea typeface="微软雅黑" pitchFamily="34" charset="-122"/>
              </a:rPr>
              <a:t>晶格结构与</a:t>
            </a:r>
            <a:r>
              <a:rPr lang="zh-CN" altLang="en-US" sz="4000" dirty="0">
                <a:solidFill>
                  <a:srgbClr val="6E0C1E">
                    <a:lumMod val="50000"/>
                  </a:srgbClr>
                </a:solidFill>
                <a:latin typeface="微软雅黑" pitchFamily="34" charset="-122"/>
                <a:ea typeface="微软雅黑" pitchFamily="34" charset="-122"/>
              </a:rPr>
              <a:t>制备温度、直径的关系 </a:t>
            </a:r>
          </a:p>
        </p:txBody>
      </p:sp>
      <p:sp>
        <p:nvSpPr>
          <p:cNvPr id="7" name="矩形 6"/>
          <p:cNvSpPr/>
          <p:nvPr/>
        </p:nvSpPr>
        <p:spPr>
          <a:xfrm>
            <a:off x="1640384" y="4243334"/>
            <a:ext cx="5267789" cy="1200329"/>
          </a:xfrm>
          <a:prstGeom prst="rect">
            <a:avLst/>
          </a:prstGeom>
        </p:spPr>
        <p:txBody>
          <a:bodyPr wrap="none">
            <a:spAutoFit/>
          </a:bodyPr>
          <a:lstStyle/>
          <a:p>
            <a:pPr algn="ctr" eaLnBrk="1" hangingPunct="1"/>
            <a:r>
              <a:rPr lang="en-US" altLang="zh-CN" sz="2400" b="1" dirty="0" smtClean="0">
                <a:solidFill>
                  <a:schemeClr val="accent1">
                    <a:lumMod val="50000"/>
                  </a:schemeClr>
                </a:solidFill>
              </a:rPr>
              <a:t>Co-workers</a:t>
            </a:r>
          </a:p>
          <a:p>
            <a:pPr algn="ctr" eaLnBrk="1" hangingPunct="1"/>
            <a:r>
              <a:rPr lang="zh-CN" altLang="en-US" sz="2400" b="1" dirty="0" smtClean="0">
                <a:solidFill>
                  <a:schemeClr val="accent1">
                    <a:lumMod val="50000"/>
                  </a:schemeClr>
                </a:solidFill>
              </a:rPr>
              <a:t>徐洪起、陈清、杨涛、赵建华（</a:t>
            </a:r>
            <a:r>
              <a:rPr lang="en-US" altLang="zh-CN" sz="2400" b="1" dirty="0" smtClean="0">
                <a:solidFill>
                  <a:schemeClr val="accent1">
                    <a:lumMod val="50000"/>
                  </a:schemeClr>
                </a:solidFill>
              </a:rPr>
              <a:t>Exp.)</a:t>
            </a:r>
          </a:p>
          <a:p>
            <a:pPr algn="ctr" eaLnBrk="1" hangingPunct="1"/>
            <a:r>
              <a:rPr lang="zh-CN" altLang="en-US" sz="2400" b="1" dirty="0" smtClean="0">
                <a:solidFill>
                  <a:schemeClr val="accent1">
                    <a:lumMod val="50000"/>
                  </a:schemeClr>
                </a:solidFill>
              </a:rPr>
              <a:t>孔祥华、胡智鑫、李新奇（</a:t>
            </a:r>
            <a:r>
              <a:rPr lang="en-US" altLang="zh-CN" sz="2400" b="1" dirty="0" err="1" smtClean="0">
                <a:solidFill>
                  <a:schemeClr val="accent1">
                    <a:lumMod val="50000"/>
                  </a:schemeClr>
                </a:solidFill>
              </a:rPr>
              <a:t>Theor</a:t>
            </a:r>
            <a:r>
              <a:rPr lang="en-US" altLang="zh-CN" sz="2400" b="1" dirty="0" smtClean="0">
                <a:solidFill>
                  <a:schemeClr val="accent1">
                    <a:lumMod val="50000"/>
                  </a:schemeClr>
                </a:solidFill>
              </a:rPr>
              <a:t>.</a:t>
            </a:r>
            <a:r>
              <a:rPr lang="zh-CN" altLang="en-US" sz="2400" b="1" dirty="0" smtClean="0">
                <a:solidFill>
                  <a:schemeClr val="accent1">
                    <a:lumMod val="50000"/>
                  </a:schemeClr>
                </a:solidFill>
              </a:rPr>
              <a:t>）</a:t>
            </a:r>
            <a:endParaRPr lang="en-US" altLang="zh-CN" sz="2400" b="1" dirty="0" smtClean="0">
              <a:solidFill>
                <a:schemeClr val="accent1">
                  <a:lumMod val="50000"/>
                </a:schemeClr>
              </a:solidFill>
            </a:endParaRPr>
          </a:p>
        </p:txBody>
      </p:sp>
    </p:spTree>
    <p:extLst>
      <p:ext uri="{BB962C8B-B14F-4D97-AF65-F5344CB8AC3E}">
        <p14:creationId xmlns:p14="http://schemas.microsoft.com/office/powerpoint/2010/main" val="377178687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标题 1"/>
          <p:cNvSpPr txBox="1">
            <a:spLocks/>
          </p:cNvSpPr>
          <p:nvPr/>
        </p:nvSpPr>
        <p:spPr>
          <a:xfrm>
            <a:off x="374848" y="-27384"/>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zh-CN" altLang="en-US" sz="5400" b="1" dirty="0" smtClean="0">
                <a:latin typeface="华文行楷" pitchFamily="2" charset="-122"/>
                <a:ea typeface="华文行楷" pitchFamily="2" charset="-122"/>
                <a:cs typeface="Times New Roman" pitchFamily="18" charset="0"/>
              </a:rPr>
              <a:t>背景</a:t>
            </a:r>
            <a:endParaRPr lang="zh-CN" altLang="en-US" sz="5400" b="1" dirty="0">
              <a:latin typeface="华文行楷" pitchFamily="2" charset="-122"/>
              <a:ea typeface="华文行楷" pitchFamily="2" charset="-122"/>
              <a:cs typeface="Times New Roman" pitchFamily="18" charset="0"/>
            </a:endParaRPr>
          </a:p>
        </p:txBody>
      </p:sp>
      <p:pic>
        <p:nvPicPr>
          <p:cNvPr id="22" name="Picture 1"/>
          <p:cNvPicPr>
            <a:picLocks noChangeAspect="1" noChangeArrowheads="1"/>
          </p:cNvPicPr>
          <p:nvPr/>
        </p:nvPicPr>
        <p:blipFill>
          <a:blip r:embed="rId4" cstate="print"/>
          <a:srcRect/>
          <a:stretch>
            <a:fillRect/>
          </a:stretch>
        </p:blipFill>
        <p:spPr bwMode="auto">
          <a:xfrm>
            <a:off x="611560" y="1052736"/>
            <a:ext cx="2919239" cy="2087088"/>
          </a:xfrm>
          <a:prstGeom prst="rect">
            <a:avLst/>
          </a:prstGeom>
          <a:noFill/>
          <a:ln w="9525">
            <a:noFill/>
            <a:miter lim="800000"/>
            <a:headEnd/>
            <a:tailEnd/>
          </a:ln>
        </p:spPr>
      </p:pic>
      <p:pic>
        <p:nvPicPr>
          <p:cNvPr id="23" name="Picture 12"/>
          <p:cNvPicPr>
            <a:picLocks noChangeAspect="1" noChangeArrowheads="1"/>
          </p:cNvPicPr>
          <p:nvPr/>
        </p:nvPicPr>
        <p:blipFill>
          <a:blip r:embed="rId5" cstate="print"/>
          <a:srcRect/>
          <a:stretch>
            <a:fillRect/>
          </a:stretch>
        </p:blipFill>
        <p:spPr bwMode="auto">
          <a:xfrm>
            <a:off x="3707904" y="908720"/>
            <a:ext cx="1726878" cy="2400781"/>
          </a:xfrm>
          <a:prstGeom prst="rect">
            <a:avLst/>
          </a:prstGeom>
          <a:noFill/>
          <a:ln w="9525">
            <a:noFill/>
            <a:miter lim="800000"/>
            <a:headEnd/>
            <a:tailEnd/>
          </a:ln>
        </p:spPr>
      </p:pic>
      <p:sp>
        <p:nvSpPr>
          <p:cNvPr id="24" name="TextBox 23"/>
          <p:cNvSpPr txBox="1"/>
          <p:nvPr/>
        </p:nvSpPr>
        <p:spPr>
          <a:xfrm>
            <a:off x="5580112" y="1556792"/>
            <a:ext cx="3528392" cy="523220"/>
          </a:xfrm>
          <a:prstGeom prst="rect">
            <a:avLst/>
          </a:prstGeom>
          <a:noFill/>
        </p:spPr>
        <p:txBody>
          <a:bodyPr wrap="square" rtlCol="0">
            <a:spAutoFit/>
          </a:bodyPr>
          <a:lstStyle/>
          <a:p>
            <a:r>
              <a:rPr lang="zh-CN" altLang="en-US" sz="2800" b="1" dirty="0" smtClean="0">
                <a:solidFill>
                  <a:srgbClr val="C00000"/>
                </a:solidFill>
                <a:latin typeface="Times New Roman" pitchFamily="18" charset="0"/>
                <a:ea typeface="宋体" pitchFamily="2" charset="-122"/>
              </a:rPr>
              <a:t>超高速</a:t>
            </a:r>
            <a:r>
              <a:rPr lang="en-US" altLang="zh-CN" sz="2800" b="1" dirty="0" smtClean="0">
                <a:solidFill>
                  <a:srgbClr val="C00000"/>
                </a:solidFill>
                <a:latin typeface="Times New Roman" pitchFamily="18" charset="0"/>
                <a:ea typeface="宋体" pitchFamily="2" charset="-122"/>
                <a:sym typeface="Wingdings" pitchFamily="2" charset="2"/>
              </a:rPr>
              <a:t></a:t>
            </a:r>
            <a:r>
              <a:rPr lang="zh-CN" altLang="en-US" sz="2800" b="1" dirty="0" smtClean="0">
                <a:solidFill>
                  <a:srgbClr val="C00000"/>
                </a:solidFill>
                <a:latin typeface="Times New Roman" pitchFamily="18" charset="0"/>
                <a:ea typeface="宋体" pitchFamily="2" charset="-122"/>
                <a:sym typeface="Wingdings" pitchFamily="2" charset="2"/>
              </a:rPr>
              <a:t>数个</a:t>
            </a:r>
            <a:r>
              <a:rPr lang="en-US" altLang="zh-CN" sz="2800" b="1" dirty="0" smtClean="0">
                <a:solidFill>
                  <a:srgbClr val="C00000"/>
                </a:solidFill>
                <a:latin typeface="Times New Roman" pitchFamily="18" charset="0"/>
                <a:ea typeface="宋体" pitchFamily="2" charset="-122"/>
                <a:sym typeface="Wingdings" pitchFamily="2" charset="2"/>
              </a:rPr>
              <a:t>THz</a:t>
            </a:r>
            <a:endParaRPr lang="zh-CN" altLang="en-US" sz="1400" b="1" baseline="30000" dirty="0" smtClean="0">
              <a:solidFill>
                <a:srgbClr val="C00000"/>
              </a:solidFill>
              <a:latin typeface="Times New Roman" pitchFamily="18" charset="0"/>
              <a:ea typeface="宋体" pitchFamily="2" charset="-122"/>
            </a:endParaRPr>
          </a:p>
        </p:txBody>
      </p:sp>
      <p:sp>
        <p:nvSpPr>
          <p:cNvPr id="25" name="TextBox 24"/>
          <p:cNvSpPr txBox="1"/>
          <p:nvPr/>
        </p:nvSpPr>
        <p:spPr>
          <a:xfrm>
            <a:off x="6174432" y="980728"/>
            <a:ext cx="2376264" cy="523220"/>
          </a:xfrm>
          <a:prstGeom prst="rect">
            <a:avLst/>
          </a:prstGeom>
          <a:noFill/>
        </p:spPr>
        <p:txBody>
          <a:bodyPr wrap="square" rtlCol="0">
            <a:spAutoFit/>
          </a:bodyPr>
          <a:lstStyle/>
          <a:p>
            <a:r>
              <a:rPr lang="zh-CN" altLang="en-US" sz="2800" b="1" dirty="0" smtClean="0">
                <a:solidFill>
                  <a:srgbClr val="C00000"/>
                </a:solidFill>
                <a:latin typeface="Times New Roman" pitchFamily="18" charset="0"/>
                <a:ea typeface="宋体" pitchFamily="2" charset="-122"/>
              </a:rPr>
              <a:t>立体集成</a:t>
            </a:r>
            <a:endParaRPr lang="zh-CN" altLang="en-US" sz="2000" b="1" baseline="30000" dirty="0" smtClean="0">
              <a:solidFill>
                <a:srgbClr val="C00000"/>
              </a:solidFill>
              <a:latin typeface="Times New Roman" pitchFamily="18" charset="0"/>
              <a:ea typeface="宋体" pitchFamily="2" charset="-122"/>
            </a:endParaRPr>
          </a:p>
        </p:txBody>
      </p:sp>
      <p:sp>
        <p:nvSpPr>
          <p:cNvPr id="26" name="TextBox 25"/>
          <p:cNvSpPr txBox="1"/>
          <p:nvPr/>
        </p:nvSpPr>
        <p:spPr>
          <a:xfrm>
            <a:off x="5508104" y="2132856"/>
            <a:ext cx="3600400" cy="1200329"/>
          </a:xfrm>
          <a:prstGeom prst="rect">
            <a:avLst/>
          </a:prstGeom>
          <a:noFill/>
        </p:spPr>
        <p:txBody>
          <a:bodyPr wrap="square" rtlCol="0">
            <a:spAutoFit/>
          </a:bodyPr>
          <a:lstStyle/>
          <a:p>
            <a:r>
              <a:rPr lang="zh-CN" altLang="en-US" sz="2400" b="1" dirty="0" smtClean="0">
                <a:solidFill>
                  <a:schemeClr val="bg2">
                    <a:lumMod val="50000"/>
                  </a:schemeClr>
                </a:solidFill>
                <a:latin typeface="Times New Roman" pitchFamily="18" charset="0"/>
                <a:ea typeface="宋体" pitchFamily="2" charset="-122"/>
              </a:rPr>
              <a:t>有效质量小</a:t>
            </a:r>
            <a:endParaRPr lang="en-US" altLang="zh-CN" sz="2400" b="1" dirty="0" smtClean="0">
              <a:solidFill>
                <a:schemeClr val="bg2">
                  <a:lumMod val="50000"/>
                </a:schemeClr>
              </a:solidFill>
              <a:latin typeface="Times New Roman" pitchFamily="18" charset="0"/>
              <a:ea typeface="宋体" pitchFamily="2" charset="-122"/>
            </a:endParaRPr>
          </a:p>
          <a:p>
            <a:r>
              <a:rPr lang="zh-CN" altLang="en-US" sz="2400" b="1" dirty="0" smtClean="0">
                <a:solidFill>
                  <a:schemeClr val="bg2">
                    <a:lumMod val="50000"/>
                  </a:schemeClr>
                </a:solidFill>
                <a:latin typeface="Times New Roman" pitchFamily="18" charset="0"/>
                <a:ea typeface="宋体" pitchFamily="2" charset="-122"/>
              </a:rPr>
              <a:t>无严重的表面层耗尽问题</a:t>
            </a:r>
            <a:endParaRPr lang="en-US" altLang="zh-CN" sz="2400" b="1" dirty="0" smtClean="0">
              <a:solidFill>
                <a:schemeClr val="bg2">
                  <a:lumMod val="50000"/>
                </a:schemeClr>
              </a:solidFill>
              <a:latin typeface="Times New Roman" pitchFamily="18" charset="0"/>
              <a:ea typeface="宋体" pitchFamily="2" charset="-122"/>
            </a:endParaRPr>
          </a:p>
          <a:p>
            <a:r>
              <a:rPr lang="zh-CN" altLang="en-US" sz="2400" b="1" dirty="0" smtClean="0">
                <a:solidFill>
                  <a:schemeClr val="bg2">
                    <a:lumMod val="50000"/>
                  </a:schemeClr>
                </a:solidFill>
                <a:latin typeface="Times New Roman" pitchFamily="18" charset="0"/>
                <a:ea typeface="宋体" pitchFamily="2" charset="-122"/>
              </a:rPr>
              <a:t>优良的欧姆接触</a:t>
            </a:r>
          </a:p>
        </p:txBody>
      </p:sp>
      <p:sp>
        <p:nvSpPr>
          <p:cNvPr id="27" name="TextBox 26"/>
          <p:cNvSpPr txBox="1"/>
          <p:nvPr/>
        </p:nvSpPr>
        <p:spPr>
          <a:xfrm>
            <a:off x="7920880" y="3801234"/>
            <a:ext cx="1259632" cy="707886"/>
          </a:xfrm>
          <a:prstGeom prst="rect">
            <a:avLst/>
          </a:prstGeom>
          <a:noFill/>
        </p:spPr>
        <p:txBody>
          <a:bodyPr wrap="square" rtlCol="0">
            <a:spAutoFit/>
          </a:bodyPr>
          <a:lstStyle/>
          <a:p>
            <a:r>
              <a:rPr lang="en-US" altLang="zh-CN" sz="4000" b="1" dirty="0" err="1" smtClean="0">
                <a:solidFill>
                  <a:schemeClr val="bg2">
                    <a:lumMod val="50000"/>
                  </a:schemeClr>
                </a:solidFill>
                <a:latin typeface="Times New Roman" pitchFamily="18" charset="0"/>
                <a:ea typeface="宋体" pitchFamily="2" charset="-122"/>
              </a:rPr>
              <a:t>InAs</a:t>
            </a:r>
            <a:endParaRPr lang="zh-CN" altLang="en-US" sz="4000" b="1" dirty="0" smtClean="0">
              <a:solidFill>
                <a:schemeClr val="bg2">
                  <a:lumMod val="50000"/>
                </a:schemeClr>
              </a:solidFill>
              <a:latin typeface="Times New Roman" pitchFamily="18" charset="0"/>
              <a:ea typeface="宋体" pitchFamily="2" charset="-122"/>
            </a:endParaRPr>
          </a:p>
        </p:txBody>
      </p:sp>
      <p:sp>
        <p:nvSpPr>
          <p:cNvPr id="28" name="下箭头 27"/>
          <p:cNvSpPr/>
          <p:nvPr/>
        </p:nvSpPr>
        <p:spPr>
          <a:xfrm rot="8742915">
            <a:off x="8066152" y="3202429"/>
            <a:ext cx="403862" cy="6018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Picture 2" descr="http://tx.postwhy.com/images/2012/24262-092637.gif"/>
          <p:cNvPicPr>
            <a:picLocks noChangeAspect="1" noChangeArrowheads="1"/>
          </p:cNvPicPr>
          <p:nvPr/>
        </p:nvPicPr>
        <p:blipFill>
          <a:blip r:embed="rId6" cstate="print"/>
          <a:srcRect/>
          <a:stretch>
            <a:fillRect/>
          </a:stretch>
        </p:blipFill>
        <p:spPr bwMode="auto">
          <a:xfrm>
            <a:off x="6804248" y="3328188"/>
            <a:ext cx="1152128" cy="1036916"/>
          </a:xfrm>
          <a:prstGeom prst="rect">
            <a:avLst/>
          </a:prstGeom>
          <a:noFill/>
        </p:spPr>
      </p:pic>
      <p:pic>
        <p:nvPicPr>
          <p:cNvPr id="717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511" y="3559720"/>
            <a:ext cx="2932287" cy="2317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1728192" y="5766355"/>
            <a:ext cx="4572000" cy="830997"/>
          </a:xfrm>
          <a:prstGeom prst="rect">
            <a:avLst/>
          </a:prstGeom>
        </p:spPr>
        <p:txBody>
          <a:bodyPr>
            <a:spAutoFit/>
          </a:bodyPr>
          <a:lstStyle/>
          <a:p>
            <a:endParaRPr lang="zh-CN" altLang="en-US" dirty="0"/>
          </a:p>
          <a:p>
            <a:r>
              <a:rPr lang="en-US" altLang="zh-CN" i="1" dirty="0"/>
              <a:t>Science </a:t>
            </a:r>
            <a:r>
              <a:rPr lang="en-US" altLang="zh-CN" b="1" dirty="0"/>
              <a:t>2008, </a:t>
            </a:r>
            <a:r>
              <a:rPr lang="en-US" altLang="zh-CN" i="1" dirty="0"/>
              <a:t>319</a:t>
            </a:r>
            <a:r>
              <a:rPr lang="en-US" altLang="zh-CN" dirty="0"/>
              <a:t>, 579 </a:t>
            </a:r>
          </a:p>
        </p:txBody>
      </p:sp>
      <p:sp>
        <p:nvSpPr>
          <p:cNvPr id="3" name="矩形 2"/>
          <p:cNvSpPr/>
          <p:nvPr/>
        </p:nvSpPr>
        <p:spPr>
          <a:xfrm>
            <a:off x="6516216" y="4437112"/>
            <a:ext cx="2807296" cy="1200329"/>
          </a:xfrm>
          <a:prstGeom prst="rect">
            <a:avLst/>
          </a:prstGeom>
        </p:spPr>
        <p:txBody>
          <a:bodyPr wrap="square">
            <a:spAutoFit/>
          </a:bodyPr>
          <a:lstStyle/>
          <a:p>
            <a:r>
              <a:rPr lang="en-US" altLang="zh-CN" i="1" dirty="0"/>
              <a:t>IEEE Transactions on Electron Device </a:t>
            </a:r>
            <a:r>
              <a:rPr lang="en-US" altLang="zh-CN" b="1" dirty="0" smtClean="0">
                <a:solidFill>
                  <a:schemeClr val="accent4">
                    <a:lumMod val="95000"/>
                    <a:lumOff val="5000"/>
                  </a:schemeClr>
                </a:solidFill>
              </a:rPr>
              <a:t>2009</a:t>
            </a:r>
            <a:r>
              <a:rPr lang="en-US" altLang="zh-CN" i="1" dirty="0"/>
              <a:t>,56,201</a:t>
            </a:r>
            <a:r>
              <a:rPr lang="en-US" altLang="zh-CN" b="1" dirty="0" smtClean="0">
                <a:solidFill>
                  <a:schemeClr val="accent4">
                    <a:lumMod val="65000"/>
                    <a:lumOff val="35000"/>
                  </a:schemeClr>
                </a:solidFill>
              </a:rPr>
              <a:t> </a:t>
            </a:r>
            <a:endParaRPr lang="zh-CN" altLang="en-US" dirty="0"/>
          </a:p>
        </p:txBody>
      </p:sp>
      <p:sp>
        <p:nvSpPr>
          <p:cNvPr id="4" name="日期占位符 3"/>
          <p:cNvSpPr>
            <a:spLocks noGrp="1"/>
          </p:cNvSpPr>
          <p:nvPr>
            <p:ph type="dt" sz="half" idx="10"/>
          </p:nvPr>
        </p:nvSpPr>
        <p:spPr/>
        <p:txBody>
          <a:bodyPr/>
          <a:lstStyle/>
          <a:p>
            <a:fld id="{36790466-800F-417D-99A7-481110CBB3F1}" type="datetime1">
              <a:rPr lang="zh-CN" altLang="en-US" smtClean="0"/>
              <a:t>2013/10/29</a:t>
            </a:fld>
            <a:endParaRPr lang="zh-CN" altLang="en-US"/>
          </a:p>
        </p:txBody>
      </p:sp>
      <p:sp>
        <p:nvSpPr>
          <p:cNvPr id="5" name="页脚占位符 4"/>
          <p:cNvSpPr>
            <a:spLocks noGrp="1"/>
          </p:cNvSpPr>
          <p:nvPr>
            <p:ph type="ftr" sz="quarter" idx="11"/>
          </p:nvPr>
        </p:nvSpPr>
        <p:spPr/>
        <p:txBody>
          <a:bodyPr/>
          <a:lstStyle/>
          <a:p>
            <a:r>
              <a:rPr lang="en-US" altLang="zh-CN" smtClean="0"/>
              <a:t>PKU·  Beijing · Fall. 2013</a:t>
            </a:r>
            <a:endParaRPr lang="zh-CN" altLang="en-US" dirty="0"/>
          </a:p>
        </p:txBody>
      </p:sp>
      <p:sp>
        <p:nvSpPr>
          <p:cNvPr id="6" name="灯片编号占位符 5"/>
          <p:cNvSpPr>
            <a:spLocks noGrp="1"/>
          </p:cNvSpPr>
          <p:nvPr>
            <p:ph type="sldNum" sz="quarter" idx="12"/>
          </p:nvPr>
        </p:nvSpPr>
        <p:spPr/>
        <p:txBody>
          <a:bodyPr>
            <a:normAutofit fontScale="92500" lnSpcReduction="20000"/>
          </a:bodyPr>
          <a:lstStyle/>
          <a:p>
            <a:fld id="{8107F3BD-EFC9-4D92-BB9D-312409088D4E}" type="slidenum">
              <a:rPr lang="zh-CN" altLang="en-US" smtClean="0"/>
              <a:pPr/>
              <a:t>136</a:t>
            </a:fld>
            <a:endParaRPr lang="zh-CN" altLang="en-US"/>
          </a:p>
        </p:txBody>
      </p:sp>
    </p:spTree>
    <p:custDataLst>
      <p:tags r:id="rId1"/>
    </p:custDataLst>
    <p:extLst>
      <p:ext uri="{BB962C8B-B14F-4D97-AF65-F5344CB8AC3E}">
        <p14:creationId xmlns:p14="http://schemas.microsoft.com/office/powerpoint/2010/main" val="1367591221"/>
      </p:ext>
    </p:extLst>
  </p:cSld>
  <p:clrMapOvr>
    <a:masterClrMapping/>
  </p:clrMapOvr>
  <mc:AlternateContent xmlns:mc="http://schemas.openxmlformats.org/markup-compatibility/2006" xmlns:p14="http://schemas.microsoft.com/office/powerpoint/2010/main">
    <mc:Choice Requires="p14">
      <p:transition spd="med" advTm="4798">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nodeType="afterEffect">
                                  <p:stCondLst>
                                    <p:cond delay="5000"/>
                                  </p:stCondLst>
                                  <p:childTnLst>
                                    <p:set>
                                      <p:cBhvr>
                                        <p:cTn id="31"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animBg="1"/>
      <p:bldP spid="2" grpId="0"/>
      <p:bldP spid="3"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357158" y="0"/>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zh-CN" altLang="en-US" sz="5400" b="1" dirty="0" smtClean="0">
                <a:latin typeface="华文行楷" pitchFamily="2" charset="-122"/>
                <a:ea typeface="华文行楷" pitchFamily="2" charset="-122"/>
                <a:cs typeface="Times New Roman" pitchFamily="18" charset="0"/>
              </a:rPr>
              <a:t>实验</a:t>
            </a:r>
            <a:endParaRPr lang="zh-CN" altLang="en-US" sz="5400" b="1" dirty="0">
              <a:latin typeface="华文行楷" pitchFamily="2" charset="-122"/>
              <a:ea typeface="华文行楷" pitchFamily="2" charset="-122"/>
              <a:cs typeface="Times New Roman" pitchFamily="18" charset="0"/>
            </a:endParaRPr>
          </a:p>
        </p:txBody>
      </p:sp>
      <p:pic>
        <p:nvPicPr>
          <p:cNvPr id="3" name="Picture 3"/>
          <p:cNvPicPr>
            <a:picLocks noChangeAspect="1" noChangeArrowheads="1"/>
          </p:cNvPicPr>
          <p:nvPr/>
        </p:nvPicPr>
        <p:blipFill>
          <a:blip r:embed="rId3" cstate="print"/>
          <a:srcRect/>
          <a:stretch>
            <a:fillRect/>
          </a:stretch>
        </p:blipFill>
        <p:spPr bwMode="auto">
          <a:xfrm>
            <a:off x="323528" y="924575"/>
            <a:ext cx="3318057" cy="4880689"/>
          </a:xfrm>
          <a:prstGeom prst="rect">
            <a:avLst/>
          </a:prstGeom>
          <a:noFill/>
          <a:ln w="9525">
            <a:noFill/>
            <a:miter lim="800000"/>
            <a:headEnd/>
            <a:tailEnd/>
          </a:ln>
        </p:spPr>
      </p:pic>
      <p:sp>
        <p:nvSpPr>
          <p:cNvPr id="4" name="矩形 3"/>
          <p:cNvSpPr/>
          <p:nvPr/>
        </p:nvSpPr>
        <p:spPr>
          <a:xfrm>
            <a:off x="641525" y="5949280"/>
            <a:ext cx="5303055" cy="461665"/>
          </a:xfrm>
          <a:prstGeom prst="rect">
            <a:avLst/>
          </a:prstGeom>
        </p:spPr>
        <p:txBody>
          <a:bodyPr wrap="none">
            <a:spAutoFit/>
          </a:bodyPr>
          <a:lstStyle/>
          <a:p>
            <a:r>
              <a:rPr lang="en-US" altLang="zh-CN" b="1" dirty="0">
                <a:solidFill>
                  <a:schemeClr val="accent4">
                    <a:lumMod val="65000"/>
                    <a:lumOff val="35000"/>
                  </a:schemeClr>
                </a:solidFill>
              </a:rPr>
              <a:t> </a:t>
            </a:r>
            <a:r>
              <a:rPr lang="en-US" altLang="zh-CN" i="1" dirty="0"/>
              <a:t>nature nanotechnology </a:t>
            </a:r>
            <a:r>
              <a:rPr lang="en-US" altLang="zh-CN" b="1" dirty="0"/>
              <a:t>2008</a:t>
            </a:r>
            <a:r>
              <a:rPr lang="en-US" altLang="zh-CN" i="1" dirty="0"/>
              <a:t>, 4, 50                </a:t>
            </a:r>
            <a:endParaRPr lang="zh-CN" altLang="en-US" i="1" dirty="0"/>
          </a:p>
        </p:txBody>
      </p:sp>
      <p:sp>
        <p:nvSpPr>
          <p:cNvPr id="7" name="Content Placeholder 2"/>
          <p:cNvSpPr>
            <a:spLocks/>
          </p:cNvSpPr>
          <p:nvPr/>
        </p:nvSpPr>
        <p:spPr bwMode="auto">
          <a:xfrm>
            <a:off x="3779912" y="3068960"/>
            <a:ext cx="5472608"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FF0000"/>
              </a:buClr>
              <a:buFontTx/>
              <a:buChar char="•"/>
            </a:pPr>
            <a:r>
              <a:rPr lang="zh-CN" altLang="en-US" sz="2600" b="1" dirty="0" smtClean="0">
                <a:solidFill>
                  <a:schemeClr val="accent1">
                    <a:lumMod val="50000"/>
                  </a:schemeClr>
                </a:solidFill>
                <a:latin typeface="Times New Roman" pitchFamily="18" charset="0"/>
                <a:ea typeface="宋体" pitchFamily="2" charset="-122"/>
              </a:rPr>
              <a:t>小直径，低温</a:t>
            </a:r>
            <a:r>
              <a:rPr lang="en-US" altLang="zh-CN" sz="2600" b="1" dirty="0" smtClean="0">
                <a:solidFill>
                  <a:schemeClr val="accent1">
                    <a:lumMod val="50000"/>
                  </a:schemeClr>
                </a:solidFill>
                <a:latin typeface="Times New Roman" pitchFamily="18" charset="0"/>
                <a:ea typeface="宋体" pitchFamily="2" charset="-122"/>
                <a:sym typeface="Wingdings" pitchFamily="2" charset="2"/>
              </a:rPr>
              <a:t></a:t>
            </a:r>
            <a:r>
              <a:rPr lang="en-US" altLang="zh-CN" sz="2600" b="1" dirty="0" smtClean="0">
                <a:solidFill>
                  <a:schemeClr val="accent1">
                    <a:lumMod val="50000"/>
                  </a:schemeClr>
                </a:solidFill>
                <a:latin typeface="Times New Roman" pitchFamily="18" charset="0"/>
                <a:ea typeface="宋体" pitchFamily="2" charset="-122"/>
              </a:rPr>
              <a:t> </a:t>
            </a:r>
            <a:r>
              <a:rPr lang="en-US" altLang="zh-CN" sz="2600" b="1" dirty="0">
                <a:solidFill>
                  <a:schemeClr val="accent1">
                    <a:lumMod val="50000"/>
                  </a:schemeClr>
                </a:solidFill>
                <a:latin typeface="Times New Roman" pitchFamily="18" charset="0"/>
                <a:ea typeface="宋体" pitchFamily="2" charset="-122"/>
              </a:rPr>
              <a:t>WZ</a:t>
            </a:r>
          </a:p>
          <a:p>
            <a:pPr marL="342900" indent="-342900">
              <a:spcBef>
                <a:spcPct val="20000"/>
              </a:spcBef>
              <a:buClr>
                <a:srgbClr val="FF0000"/>
              </a:buClr>
              <a:buFontTx/>
              <a:buChar char="•"/>
            </a:pPr>
            <a:r>
              <a:rPr lang="zh-CN" altLang="en-US" sz="2600" b="1" dirty="0" smtClean="0">
                <a:solidFill>
                  <a:schemeClr val="accent1">
                    <a:lumMod val="50000"/>
                  </a:schemeClr>
                </a:solidFill>
                <a:latin typeface="Times New Roman" pitchFamily="18" charset="0"/>
                <a:ea typeface="宋体" pitchFamily="2" charset="-122"/>
              </a:rPr>
              <a:t>大直径，高温</a:t>
            </a:r>
            <a:r>
              <a:rPr lang="en-US" altLang="zh-CN" sz="2600" b="1" dirty="0" smtClean="0">
                <a:solidFill>
                  <a:schemeClr val="accent1">
                    <a:lumMod val="50000"/>
                  </a:schemeClr>
                </a:solidFill>
                <a:latin typeface="Times New Roman" pitchFamily="18" charset="0"/>
                <a:ea typeface="宋体" pitchFamily="2" charset="-122"/>
                <a:sym typeface="Wingdings" pitchFamily="2" charset="2"/>
              </a:rPr>
              <a:t> ZB</a:t>
            </a:r>
          </a:p>
          <a:p>
            <a:pPr marL="342900" indent="-342900">
              <a:spcBef>
                <a:spcPct val="20000"/>
              </a:spcBef>
              <a:buClr>
                <a:srgbClr val="FF0000"/>
              </a:buClr>
              <a:buFontTx/>
              <a:buChar char="•"/>
            </a:pPr>
            <a:r>
              <a:rPr lang="zh-CN" altLang="en-US" sz="2600" b="1" dirty="0">
                <a:solidFill>
                  <a:schemeClr val="accent1">
                    <a:lumMod val="50000"/>
                  </a:schemeClr>
                </a:solidFill>
                <a:latin typeface="Times New Roman" pitchFamily="18" charset="0"/>
                <a:ea typeface="宋体" pitchFamily="2" charset="-122"/>
                <a:sym typeface="Wingdings" pitchFamily="2" charset="2"/>
              </a:rPr>
              <a:t>转变</a:t>
            </a:r>
            <a:r>
              <a:rPr lang="zh-CN" altLang="en-US" sz="2600" b="1" dirty="0" smtClean="0">
                <a:solidFill>
                  <a:schemeClr val="accent1">
                    <a:lumMod val="50000"/>
                  </a:schemeClr>
                </a:solidFill>
                <a:latin typeface="Times New Roman" pitchFamily="18" charset="0"/>
                <a:ea typeface="宋体" pitchFamily="2" charset="-122"/>
                <a:sym typeface="Wingdings" pitchFamily="2" charset="2"/>
              </a:rPr>
              <a:t>直径：</a:t>
            </a:r>
            <a:r>
              <a:rPr lang="en-US" altLang="zh-CN" sz="2600" b="1" dirty="0" smtClean="0">
                <a:solidFill>
                  <a:schemeClr val="accent1">
                    <a:lumMod val="50000"/>
                  </a:schemeClr>
                </a:solidFill>
                <a:latin typeface="Times New Roman" pitchFamily="18" charset="0"/>
                <a:ea typeface="宋体" pitchFamily="2" charset="-122"/>
                <a:sym typeface="Wingdings" pitchFamily="2" charset="2"/>
              </a:rPr>
              <a:t>40-80nm</a:t>
            </a:r>
          </a:p>
          <a:p>
            <a:pPr marL="342900" indent="-342900">
              <a:spcBef>
                <a:spcPct val="20000"/>
              </a:spcBef>
              <a:buClr>
                <a:srgbClr val="FF0000"/>
              </a:buClr>
              <a:buFontTx/>
              <a:buChar char="•"/>
            </a:pPr>
            <a:r>
              <a:rPr lang="zh-CN" altLang="en-US" sz="2600" b="1" dirty="0">
                <a:solidFill>
                  <a:schemeClr val="accent1">
                    <a:lumMod val="50000"/>
                  </a:schemeClr>
                </a:solidFill>
                <a:latin typeface="Times New Roman" pitchFamily="18" charset="0"/>
                <a:ea typeface="宋体" pitchFamily="2" charset="-122"/>
                <a:sym typeface="Wingdings" pitchFamily="2" charset="2"/>
              </a:rPr>
              <a:t>转变</a:t>
            </a:r>
            <a:r>
              <a:rPr lang="zh-CN" altLang="en-US" sz="2600" b="1" dirty="0" smtClean="0">
                <a:solidFill>
                  <a:schemeClr val="accent1">
                    <a:lumMod val="50000"/>
                  </a:schemeClr>
                </a:solidFill>
                <a:latin typeface="Times New Roman" pitchFamily="18" charset="0"/>
                <a:ea typeface="宋体" pitchFamily="2" charset="-122"/>
                <a:sym typeface="Wingdings" pitchFamily="2" charset="2"/>
              </a:rPr>
              <a:t>温度：</a:t>
            </a:r>
            <a:r>
              <a:rPr lang="en-US" altLang="zh-CN" sz="2600" b="1" dirty="0" smtClean="0">
                <a:solidFill>
                  <a:schemeClr val="accent1">
                    <a:lumMod val="50000"/>
                  </a:schemeClr>
                </a:solidFill>
                <a:latin typeface="Times New Roman" pitchFamily="18" charset="0"/>
                <a:ea typeface="宋体" pitchFamily="2" charset="-122"/>
                <a:sym typeface="Wingdings" pitchFamily="2" charset="2"/>
              </a:rPr>
              <a:t>~700K</a:t>
            </a:r>
            <a:endParaRPr lang="en-US" altLang="zh-CN" sz="2600" b="1" dirty="0">
              <a:solidFill>
                <a:schemeClr val="accent1">
                  <a:lumMod val="50000"/>
                </a:schemeClr>
              </a:solidFill>
              <a:latin typeface="Times New Roman" pitchFamily="18" charset="0"/>
              <a:ea typeface="宋体" pitchFamily="2" charset="-122"/>
            </a:endParaRPr>
          </a:p>
          <a:p>
            <a:pPr marL="342900" indent="-342900">
              <a:spcBef>
                <a:spcPct val="20000"/>
              </a:spcBef>
              <a:buClr>
                <a:srgbClr val="FF0000"/>
              </a:buClr>
              <a:buFontTx/>
              <a:buChar char="•"/>
            </a:pPr>
            <a:r>
              <a:rPr lang="en-US" altLang="zh-CN" sz="2600" b="1" dirty="0">
                <a:solidFill>
                  <a:schemeClr val="accent1">
                    <a:lumMod val="50000"/>
                  </a:schemeClr>
                </a:solidFill>
                <a:latin typeface="Times New Roman" pitchFamily="18" charset="0"/>
                <a:ea typeface="宋体" pitchFamily="2" charset="-122"/>
              </a:rPr>
              <a:t>Why?  </a:t>
            </a:r>
          </a:p>
        </p:txBody>
      </p:sp>
      <p:grpSp>
        <p:nvGrpSpPr>
          <p:cNvPr id="29" name="组合 28"/>
          <p:cNvGrpSpPr/>
          <p:nvPr/>
        </p:nvGrpSpPr>
        <p:grpSpPr>
          <a:xfrm>
            <a:off x="3769569" y="692696"/>
            <a:ext cx="2242591" cy="2477889"/>
            <a:chOff x="4057600" y="692696"/>
            <a:chExt cx="2242591" cy="2477889"/>
          </a:xfrm>
        </p:grpSpPr>
        <p:grpSp>
          <p:nvGrpSpPr>
            <p:cNvPr id="25" name="组合 24"/>
            <p:cNvGrpSpPr/>
            <p:nvPr/>
          </p:nvGrpSpPr>
          <p:grpSpPr>
            <a:xfrm>
              <a:off x="4057600" y="692696"/>
              <a:ext cx="2242591" cy="2144385"/>
              <a:chOff x="4057600" y="924574"/>
              <a:chExt cx="2242591" cy="2144385"/>
            </a:xfrm>
          </p:grpSpPr>
          <p:pic>
            <p:nvPicPr>
              <p:cNvPr id="5" name="Picture 5"/>
              <p:cNvPicPr>
                <a:picLocks noChangeAspect="1" noChangeArrowheads="1"/>
              </p:cNvPicPr>
              <p:nvPr/>
            </p:nvPicPr>
            <p:blipFill>
              <a:blip r:embed="rId4" cstate="print"/>
              <a:srcRect/>
              <a:stretch>
                <a:fillRect/>
              </a:stretch>
            </p:blipFill>
            <p:spPr bwMode="auto">
              <a:xfrm>
                <a:off x="4617770" y="924574"/>
                <a:ext cx="1682421" cy="2144385"/>
              </a:xfrm>
              <a:prstGeom prst="rect">
                <a:avLst/>
              </a:prstGeom>
              <a:noFill/>
              <a:ln w="9525">
                <a:noFill/>
                <a:miter lim="800000"/>
                <a:headEnd/>
                <a:tailEnd/>
              </a:ln>
            </p:spPr>
          </p:pic>
          <p:cxnSp>
            <p:nvCxnSpPr>
              <p:cNvPr id="15" name="直接箭头连接符 14"/>
              <p:cNvCxnSpPr/>
              <p:nvPr/>
            </p:nvCxnSpPr>
            <p:spPr>
              <a:xfrm>
                <a:off x="4572000" y="1340768"/>
                <a:ext cx="0" cy="1584176"/>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294312" y="1671191"/>
                <a:ext cx="277688" cy="461665"/>
              </a:xfrm>
              <a:prstGeom prst="rect">
                <a:avLst/>
              </a:prstGeom>
              <a:noFill/>
            </p:spPr>
            <p:txBody>
              <a:bodyPr wrap="square" rtlCol="0">
                <a:spAutoFit/>
              </a:bodyPr>
              <a:lstStyle/>
              <a:p>
                <a:r>
                  <a:rPr lang="en-US" altLang="zh-CN" dirty="0" smtClean="0"/>
                  <a:t>c</a:t>
                </a:r>
                <a:endParaRPr lang="zh-CN" altLang="en-US" dirty="0"/>
              </a:p>
            </p:txBody>
          </p:sp>
          <p:cxnSp>
            <p:nvCxnSpPr>
              <p:cNvPr id="22" name="直接箭头连接符 21"/>
              <p:cNvCxnSpPr/>
              <p:nvPr/>
            </p:nvCxnSpPr>
            <p:spPr>
              <a:xfrm>
                <a:off x="4433156" y="2276872"/>
                <a:ext cx="0" cy="64807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057600" y="2348880"/>
                <a:ext cx="514400" cy="461665"/>
              </a:xfrm>
              <a:prstGeom prst="rect">
                <a:avLst/>
              </a:prstGeom>
              <a:noFill/>
            </p:spPr>
            <p:txBody>
              <a:bodyPr wrap="square" rtlCol="0">
                <a:spAutoFit/>
              </a:bodyPr>
              <a:lstStyle/>
              <a:p>
                <a:r>
                  <a:rPr lang="en-US" altLang="zh-CN" dirty="0" err="1" smtClean="0"/>
                  <a:t>uc</a:t>
                </a:r>
                <a:endParaRPr lang="zh-CN" altLang="en-US" dirty="0"/>
              </a:p>
            </p:txBody>
          </p:sp>
        </p:grpSp>
        <p:cxnSp>
          <p:nvCxnSpPr>
            <p:cNvPr id="27" name="直接箭头连接符 26"/>
            <p:cNvCxnSpPr/>
            <p:nvPr/>
          </p:nvCxnSpPr>
          <p:spPr>
            <a:xfrm>
              <a:off x="4860032" y="2837081"/>
              <a:ext cx="936104"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148064" y="2708920"/>
              <a:ext cx="382924" cy="461665"/>
            </a:xfrm>
            <a:prstGeom prst="rect">
              <a:avLst/>
            </a:prstGeom>
            <a:noFill/>
          </p:spPr>
          <p:txBody>
            <a:bodyPr wrap="square" rtlCol="0">
              <a:spAutoFit/>
            </a:bodyPr>
            <a:lstStyle/>
            <a:p>
              <a:r>
                <a:rPr lang="en-US" altLang="zh-CN" dirty="0" smtClean="0"/>
                <a:t>a</a:t>
              </a:r>
              <a:endParaRPr lang="zh-CN" altLang="en-US" dirty="0"/>
            </a:p>
          </p:txBody>
        </p:sp>
      </p:grpSp>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6036" y="764704"/>
            <a:ext cx="2408412" cy="1999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直接箭头连接符 9"/>
          <p:cNvCxnSpPr/>
          <p:nvPr/>
        </p:nvCxnSpPr>
        <p:spPr>
          <a:xfrm flipV="1">
            <a:off x="7092280" y="2693066"/>
            <a:ext cx="1296144" cy="7153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632340" y="2607295"/>
            <a:ext cx="396044" cy="461665"/>
          </a:xfrm>
          <a:prstGeom prst="rect">
            <a:avLst/>
          </a:prstGeom>
          <a:noFill/>
        </p:spPr>
        <p:txBody>
          <a:bodyPr wrap="square" rtlCol="0">
            <a:spAutoFit/>
          </a:bodyPr>
          <a:lstStyle/>
          <a:p>
            <a:r>
              <a:rPr lang="en-US" altLang="zh-CN" dirty="0" smtClean="0"/>
              <a:t>a</a:t>
            </a:r>
            <a:endParaRPr lang="zh-CN" altLang="en-US" dirty="0"/>
          </a:p>
        </p:txBody>
      </p:sp>
      <p:sp>
        <p:nvSpPr>
          <p:cNvPr id="24" name="矩形 23"/>
          <p:cNvSpPr/>
          <p:nvPr/>
        </p:nvSpPr>
        <p:spPr>
          <a:xfrm>
            <a:off x="6020263" y="5013176"/>
            <a:ext cx="157607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CN" altLang="en-US" sz="5400" b="1" dirty="0" smtClean="0">
                <a:ln w="11430"/>
                <a:solidFill>
                  <a:srgbClr val="3333FF"/>
                </a:solidFill>
                <a:effectLst>
                  <a:outerShdw blurRad="50800" dist="39000" dir="5460000" algn="tl">
                    <a:srgbClr val="000000">
                      <a:alpha val="38000"/>
                    </a:srgbClr>
                  </a:outerShdw>
                </a:effectLst>
              </a:rPr>
              <a:t>可控</a:t>
            </a:r>
            <a:endParaRPr lang="zh-CN" altLang="en-US" sz="5400" b="1" cap="none" spc="0" dirty="0">
              <a:ln w="11430"/>
              <a:solidFill>
                <a:srgbClr val="3333FF"/>
              </a:solidFill>
              <a:effectLst>
                <a:outerShdw blurRad="50800" dist="39000" dir="5460000" algn="tl">
                  <a:srgbClr val="000000">
                    <a:alpha val="38000"/>
                  </a:srgbClr>
                </a:outerShdw>
              </a:effectLst>
            </a:endParaRPr>
          </a:p>
        </p:txBody>
      </p:sp>
      <p:pic>
        <p:nvPicPr>
          <p:cNvPr id="26" name="Picture 2" descr="http://sina.brcdn.cn/download/2010/10/28/sina.cn_662812906.gif"/>
          <p:cNvPicPr>
            <a:picLocks noChangeAspect="1" noChangeArrowheads="1" noCrop="1"/>
          </p:cNvPicPr>
          <p:nvPr/>
        </p:nvPicPr>
        <p:blipFill>
          <a:blip r:embed="rId6" cstate="print"/>
          <a:srcRect/>
          <a:stretch>
            <a:fillRect/>
          </a:stretch>
        </p:blipFill>
        <p:spPr bwMode="auto">
          <a:xfrm>
            <a:off x="7668344" y="4869160"/>
            <a:ext cx="1080120" cy="1296144"/>
          </a:xfrm>
          <a:prstGeom prst="rect">
            <a:avLst/>
          </a:prstGeom>
          <a:noFill/>
        </p:spPr>
      </p:pic>
      <p:sp>
        <p:nvSpPr>
          <p:cNvPr id="31" name="右箭头 30"/>
          <p:cNvSpPr/>
          <p:nvPr/>
        </p:nvSpPr>
        <p:spPr>
          <a:xfrm rot="889082">
            <a:off x="5268600" y="5180486"/>
            <a:ext cx="79208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4774073" y="404664"/>
            <a:ext cx="1022063" cy="461665"/>
          </a:xfrm>
          <a:prstGeom prst="rect">
            <a:avLst/>
          </a:prstGeom>
          <a:noFill/>
        </p:spPr>
        <p:txBody>
          <a:bodyPr wrap="square" rtlCol="0">
            <a:spAutoFit/>
          </a:bodyPr>
          <a:lstStyle/>
          <a:p>
            <a:r>
              <a:rPr lang="en-US" altLang="zh-CN" b="1" dirty="0" smtClean="0"/>
              <a:t>WZ</a:t>
            </a:r>
            <a:endParaRPr lang="zh-CN" altLang="en-US" b="1" dirty="0"/>
          </a:p>
        </p:txBody>
      </p:sp>
      <p:sp>
        <p:nvSpPr>
          <p:cNvPr id="8" name="TextBox 7"/>
          <p:cNvSpPr txBox="1"/>
          <p:nvPr/>
        </p:nvSpPr>
        <p:spPr>
          <a:xfrm>
            <a:off x="7132335" y="404664"/>
            <a:ext cx="824041" cy="461665"/>
          </a:xfrm>
          <a:prstGeom prst="rect">
            <a:avLst/>
          </a:prstGeom>
          <a:noFill/>
        </p:spPr>
        <p:txBody>
          <a:bodyPr wrap="square" rtlCol="0">
            <a:spAutoFit/>
          </a:bodyPr>
          <a:lstStyle/>
          <a:p>
            <a:r>
              <a:rPr lang="en-US" altLang="zh-CN" b="1" dirty="0" smtClean="0"/>
              <a:t>ZB</a:t>
            </a:r>
            <a:endParaRPr lang="zh-CN" altLang="en-US" b="1" dirty="0"/>
          </a:p>
        </p:txBody>
      </p:sp>
      <p:sp>
        <p:nvSpPr>
          <p:cNvPr id="9" name="日期占位符 8"/>
          <p:cNvSpPr>
            <a:spLocks noGrp="1"/>
          </p:cNvSpPr>
          <p:nvPr>
            <p:ph type="dt" sz="half" idx="10"/>
          </p:nvPr>
        </p:nvSpPr>
        <p:spPr/>
        <p:txBody>
          <a:bodyPr/>
          <a:lstStyle/>
          <a:p>
            <a:fld id="{7F524851-6B21-4C5F-804A-4FB82245B33D}" type="datetime1">
              <a:rPr lang="zh-CN" altLang="en-US" smtClean="0"/>
              <a:t>2013/10/29</a:t>
            </a:fld>
            <a:endParaRPr lang="zh-CN" altLang="en-US"/>
          </a:p>
        </p:txBody>
      </p:sp>
      <p:sp>
        <p:nvSpPr>
          <p:cNvPr id="12" name="页脚占位符 11"/>
          <p:cNvSpPr>
            <a:spLocks noGrp="1"/>
          </p:cNvSpPr>
          <p:nvPr>
            <p:ph type="ftr" sz="quarter" idx="11"/>
          </p:nvPr>
        </p:nvSpPr>
        <p:spPr/>
        <p:txBody>
          <a:bodyPr/>
          <a:lstStyle/>
          <a:p>
            <a:r>
              <a:rPr lang="en-US" altLang="zh-CN" smtClean="0"/>
              <a:t>PKU·  Beijing · Fall. 2013</a:t>
            </a:r>
            <a:endParaRPr lang="zh-CN" altLang="en-US" dirty="0"/>
          </a:p>
        </p:txBody>
      </p:sp>
      <p:sp>
        <p:nvSpPr>
          <p:cNvPr id="13" name="灯片编号占位符 12"/>
          <p:cNvSpPr>
            <a:spLocks noGrp="1"/>
          </p:cNvSpPr>
          <p:nvPr>
            <p:ph type="sldNum" sz="quarter" idx="12"/>
          </p:nvPr>
        </p:nvSpPr>
        <p:spPr/>
        <p:txBody>
          <a:bodyPr>
            <a:normAutofit fontScale="92500" lnSpcReduction="20000"/>
          </a:bodyPr>
          <a:lstStyle/>
          <a:p>
            <a:fld id="{654424FE-3783-4FE8-B304-F9B0064DEF78}" type="slidenum">
              <a:rPr lang="zh-CN" altLang="en-US" smtClean="0"/>
              <a:pPr/>
              <a:t>137</a:t>
            </a:fld>
            <a:endParaRPr lang="zh-CN" altLang="en-US"/>
          </a:p>
        </p:txBody>
      </p:sp>
    </p:spTree>
    <p:custDataLst>
      <p:tags r:id="rId1"/>
    </p:custDataLst>
    <p:extLst>
      <p:ext uri="{BB962C8B-B14F-4D97-AF65-F5344CB8AC3E}">
        <p14:creationId xmlns:p14="http://schemas.microsoft.com/office/powerpoint/2010/main" val="2771889511"/>
      </p:ext>
    </p:extLst>
  </p:cSld>
  <p:clrMapOvr>
    <a:masterClrMapping/>
  </p:clrMapOvr>
  <mc:AlternateContent xmlns:mc="http://schemas.openxmlformats.org/markup-compatibility/2006" xmlns:p14="http://schemas.microsoft.com/office/powerpoint/2010/main">
    <mc:Choice Requires="p14">
      <p:transition spd="med" advTm="88318">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4" grpId="0"/>
      <p:bldP spid="31"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374848" y="-27384"/>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zh-CN" altLang="en-US" sz="5400" b="1" dirty="0" smtClean="0">
                <a:latin typeface="华文行楷" pitchFamily="2" charset="-122"/>
                <a:ea typeface="华文行楷" pitchFamily="2" charset="-122"/>
                <a:cs typeface="Times New Roman" pitchFamily="18" charset="0"/>
              </a:rPr>
              <a:t>研究</a:t>
            </a:r>
            <a:r>
              <a:rPr lang="zh-CN" altLang="en-US" sz="5400" b="1" dirty="0">
                <a:latin typeface="华文行楷" pitchFamily="2" charset="-122"/>
                <a:ea typeface="华文行楷" pitchFamily="2" charset="-122"/>
                <a:cs typeface="Times New Roman" pitchFamily="18" charset="0"/>
              </a:rPr>
              <a:t>方法</a:t>
            </a:r>
          </a:p>
        </p:txBody>
      </p:sp>
      <p:sp>
        <p:nvSpPr>
          <p:cNvPr id="3" name="矩形 2"/>
          <p:cNvSpPr/>
          <p:nvPr/>
        </p:nvSpPr>
        <p:spPr>
          <a:xfrm>
            <a:off x="400997" y="1105580"/>
            <a:ext cx="4891083" cy="523220"/>
          </a:xfrm>
          <a:prstGeom prst="rect">
            <a:avLst/>
          </a:prstGeom>
        </p:spPr>
        <p:txBody>
          <a:bodyPr wrap="none">
            <a:spAutoFit/>
          </a:bodyPr>
          <a:lstStyle/>
          <a:p>
            <a:r>
              <a:rPr lang="en-US" altLang="zh-CN" sz="2800" b="1" dirty="0" err="1" smtClean="0">
                <a:solidFill>
                  <a:srgbClr val="800000"/>
                </a:solidFill>
                <a:latin typeface="Times New Roman" pitchFamily="18" charset="0"/>
                <a:ea typeface="宋体" pitchFamily="2" charset="-122"/>
              </a:rPr>
              <a:t>InAs</a:t>
            </a:r>
            <a:r>
              <a:rPr lang="zh-CN" altLang="en-US" sz="2800" b="1" dirty="0" smtClean="0">
                <a:solidFill>
                  <a:srgbClr val="800000"/>
                </a:solidFill>
                <a:latin typeface="Times New Roman" pitchFamily="18" charset="0"/>
                <a:ea typeface="宋体" pitchFamily="2" charset="-122"/>
              </a:rPr>
              <a:t>晶格结构分析和能谱分析</a:t>
            </a:r>
            <a:endParaRPr lang="en-US" altLang="zh-CN" sz="2800" b="1" dirty="0" smtClean="0">
              <a:solidFill>
                <a:srgbClr val="800000"/>
              </a:solidFill>
              <a:latin typeface="Times New Roman" pitchFamily="18" charset="0"/>
              <a:ea typeface="宋体" pitchFamily="2" charset="-122"/>
            </a:endParaRPr>
          </a:p>
        </p:txBody>
      </p:sp>
      <p:sp>
        <p:nvSpPr>
          <p:cNvPr id="4" name="Text Box 4"/>
          <p:cNvSpPr txBox="1">
            <a:spLocks noChangeArrowheads="1"/>
          </p:cNvSpPr>
          <p:nvPr/>
        </p:nvSpPr>
        <p:spPr bwMode="auto">
          <a:xfrm>
            <a:off x="395536" y="1683965"/>
            <a:ext cx="874846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2800" b="1" dirty="0" smtClean="0">
                <a:solidFill>
                  <a:schemeClr val="accent1">
                    <a:lumMod val="50000"/>
                  </a:schemeClr>
                </a:solidFill>
                <a:latin typeface="Times New Roman" pitchFamily="18" charset="0"/>
                <a:ea typeface="宋体" pitchFamily="2" charset="-122"/>
              </a:rPr>
              <a:t>从几何结构到电子结构</a:t>
            </a:r>
            <a:r>
              <a:rPr lang="en-US" altLang="zh-CN" sz="2800" b="1" dirty="0" smtClean="0">
                <a:solidFill>
                  <a:schemeClr val="accent1">
                    <a:lumMod val="50000"/>
                  </a:schemeClr>
                </a:solidFill>
                <a:latin typeface="Times New Roman" pitchFamily="18" charset="0"/>
                <a:ea typeface="宋体" pitchFamily="2" charset="-122"/>
                <a:sym typeface="Wingdings" pitchFamily="2" charset="2"/>
              </a:rPr>
              <a:t></a:t>
            </a:r>
            <a:r>
              <a:rPr lang="zh-CN" altLang="en-US" sz="2800" b="1" dirty="0" smtClean="0">
                <a:solidFill>
                  <a:schemeClr val="accent1">
                    <a:lumMod val="50000"/>
                  </a:schemeClr>
                </a:solidFill>
                <a:latin typeface="Times New Roman" pitchFamily="18" charset="0"/>
                <a:ea typeface="宋体" pitchFamily="2" charset="-122"/>
                <a:sym typeface="Wingdings" pitchFamily="2" charset="2"/>
              </a:rPr>
              <a:t> 理解</a:t>
            </a:r>
            <a:r>
              <a:rPr lang="en-US" altLang="zh-CN" sz="2800" b="1" dirty="0" err="1" smtClean="0">
                <a:solidFill>
                  <a:schemeClr val="accent1">
                    <a:lumMod val="50000"/>
                  </a:schemeClr>
                </a:solidFill>
                <a:latin typeface="Times New Roman" pitchFamily="18" charset="0"/>
                <a:ea typeface="宋体" pitchFamily="2" charset="-122"/>
              </a:rPr>
              <a:t>Wurtzite</a:t>
            </a:r>
            <a:r>
              <a:rPr lang="en-US" altLang="zh-CN" sz="2800" b="1" dirty="0" smtClean="0">
                <a:solidFill>
                  <a:schemeClr val="accent1">
                    <a:lumMod val="50000"/>
                  </a:schemeClr>
                </a:solidFill>
                <a:latin typeface="Times New Roman" pitchFamily="18" charset="0"/>
                <a:ea typeface="宋体" pitchFamily="2" charset="-122"/>
              </a:rPr>
              <a:t>(WZ)</a:t>
            </a:r>
            <a:r>
              <a:rPr lang="zh-CN" altLang="en-US" sz="2800" b="1" dirty="0" smtClean="0">
                <a:solidFill>
                  <a:schemeClr val="accent1">
                    <a:lumMod val="50000"/>
                  </a:schemeClr>
                </a:solidFill>
                <a:latin typeface="Times New Roman" pitchFamily="18" charset="0"/>
                <a:ea typeface="宋体" pitchFamily="2" charset="-122"/>
              </a:rPr>
              <a:t>结构与</a:t>
            </a:r>
            <a:r>
              <a:rPr lang="en-US" altLang="zh-CN" sz="2800" b="1" dirty="0" smtClean="0">
                <a:solidFill>
                  <a:schemeClr val="accent1">
                    <a:lumMod val="50000"/>
                  </a:schemeClr>
                </a:solidFill>
                <a:latin typeface="Times New Roman" pitchFamily="18" charset="0"/>
                <a:ea typeface="宋体" pitchFamily="2" charset="-122"/>
              </a:rPr>
              <a:t>Zinc-Blende (ZB)</a:t>
            </a:r>
            <a:r>
              <a:rPr lang="zh-CN" altLang="en-US" sz="2800" b="1" dirty="0" smtClean="0">
                <a:solidFill>
                  <a:schemeClr val="accent1">
                    <a:lumMod val="50000"/>
                  </a:schemeClr>
                </a:solidFill>
                <a:latin typeface="Times New Roman" pitchFamily="18" charset="0"/>
                <a:ea typeface="宋体" pitchFamily="2" charset="-122"/>
              </a:rPr>
              <a:t>结构之间的转变</a:t>
            </a:r>
            <a:endParaRPr lang="en-US" altLang="zh-CN" sz="2800" b="1" dirty="0" smtClean="0">
              <a:solidFill>
                <a:schemeClr val="accent1">
                  <a:lumMod val="50000"/>
                </a:schemeClr>
              </a:solidFill>
              <a:latin typeface="Times New Roman" pitchFamily="18" charset="0"/>
              <a:ea typeface="宋体" pitchFamily="2" charset="-122"/>
            </a:endParaRPr>
          </a:p>
          <a:p>
            <a:endParaRPr lang="en-US" altLang="zh-CN" sz="2800" b="1" dirty="0">
              <a:solidFill>
                <a:schemeClr val="accent2"/>
              </a:solidFill>
              <a:latin typeface="Times New Roman" pitchFamily="18" charset="0"/>
              <a:ea typeface="宋体" pitchFamily="2" charset="-122"/>
            </a:endParaRPr>
          </a:p>
        </p:txBody>
      </p:sp>
      <p:sp>
        <p:nvSpPr>
          <p:cNvPr id="5" name="矩形 4"/>
          <p:cNvSpPr/>
          <p:nvPr/>
        </p:nvSpPr>
        <p:spPr>
          <a:xfrm>
            <a:off x="395536" y="2670011"/>
            <a:ext cx="8136904" cy="954107"/>
          </a:xfrm>
          <a:prstGeom prst="rect">
            <a:avLst/>
          </a:prstGeom>
        </p:spPr>
        <p:txBody>
          <a:bodyPr wrap="square">
            <a:spAutoFit/>
          </a:bodyPr>
          <a:lstStyle/>
          <a:p>
            <a:r>
              <a:rPr lang="zh-CN" altLang="en-US" sz="2800" b="1" dirty="0">
                <a:solidFill>
                  <a:schemeClr val="accent1">
                    <a:lumMod val="50000"/>
                  </a:schemeClr>
                </a:solidFill>
                <a:latin typeface="Times New Roman" pitchFamily="18" charset="0"/>
                <a:ea typeface="宋体" pitchFamily="2" charset="-122"/>
              </a:rPr>
              <a:t>热力学因素：</a:t>
            </a:r>
            <a:endParaRPr lang="en-US" altLang="zh-CN" sz="2800" b="1" dirty="0">
              <a:solidFill>
                <a:schemeClr val="accent1">
                  <a:lumMod val="50000"/>
                </a:schemeClr>
              </a:solidFill>
              <a:latin typeface="Times New Roman" pitchFamily="18" charset="0"/>
              <a:ea typeface="宋体" pitchFamily="2" charset="-122"/>
            </a:endParaRPr>
          </a:p>
          <a:p>
            <a:r>
              <a:rPr lang="en-US" altLang="zh-CN" sz="2800" b="1" dirty="0">
                <a:solidFill>
                  <a:schemeClr val="accent1">
                    <a:lumMod val="50000"/>
                  </a:schemeClr>
                </a:solidFill>
                <a:latin typeface="Times New Roman" pitchFamily="18" charset="0"/>
                <a:ea typeface="宋体" pitchFamily="2" charset="-122"/>
              </a:rPr>
              <a:t>	</a:t>
            </a:r>
            <a:r>
              <a:rPr lang="zh-CN" altLang="en-US" sz="2800" b="1" dirty="0">
                <a:solidFill>
                  <a:schemeClr val="accent1">
                    <a:lumMod val="50000"/>
                  </a:schemeClr>
                </a:solidFill>
                <a:latin typeface="Times New Roman" pitchFamily="18" charset="0"/>
                <a:ea typeface="宋体" pitchFamily="2" charset="-122"/>
              </a:rPr>
              <a:t>分析纳米线总能量随尺寸、温度的变化</a:t>
            </a:r>
            <a:endParaRPr lang="en-US" altLang="zh-CN" sz="2800" b="1" dirty="0">
              <a:solidFill>
                <a:schemeClr val="accent1">
                  <a:lumMod val="50000"/>
                </a:schemeClr>
              </a:solidFill>
              <a:latin typeface="Times New Roman" pitchFamily="18" charset="0"/>
              <a:ea typeface="宋体" pitchFamily="2" charset="-122"/>
            </a:endParaRPr>
          </a:p>
        </p:txBody>
      </p:sp>
      <p:sp>
        <p:nvSpPr>
          <p:cNvPr id="6" name="Text Box 4"/>
          <p:cNvSpPr txBox="1">
            <a:spLocks noChangeArrowheads="1"/>
          </p:cNvSpPr>
          <p:nvPr/>
        </p:nvSpPr>
        <p:spPr bwMode="auto">
          <a:xfrm>
            <a:off x="395536" y="3645024"/>
            <a:ext cx="348044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3200" b="1" dirty="0">
                <a:solidFill>
                  <a:srgbClr val="C00000"/>
                </a:solidFill>
                <a:latin typeface="宋体" pitchFamily="2" charset="-122"/>
                <a:ea typeface="宋体" pitchFamily="2" charset="-122"/>
              </a:rPr>
              <a:t>纳米线的自由能：</a:t>
            </a:r>
          </a:p>
        </p:txBody>
      </p:sp>
      <p:graphicFrame>
        <p:nvGraphicFramePr>
          <p:cNvPr id="7" name="对象 6"/>
          <p:cNvGraphicFramePr>
            <a:graphicFrameLocks noChangeAspect="1"/>
          </p:cNvGraphicFramePr>
          <p:nvPr>
            <p:extLst/>
          </p:nvPr>
        </p:nvGraphicFramePr>
        <p:xfrm>
          <a:off x="323528" y="4293096"/>
          <a:ext cx="7680325" cy="742950"/>
        </p:xfrm>
        <a:graphic>
          <a:graphicData uri="http://schemas.openxmlformats.org/presentationml/2006/ole">
            <mc:AlternateContent xmlns:mc="http://schemas.openxmlformats.org/markup-compatibility/2006">
              <mc:Choice xmlns:v="urn:schemas-microsoft-com:vml" Requires="v">
                <p:oleObj spid="_x0000_s51214" name="公式" r:id="rId5" imgW="1968500" imgH="190500" progId="Equation.3">
                  <p:embed/>
                </p:oleObj>
              </mc:Choice>
              <mc:Fallback>
                <p:oleObj name="公式" r:id="rId5" imgW="1968500" imgH="1905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4293096"/>
                        <a:ext cx="7680325" cy="742950"/>
                      </a:xfrm>
                      <a:prstGeom prst="rect">
                        <a:avLst/>
                      </a:prstGeom>
                      <a:solidFill>
                        <a:srgbClr val="C5F9FF"/>
                      </a:solidFill>
                    </p:spPr>
                  </p:pic>
                </p:oleObj>
              </mc:Fallback>
            </mc:AlternateContent>
          </a:graphicData>
        </a:graphic>
      </p:graphicFrame>
      <p:graphicFrame>
        <p:nvGraphicFramePr>
          <p:cNvPr id="8" name="对象 7"/>
          <p:cNvGraphicFramePr>
            <a:graphicFrameLocks noChangeAspect="1"/>
          </p:cNvGraphicFramePr>
          <p:nvPr>
            <p:extLst/>
          </p:nvPr>
        </p:nvGraphicFramePr>
        <p:xfrm>
          <a:off x="401637" y="5479788"/>
          <a:ext cx="6474619" cy="613508"/>
        </p:xfrm>
        <a:graphic>
          <a:graphicData uri="http://schemas.openxmlformats.org/presentationml/2006/ole">
            <mc:AlternateContent xmlns:mc="http://schemas.openxmlformats.org/markup-compatibility/2006">
              <mc:Choice xmlns:v="urn:schemas-microsoft-com:vml" Requires="v">
                <p:oleObj spid="_x0000_s51215" name="Equation" r:id="rId7" imgW="2400300" imgH="254000" progId="">
                  <p:embed/>
                </p:oleObj>
              </mc:Choice>
              <mc:Fallback>
                <p:oleObj name="Equation" r:id="rId7" imgW="2400300" imgH="2540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637" y="5479788"/>
                        <a:ext cx="6474619" cy="6135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374848" y="5127575"/>
            <a:ext cx="7797552" cy="461665"/>
          </a:xfrm>
          <a:prstGeom prst="rect">
            <a:avLst/>
          </a:prstGeom>
          <a:noFill/>
        </p:spPr>
        <p:txBody>
          <a:bodyPr wrap="square" rtlCol="0">
            <a:spAutoFit/>
          </a:bodyPr>
          <a:lstStyle/>
          <a:p>
            <a:r>
              <a:rPr lang="en-US" altLang="zh-CN" b="1" dirty="0">
                <a:solidFill>
                  <a:schemeClr val="accent1">
                    <a:lumMod val="50000"/>
                  </a:schemeClr>
                </a:solidFill>
              </a:rPr>
              <a:t>e</a:t>
            </a:r>
            <a:r>
              <a:rPr lang="en-US" altLang="zh-CN" b="1" dirty="0" smtClean="0">
                <a:solidFill>
                  <a:schemeClr val="accent1">
                    <a:lumMod val="50000"/>
                  </a:schemeClr>
                </a:solidFill>
              </a:rPr>
              <a:t>xample</a:t>
            </a:r>
            <a:r>
              <a:rPr lang="zh-CN" altLang="en-US" dirty="0" smtClean="0">
                <a:solidFill>
                  <a:schemeClr val="accent1">
                    <a:lumMod val="50000"/>
                  </a:schemeClr>
                </a:solidFill>
              </a:rPr>
              <a:t>：</a:t>
            </a:r>
            <a:r>
              <a:rPr lang="zh-CN" altLang="en-US" b="1" dirty="0" smtClean="0">
                <a:solidFill>
                  <a:schemeClr val="accent1">
                    <a:lumMod val="50000"/>
                  </a:schemeClr>
                </a:solidFill>
              </a:rPr>
              <a:t>纳米线为圆柱形时，其自由能可表示为</a:t>
            </a:r>
            <a:endParaRPr lang="zh-CN" altLang="en-US" b="1" dirty="0">
              <a:solidFill>
                <a:schemeClr val="accent1">
                  <a:lumMod val="50000"/>
                </a:schemeClr>
              </a:solidFill>
            </a:endParaRPr>
          </a:p>
        </p:txBody>
      </p:sp>
      <p:sp>
        <p:nvSpPr>
          <p:cNvPr id="11" name="日期占位符 10"/>
          <p:cNvSpPr>
            <a:spLocks noGrp="1"/>
          </p:cNvSpPr>
          <p:nvPr>
            <p:ph type="dt" sz="half" idx="10"/>
          </p:nvPr>
        </p:nvSpPr>
        <p:spPr/>
        <p:txBody>
          <a:bodyPr/>
          <a:lstStyle/>
          <a:p>
            <a:fld id="{BE6C4EC1-62C6-4078-8E9D-F2C93B4C5000}" type="datetime1">
              <a:rPr lang="zh-CN" altLang="en-US" smtClean="0"/>
              <a:t>2013/10/29</a:t>
            </a:fld>
            <a:endParaRPr lang="zh-CN" altLang="en-US"/>
          </a:p>
        </p:txBody>
      </p:sp>
      <p:sp>
        <p:nvSpPr>
          <p:cNvPr id="12" name="页脚占位符 11"/>
          <p:cNvSpPr>
            <a:spLocks noGrp="1"/>
          </p:cNvSpPr>
          <p:nvPr>
            <p:ph type="ftr" sz="quarter" idx="11"/>
          </p:nvPr>
        </p:nvSpPr>
        <p:spPr/>
        <p:txBody>
          <a:bodyPr/>
          <a:lstStyle/>
          <a:p>
            <a:r>
              <a:rPr lang="en-US" altLang="zh-CN" smtClean="0"/>
              <a:t>PKU·  Beijing · Fall. 2013</a:t>
            </a:r>
            <a:endParaRPr lang="zh-CN" altLang="en-US" dirty="0"/>
          </a:p>
        </p:txBody>
      </p:sp>
      <p:sp>
        <p:nvSpPr>
          <p:cNvPr id="13" name="灯片编号占位符 12"/>
          <p:cNvSpPr>
            <a:spLocks noGrp="1"/>
          </p:cNvSpPr>
          <p:nvPr>
            <p:ph type="sldNum" sz="quarter" idx="12"/>
          </p:nvPr>
        </p:nvSpPr>
        <p:spPr/>
        <p:txBody>
          <a:bodyPr>
            <a:normAutofit fontScale="92500" lnSpcReduction="20000"/>
          </a:bodyPr>
          <a:lstStyle/>
          <a:p>
            <a:fld id="{654424FE-3783-4FE8-B304-F9B0064DEF78}" type="slidenum">
              <a:rPr lang="zh-CN" altLang="en-US" smtClean="0"/>
              <a:pPr/>
              <a:t>138</a:t>
            </a:fld>
            <a:endParaRPr lang="zh-CN" altLang="en-US"/>
          </a:p>
        </p:txBody>
      </p:sp>
    </p:spTree>
    <p:custDataLst>
      <p:tags r:id="rId2"/>
    </p:custDataLst>
    <p:extLst>
      <p:ext uri="{BB962C8B-B14F-4D97-AF65-F5344CB8AC3E}">
        <p14:creationId xmlns:p14="http://schemas.microsoft.com/office/powerpoint/2010/main" val="2255111600"/>
      </p:ext>
    </p:extLst>
  </p:cSld>
  <p:clrMapOvr>
    <a:masterClrMapping/>
  </p:clrMapOvr>
  <mc:AlternateContent xmlns:mc="http://schemas.openxmlformats.org/markup-compatibility/2006" xmlns:p14="http://schemas.microsoft.com/office/powerpoint/2010/main">
    <mc:Choice Requires="p14">
      <p:transition spd="med" advTm="73861">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9"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381000" y="0"/>
            <a:ext cx="82296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zh-CN" sz="4800" b="1" dirty="0" smtClean="0">
                <a:solidFill>
                  <a:schemeClr val="accent1">
                    <a:lumMod val="50000"/>
                  </a:schemeClr>
                </a:solidFill>
                <a:latin typeface="Times New Roman" panose="02020603050405020304" pitchFamily="18" charset="0"/>
                <a:ea typeface="宋体" pitchFamily="2" charset="-122"/>
                <a:cs typeface="Times New Roman" panose="02020603050405020304" pitchFamily="18" charset="0"/>
              </a:rPr>
              <a:t>1.</a:t>
            </a:r>
            <a:r>
              <a:rPr lang="zh-CN" altLang="en-US" sz="4800" b="1" dirty="0" smtClean="0">
                <a:solidFill>
                  <a:srgbClr val="C00000"/>
                </a:solidFill>
                <a:latin typeface="华文行楷" panose="02010800040101010101" pitchFamily="2" charset="-122"/>
                <a:ea typeface="华文行楷" panose="02010800040101010101" pitchFamily="2" charset="-122"/>
              </a:rPr>
              <a:t>高</a:t>
            </a:r>
            <a:r>
              <a:rPr lang="zh-CN" altLang="en-US" sz="4800" b="1" dirty="0" smtClean="0">
                <a:solidFill>
                  <a:schemeClr val="accent1">
                    <a:lumMod val="50000"/>
                  </a:schemeClr>
                </a:solidFill>
                <a:latin typeface="华文行楷" panose="02010800040101010101" pitchFamily="2" charset="-122"/>
                <a:ea typeface="华文行楷" panose="02010800040101010101" pitchFamily="2" charset="-122"/>
              </a:rPr>
              <a:t>收敛精度</a:t>
            </a:r>
            <a:endParaRPr lang="zh-CN" altLang="en-US" sz="4800" b="1" dirty="0">
              <a:solidFill>
                <a:schemeClr val="accent1">
                  <a:lumMod val="50000"/>
                </a:schemeClr>
              </a:solidFill>
              <a:latin typeface="华文行楷" panose="02010800040101010101" pitchFamily="2" charset="-122"/>
              <a:ea typeface="华文行楷" panose="02010800040101010101" pitchFamily="2" charset="-122"/>
            </a:endParaRPr>
          </a:p>
        </p:txBody>
      </p:sp>
      <p:sp>
        <p:nvSpPr>
          <p:cNvPr id="5" name="Content Placeholder 2"/>
          <p:cNvSpPr>
            <a:spLocks/>
          </p:cNvSpPr>
          <p:nvPr/>
        </p:nvSpPr>
        <p:spPr bwMode="auto">
          <a:xfrm>
            <a:off x="348883" y="1077804"/>
            <a:ext cx="3842117" cy="242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FF0000"/>
              </a:buClr>
              <a:buFontTx/>
              <a:buChar char="•"/>
            </a:pPr>
            <a:r>
              <a:rPr lang="zh-CN" altLang="en-US" sz="2500" b="1" dirty="0">
                <a:solidFill>
                  <a:schemeClr val="accent1">
                    <a:lumMod val="50000"/>
                  </a:schemeClr>
                </a:solidFill>
                <a:latin typeface="Times New Roman" pitchFamily="18" charset="0"/>
                <a:ea typeface="宋体" pitchFamily="2" charset="-122"/>
                <a:sym typeface="Wingdings" pitchFamily="2" charset="2"/>
              </a:rPr>
              <a:t>体</a:t>
            </a:r>
            <a:r>
              <a:rPr lang="zh-CN" altLang="en-US" sz="2500" b="1" dirty="0" smtClean="0">
                <a:solidFill>
                  <a:schemeClr val="accent1">
                    <a:lumMod val="50000"/>
                  </a:schemeClr>
                </a:solidFill>
                <a:latin typeface="Times New Roman" pitchFamily="18" charset="0"/>
                <a:ea typeface="宋体" pitchFamily="2" charset="-122"/>
                <a:sym typeface="Wingdings" pitchFamily="2" charset="2"/>
              </a:rPr>
              <a:t>相总能收敛测试 </a:t>
            </a:r>
            <a:r>
              <a:rPr lang="en-US" altLang="zh-CN" sz="2500" b="1" dirty="0" smtClean="0">
                <a:solidFill>
                  <a:schemeClr val="accent1">
                    <a:lumMod val="50000"/>
                  </a:schemeClr>
                </a:solidFill>
                <a:latin typeface="Times New Roman" pitchFamily="18" charset="0"/>
                <a:ea typeface="宋体" pitchFamily="2" charset="-122"/>
                <a:sym typeface="Wingdings" pitchFamily="2" charset="2"/>
              </a:rPr>
              <a:t>—</a:t>
            </a:r>
            <a:r>
              <a:rPr lang="zh-CN" altLang="en-US" sz="2500" b="1" dirty="0" smtClean="0">
                <a:solidFill>
                  <a:schemeClr val="accent1">
                    <a:lumMod val="50000"/>
                  </a:schemeClr>
                </a:solidFill>
                <a:latin typeface="Times New Roman" pitchFamily="18" charset="0"/>
                <a:ea typeface="宋体" pitchFamily="2" charset="-122"/>
                <a:sym typeface="Wingdings" pitchFamily="2" charset="2"/>
              </a:rPr>
              <a:t>优于</a:t>
            </a:r>
            <a:r>
              <a:rPr lang="en-US" altLang="zh-CN" sz="2500" b="1" dirty="0" smtClean="0">
                <a:solidFill>
                  <a:srgbClr val="C00000"/>
                </a:solidFill>
                <a:latin typeface="Times New Roman" pitchFamily="18" charset="0"/>
                <a:ea typeface="宋体" pitchFamily="2" charset="-122"/>
                <a:sym typeface="Wingdings" pitchFamily="2" charset="2"/>
              </a:rPr>
              <a:t>1meV/</a:t>
            </a:r>
            <a:r>
              <a:rPr lang="zh-CN" altLang="en-US" sz="2500" b="1" dirty="0" smtClean="0">
                <a:solidFill>
                  <a:srgbClr val="C00000"/>
                </a:solidFill>
                <a:latin typeface="Times New Roman" pitchFamily="18" charset="0"/>
                <a:ea typeface="宋体" pitchFamily="2" charset="-122"/>
                <a:sym typeface="Wingdings" pitchFamily="2" charset="2"/>
              </a:rPr>
              <a:t>单胞</a:t>
            </a:r>
            <a:endParaRPr lang="en-US" altLang="zh-CN" sz="2500" b="1" dirty="0">
              <a:solidFill>
                <a:srgbClr val="C00000"/>
              </a:solidFill>
              <a:latin typeface="Times New Roman" pitchFamily="18" charset="0"/>
              <a:ea typeface="宋体" pitchFamily="2" charset="-122"/>
              <a:sym typeface="Wingdings" pitchFamily="2" charset="2"/>
            </a:endParaRPr>
          </a:p>
          <a:p>
            <a:pPr marL="342900" indent="-342900">
              <a:spcBef>
                <a:spcPct val="20000"/>
              </a:spcBef>
              <a:buClr>
                <a:srgbClr val="FF0000"/>
              </a:buClr>
              <a:buFontTx/>
              <a:buChar char="•"/>
            </a:pPr>
            <a:r>
              <a:rPr lang="zh-CN" altLang="en-US" sz="2500" b="1" dirty="0">
                <a:solidFill>
                  <a:schemeClr val="accent1">
                    <a:lumMod val="50000"/>
                  </a:schemeClr>
                </a:solidFill>
                <a:latin typeface="Times New Roman" pitchFamily="18" charset="0"/>
                <a:ea typeface="宋体" pitchFamily="2" charset="-122"/>
                <a:sym typeface="Wingdings" pitchFamily="2" charset="2"/>
              </a:rPr>
              <a:t>表</a:t>
            </a:r>
            <a:r>
              <a:rPr lang="zh-CN" altLang="en-US" sz="2500" b="1" dirty="0" smtClean="0">
                <a:solidFill>
                  <a:schemeClr val="accent1">
                    <a:lumMod val="50000"/>
                  </a:schemeClr>
                </a:solidFill>
                <a:latin typeface="Times New Roman" pitchFamily="18" charset="0"/>
                <a:ea typeface="宋体" pitchFamily="2" charset="-122"/>
                <a:sym typeface="Wingdings" pitchFamily="2" charset="2"/>
              </a:rPr>
              <a:t>面层数测试</a:t>
            </a:r>
            <a:endParaRPr lang="en-US" altLang="zh-CN" sz="2500" b="1" dirty="0" smtClean="0">
              <a:solidFill>
                <a:schemeClr val="accent1">
                  <a:lumMod val="50000"/>
                </a:schemeClr>
              </a:solidFill>
              <a:latin typeface="Times New Roman" pitchFamily="18" charset="0"/>
              <a:ea typeface="宋体" pitchFamily="2" charset="-122"/>
              <a:sym typeface="Wingdings" pitchFamily="2" charset="2"/>
            </a:endParaRPr>
          </a:p>
          <a:p>
            <a:pPr marL="342900" indent="-342900">
              <a:spcBef>
                <a:spcPct val="20000"/>
              </a:spcBef>
              <a:buClr>
                <a:srgbClr val="FF0000"/>
              </a:buClr>
              <a:buFontTx/>
              <a:buChar char="•"/>
            </a:pPr>
            <a:r>
              <a:rPr lang="zh-CN" altLang="en-US" sz="2500" b="1" dirty="0">
                <a:solidFill>
                  <a:schemeClr val="accent1">
                    <a:lumMod val="50000"/>
                  </a:schemeClr>
                </a:solidFill>
                <a:latin typeface="Times New Roman" pitchFamily="18" charset="0"/>
                <a:ea typeface="宋体" pitchFamily="2" charset="-122"/>
                <a:sym typeface="Wingdings" pitchFamily="2" charset="2"/>
              </a:rPr>
              <a:t>奇</a:t>
            </a:r>
            <a:r>
              <a:rPr lang="zh-CN" altLang="en-US" sz="2500" b="1" dirty="0" smtClean="0">
                <a:solidFill>
                  <a:schemeClr val="accent1">
                    <a:lumMod val="50000"/>
                  </a:schemeClr>
                </a:solidFill>
                <a:latin typeface="Times New Roman" pitchFamily="18" charset="0"/>
                <a:ea typeface="宋体" pitchFamily="2" charset="-122"/>
                <a:sym typeface="Wingdings" pitchFamily="2" charset="2"/>
              </a:rPr>
              <a:t>偶层的影响</a:t>
            </a:r>
            <a:endParaRPr lang="en-US" altLang="zh-CN" sz="2500" b="1" dirty="0" smtClean="0">
              <a:solidFill>
                <a:schemeClr val="accent1">
                  <a:lumMod val="50000"/>
                </a:schemeClr>
              </a:solidFill>
              <a:latin typeface="Times New Roman" pitchFamily="18" charset="0"/>
              <a:ea typeface="宋体" pitchFamily="2" charset="-122"/>
              <a:sym typeface="Wingdings" pitchFamily="2" charset="2"/>
            </a:endParaRPr>
          </a:p>
          <a:p>
            <a:pPr marL="342900" indent="-342900">
              <a:spcBef>
                <a:spcPct val="20000"/>
              </a:spcBef>
              <a:buClr>
                <a:srgbClr val="FF0000"/>
              </a:buClr>
              <a:buFontTx/>
              <a:buChar char="•"/>
            </a:pPr>
            <a:r>
              <a:rPr lang="zh-CN" altLang="en-US" sz="2500" b="1" dirty="0">
                <a:solidFill>
                  <a:schemeClr val="accent1">
                    <a:lumMod val="50000"/>
                  </a:schemeClr>
                </a:solidFill>
                <a:latin typeface="Times New Roman" pitchFamily="18" charset="0"/>
                <a:ea typeface="宋体" pitchFamily="2" charset="-122"/>
                <a:sym typeface="Wingdings" pitchFamily="2" charset="2"/>
              </a:rPr>
              <a:t>对</a:t>
            </a:r>
            <a:r>
              <a:rPr lang="zh-CN" altLang="en-US" sz="2500" b="1" dirty="0" smtClean="0">
                <a:solidFill>
                  <a:schemeClr val="accent1">
                    <a:lumMod val="50000"/>
                  </a:schemeClr>
                </a:solidFill>
                <a:latin typeface="Times New Roman" pitchFamily="18" charset="0"/>
                <a:ea typeface="宋体" pitchFamily="2" charset="-122"/>
                <a:sym typeface="Wingdings" pitchFamily="2" charset="2"/>
              </a:rPr>
              <a:t>称非对称模型</a:t>
            </a:r>
            <a:endParaRPr lang="en-US" altLang="zh-CN" sz="2500" b="1" dirty="0" smtClean="0">
              <a:solidFill>
                <a:schemeClr val="accent1">
                  <a:lumMod val="50000"/>
                </a:schemeClr>
              </a:solidFill>
              <a:latin typeface="Times New Roman" pitchFamily="18" charset="0"/>
              <a:ea typeface="宋体" pitchFamily="2" charset="-122"/>
              <a:sym typeface="Wingdings" pitchFamily="2" charset="2"/>
            </a:endParaRPr>
          </a:p>
        </p:txBody>
      </p:sp>
      <p:pic>
        <p:nvPicPr>
          <p:cNvPr id="8" name="Picture 3"/>
          <p:cNvPicPr>
            <a:picLocks noChangeAspect="1" noChangeArrowheads="1"/>
          </p:cNvPicPr>
          <p:nvPr/>
        </p:nvPicPr>
        <p:blipFill rotWithShape="1">
          <a:blip r:embed="rId5" cstate="print">
            <a:clrChange>
              <a:clrFrom>
                <a:srgbClr val="000000"/>
              </a:clrFrom>
              <a:clrTo>
                <a:srgbClr val="000000">
                  <a:alpha val="0"/>
                </a:srgbClr>
              </a:clrTo>
            </a:clrChange>
          </a:blip>
          <a:srcRect l="7963" b="3685"/>
          <a:stretch/>
        </p:blipFill>
        <p:spPr bwMode="auto">
          <a:xfrm>
            <a:off x="4343400" y="838200"/>
            <a:ext cx="1625657" cy="2732110"/>
          </a:xfrm>
          <a:prstGeom prst="rect">
            <a:avLst/>
          </a:prstGeom>
          <a:noFill/>
          <a:ln w="9525">
            <a:noFill/>
            <a:miter lim="800000"/>
            <a:headEnd/>
            <a:tailEnd/>
          </a:ln>
        </p:spPr>
      </p:pic>
      <p:pic>
        <p:nvPicPr>
          <p:cNvPr id="10" name="Picture 6"/>
          <p:cNvPicPr>
            <a:picLocks noChangeAspect="1" noChangeArrowheads="1"/>
          </p:cNvPicPr>
          <p:nvPr/>
        </p:nvPicPr>
        <p:blipFill rotWithShape="1">
          <a:blip r:embed="rId6" cstate="print">
            <a:clrChange>
              <a:clrFrom>
                <a:srgbClr val="000000"/>
              </a:clrFrom>
              <a:clrTo>
                <a:srgbClr val="000000">
                  <a:alpha val="0"/>
                </a:srgbClr>
              </a:clrTo>
            </a:clrChange>
          </a:blip>
          <a:srcRect l="7845" r="8142" b="4223"/>
          <a:stretch/>
        </p:blipFill>
        <p:spPr bwMode="auto">
          <a:xfrm>
            <a:off x="7819800" y="838200"/>
            <a:ext cx="1248000" cy="2702668"/>
          </a:xfrm>
          <a:prstGeom prst="rect">
            <a:avLst/>
          </a:prstGeom>
          <a:noFill/>
          <a:ln w="9525">
            <a:noFill/>
            <a:miter lim="800000"/>
            <a:headEnd/>
            <a:tailEnd/>
          </a:ln>
        </p:spPr>
      </p:pic>
      <p:sp>
        <p:nvSpPr>
          <p:cNvPr id="11" name="TextBox 10"/>
          <p:cNvSpPr txBox="1"/>
          <p:nvPr/>
        </p:nvSpPr>
        <p:spPr>
          <a:xfrm>
            <a:off x="4564836" y="3501008"/>
            <a:ext cx="1159292" cy="369332"/>
          </a:xfrm>
          <a:prstGeom prst="rect">
            <a:avLst/>
          </a:prstGeom>
          <a:noFill/>
        </p:spPr>
        <p:txBody>
          <a:bodyPr wrap="none" rtlCol="0">
            <a:spAutoFit/>
          </a:bodyPr>
          <a:lstStyle/>
          <a:p>
            <a:r>
              <a:rPr lang="en-US" altLang="zh-CN" dirty="0" smtClean="0"/>
              <a:t>(100)-WZ</a:t>
            </a:r>
            <a:endParaRPr lang="zh-CN" altLang="en-US" dirty="0"/>
          </a:p>
        </p:txBody>
      </p:sp>
      <p:sp>
        <p:nvSpPr>
          <p:cNvPr id="12" name="TextBox 11"/>
          <p:cNvSpPr txBox="1"/>
          <p:nvPr/>
        </p:nvSpPr>
        <p:spPr>
          <a:xfrm>
            <a:off x="6353496" y="3501008"/>
            <a:ext cx="1142172" cy="369332"/>
          </a:xfrm>
          <a:prstGeom prst="rect">
            <a:avLst/>
          </a:prstGeom>
          <a:noFill/>
        </p:spPr>
        <p:txBody>
          <a:bodyPr wrap="none" rtlCol="0">
            <a:spAutoFit/>
          </a:bodyPr>
          <a:lstStyle/>
          <a:p>
            <a:r>
              <a:rPr lang="en-US" altLang="zh-CN" dirty="0" smtClean="0"/>
              <a:t>(110)-WZ</a:t>
            </a:r>
            <a:endParaRPr lang="zh-CN" altLang="en-US" dirty="0"/>
          </a:p>
        </p:txBody>
      </p:sp>
      <p:sp>
        <p:nvSpPr>
          <p:cNvPr id="13" name="TextBox 12"/>
          <p:cNvSpPr txBox="1"/>
          <p:nvPr/>
        </p:nvSpPr>
        <p:spPr>
          <a:xfrm>
            <a:off x="7902626" y="3491716"/>
            <a:ext cx="1078052" cy="369332"/>
          </a:xfrm>
          <a:prstGeom prst="rect">
            <a:avLst/>
          </a:prstGeom>
          <a:noFill/>
        </p:spPr>
        <p:txBody>
          <a:bodyPr wrap="none" rtlCol="0">
            <a:spAutoFit/>
          </a:bodyPr>
          <a:lstStyle/>
          <a:p>
            <a:r>
              <a:rPr lang="en-US" altLang="zh-CN" dirty="0" smtClean="0"/>
              <a:t>(110)-ZB</a:t>
            </a:r>
            <a:endParaRPr lang="zh-CN" altLang="en-US" dirty="0"/>
          </a:p>
        </p:txBody>
      </p:sp>
      <p:graphicFrame>
        <p:nvGraphicFramePr>
          <p:cNvPr id="1026" name="Object 2"/>
          <p:cNvGraphicFramePr>
            <a:graphicFrameLocks noChangeAspect="1"/>
          </p:cNvGraphicFramePr>
          <p:nvPr>
            <p:extLst/>
          </p:nvPr>
        </p:nvGraphicFramePr>
        <p:xfrm>
          <a:off x="104775" y="2924944"/>
          <a:ext cx="5029200" cy="3513138"/>
        </p:xfrm>
        <a:graphic>
          <a:graphicData uri="http://schemas.openxmlformats.org/presentationml/2006/ole">
            <mc:AlternateContent xmlns:mc="http://schemas.openxmlformats.org/markup-compatibility/2006">
              <mc:Choice xmlns:v="urn:schemas-microsoft-com:vml" Requires="v">
                <p:oleObj spid="_x0000_s52232" name="Graph" r:id="rId7" imgW="4155034" imgH="2901696" progId="Origin50.Graph">
                  <p:embed/>
                </p:oleObj>
              </mc:Choice>
              <mc:Fallback>
                <p:oleObj name="Graph" r:id="rId7" imgW="4155034" imgH="2901696" progId="Origin50.Grap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775" y="2924944"/>
                        <a:ext cx="5029200" cy="3513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Content Placeholder 2"/>
          <p:cNvSpPr>
            <a:spLocks/>
          </p:cNvSpPr>
          <p:nvPr/>
        </p:nvSpPr>
        <p:spPr bwMode="auto">
          <a:xfrm>
            <a:off x="4714876" y="4005064"/>
            <a:ext cx="4266171" cy="107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FF0000"/>
              </a:buClr>
              <a:buFontTx/>
              <a:buChar char="•"/>
            </a:pPr>
            <a:r>
              <a:rPr lang="zh-CN" altLang="en-US" sz="2500" b="1" dirty="0" smtClean="0">
                <a:solidFill>
                  <a:schemeClr val="accent1">
                    <a:lumMod val="50000"/>
                  </a:schemeClr>
                </a:solidFill>
                <a:latin typeface="Times New Roman" pitchFamily="18" charset="0"/>
                <a:ea typeface="宋体" pitchFamily="2" charset="-122"/>
                <a:sym typeface="Wingdings" pitchFamily="2" charset="2"/>
              </a:rPr>
              <a:t>表面能绝对收敛优于</a:t>
            </a:r>
            <a:r>
              <a:rPr lang="en-US" altLang="zh-CN" sz="2500" b="1" dirty="0" smtClean="0">
                <a:solidFill>
                  <a:srgbClr val="C00000"/>
                </a:solidFill>
                <a:latin typeface="Times New Roman" pitchFamily="18" charset="0"/>
                <a:ea typeface="宋体" pitchFamily="2" charset="-122"/>
                <a:sym typeface="Wingdings" pitchFamily="2" charset="2"/>
              </a:rPr>
              <a:t>2meV/</a:t>
            </a:r>
            <a:r>
              <a:rPr lang="zh-CN" altLang="en-US" sz="2500" b="1" dirty="0" smtClean="0">
                <a:solidFill>
                  <a:srgbClr val="C00000"/>
                </a:solidFill>
                <a:latin typeface="Times New Roman" pitchFamily="18" charset="0"/>
                <a:ea typeface="宋体" pitchFamily="2" charset="-122"/>
                <a:sym typeface="Wingdings" pitchFamily="2" charset="2"/>
              </a:rPr>
              <a:t>表面单胞</a:t>
            </a:r>
            <a:endParaRPr lang="en-US" altLang="zh-CN" sz="2500" b="1" dirty="0" smtClean="0">
              <a:solidFill>
                <a:srgbClr val="C00000"/>
              </a:solidFill>
              <a:latin typeface="Times New Roman" pitchFamily="18" charset="0"/>
              <a:ea typeface="宋体" pitchFamily="2" charset="-122"/>
              <a:sym typeface="Wingdings" pitchFamily="2" charset="2"/>
            </a:endParaRPr>
          </a:p>
        </p:txBody>
      </p:sp>
      <p:sp>
        <p:nvSpPr>
          <p:cNvPr id="15" name="TextBox 14"/>
          <p:cNvSpPr txBox="1"/>
          <p:nvPr/>
        </p:nvSpPr>
        <p:spPr>
          <a:xfrm>
            <a:off x="4499992" y="4941168"/>
            <a:ext cx="4681090" cy="430887"/>
          </a:xfrm>
          <a:prstGeom prst="rect">
            <a:avLst/>
          </a:prstGeom>
          <a:noFill/>
        </p:spPr>
        <p:txBody>
          <a:bodyPr wrap="square" rtlCol="0">
            <a:spAutoFit/>
          </a:bodyPr>
          <a:lstStyle/>
          <a:p>
            <a:r>
              <a:rPr lang="zh-CN" altLang="en-US" sz="2200" b="1" dirty="0" smtClean="0">
                <a:solidFill>
                  <a:schemeClr val="accent1">
                    <a:lumMod val="50000"/>
                  </a:schemeClr>
                </a:solidFill>
                <a:latin typeface="Times New Roman" pitchFamily="18" charset="0"/>
                <a:ea typeface="宋体" pitchFamily="2" charset="-122"/>
                <a:sym typeface="Wingdings" pitchFamily="2" charset="2"/>
              </a:rPr>
              <a:t>而相关文献           </a:t>
            </a:r>
            <a:r>
              <a:rPr lang="en-US" altLang="zh-CN" sz="2200" b="1" dirty="0" smtClean="0">
                <a:solidFill>
                  <a:srgbClr val="C00000"/>
                </a:solidFill>
                <a:latin typeface="Times New Roman" pitchFamily="18" charset="0"/>
                <a:ea typeface="宋体" pitchFamily="2" charset="-122"/>
                <a:sym typeface="Wingdings" pitchFamily="2" charset="2"/>
              </a:rPr>
              <a:t>10meV</a:t>
            </a:r>
            <a:r>
              <a:rPr lang="en-US" altLang="zh-CN" sz="2200" b="1" dirty="0" smtClean="0">
                <a:solidFill>
                  <a:srgbClr val="54219F"/>
                </a:solidFill>
                <a:latin typeface="Times New Roman" pitchFamily="18" charset="0"/>
                <a:ea typeface="宋体" pitchFamily="2" charset="-122"/>
                <a:sym typeface="Wingdings" pitchFamily="2" charset="2"/>
              </a:rPr>
              <a:t>/</a:t>
            </a:r>
            <a:r>
              <a:rPr lang="zh-CN" altLang="en-US" sz="2200" b="1" dirty="0" smtClean="0">
                <a:solidFill>
                  <a:srgbClr val="C00000"/>
                </a:solidFill>
                <a:latin typeface="Times New Roman" pitchFamily="18" charset="0"/>
                <a:ea typeface="宋体" pitchFamily="2" charset="-122"/>
                <a:sym typeface="Wingdings" pitchFamily="2" charset="2"/>
              </a:rPr>
              <a:t>单胞</a:t>
            </a:r>
            <a:r>
              <a:rPr lang="zh-CN" altLang="en-US" sz="2200" b="1" dirty="0" smtClean="0">
                <a:solidFill>
                  <a:schemeClr val="accent1">
                    <a:lumMod val="50000"/>
                  </a:schemeClr>
                </a:solidFill>
                <a:latin typeface="Times New Roman" pitchFamily="18" charset="0"/>
                <a:ea typeface="宋体" pitchFamily="2" charset="-122"/>
                <a:sym typeface="Wingdings" pitchFamily="2" charset="2"/>
              </a:rPr>
              <a:t>量级</a:t>
            </a:r>
            <a:endParaRPr lang="en-US" altLang="zh-CN" sz="2200" b="1" baseline="30000" dirty="0" smtClean="0">
              <a:solidFill>
                <a:schemeClr val="accent1">
                  <a:lumMod val="50000"/>
                </a:schemeClr>
              </a:solidFill>
              <a:latin typeface="Times New Roman" pitchFamily="18" charset="0"/>
              <a:ea typeface="宋体" pitchFamily="2" charset="-122"/>
              <a:sym typeface="Wingdings" pitchFamily="2" charset="2"/>
            </a:endParaRPr>
          </a:p>
        </p:txBody>
      </p:sp>
      <p:sp>
        <p:nvSpPr>
          <p:cNvPr id="16" name="TextBox 15"/>
          <p:cNvSpPr txBox="1"/>
          <p:nvPr/>
        </p:nvSpPr>
        <p:spPr>
          <a:xfrm>
            <a:off x="4716016" y="5415607"/>
            <a:ext cx="4248472" cy="461665"/>
          </a:xfrm>
          <a:prstGeom prst="rect">
            <a:avLst/>
          </a:prstGeom>
          <a:noFill/>
        </p:spPr>
        <p:txBody>
          <a:bodyPr wrap="square" rtlCol="0">
            <a:spAutoFit/>
          </a:bodyPr>
          <a:lstStyle/>
          <a:p>
            <a:r>
              <a:rPr lang="en-US" altLang="zh-CN" i="1" dirty="0"/>
              <a:t>PRB </a:t>
            </a:r>
            <a:r>
              <a:rPr lang="en-US" altLang="zh-CN" b="1" dirty="0"/>
              <a:t>2007</a:t>
            </a:r>
            <a:r>
              <a:rPr lang="en-US" altLang="zh-CN" i="1" dirty="0"/>
              <a:t>, 76, 075401</a:t>
            </a:r>
            <a:endParaRPr lang="zh-CN" altLang="en-US" i="1" dirty="0"/>
          </a:p>
        </p:txBody>
      </p:sp>
      <p:pic>
        <p:nvPicPr>
          <p:cNvPr id="17" name="Picture 2" descr="http://sina.brcdn.cn/download/2010/10/28/sina.cn_662812906.gif"/>
          <p:cNvPicPr>
            <a:picLocks noChangeAspect="1" noChangeArrowheads="1" noCrop="1"/>
          </p:cNvPicPr>
          <p:nvPr/>
        </p:nvPicPr>
        <p:blipFill>
          <a:blip r:embed="rId9" cstate="print"/>
          <a:srcRect/>
          <a:stretch>
            <a:fillRect/>
          </a:stretch>
        </p:blipFill>
        <p:spPr bwMode="auto">
          <a:xfrm>
            <a:off x="8172400" y="4005064"/>
            <a:ext cx="840093" cy="1008112"/>
          </a:xfrm>
          <a:prstGeom prst="rect">
            <a:avLst/>
          </a:prstGeom>
          <a:noFill/>
        </p:spPr>
      </p:pic>
      <p:sp>
        <p:nvSpPr>
          <p:cNvPr id="18" name="右箭头 17"/>
          <p:cNvSpPr/>
          <p:nvPr/>
        </p:nvSpPr>
        <p:spPr>
          <a:xfrm>
            <a:off x="6156176" y="5013176"/>
            <a:ext cx="50405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 </a:t>
            </a:r>
            <a:endParaRPr lang="zh-CN" altLang="en-US" dirty="0"/>
          </a:p>
        </p:txBody>
      </p:sp>
      <p:sp>
        <p:nvSpPr>
          <p:cNvPr id="19" name="下箭头 18"/>
          <p:cNvSpPr/>
          <p:nvPr/>
        </p:nvSpPr>
        <p:spPr>
          <a:xfrm>
            <a:off x="2928926" y="4872010"/>
            <a:ext cx="142876" cy="357190"/>
          </a:xfrm>
          <a:prstGeom prst="downArrow">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92" name="Picture 6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62474" y="823990"/>
            <a:ext cx="1405870" cy="2749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日期占位符 1"/>
          <p:cNvSpPr>
            <a:spLocks noGrp="1"/>
          </p:cNvSpPr>
          <p:nvPr>
            <p:ph type="dt" sz="half" idx="10"/>
          </p:nvPr>
        </p:nvSpPr>
        <p:spPr/>
        <p:txBody>
          <a:bodyPr/>
          <a:lstStyle/>
          <a:p>
            <a:fld id="{017DA2D1-82A1-4A9A-9378-FA5DBFE65E82}" type="datetime1">
              <a:rPr lang="zh-CN" altLang="en-US" smtClean="0"/>
              <a:t>2013/10/29</a:t>
            </a:fld>
            <a:endParaRPr lang="zh-CN" altLang="en-US"/>
          </a:p>
        </p:txBody>
      </p:sp>
      <p:sp>
        <p:nvSpPr>
          <p:cNvPr id="3" name="页脚占位符 2"/>
          <p:cNvSpPr>
            <a:spLocks noGrp="1"/>
          </p:cNvSpPr>
          <p:nvPr>
            <p:ph type="ftr" sz="quarter" idx="11"/>
          </p:nvPr>
        </p:nvSpPr>
        <p:spPr/>
        <p:txBody>
          <a:bodyPr/>
          <a:lstStyle/>
          <a:p>
            <a:r>
              <a:rPr lang="en-US" altLang="zh-CN" smtClean="0"/>
              <a:t>PKU·  Beijing · Fall. 2013</a:t>
            </a:r>
            <a:endParaRPr lang="zh-CN" altLang="en-US" dirty="0"/>
          </a:p>
        </p:txBody>
      </p:sp>
      <p:sp>
        <p:nvSpPr>
          <p:cNvPr id="6" name="灯片编号占位符 5"/>
          <p:cNvSpPr>
            <a:spLocks noGrp="1"/>
          </p:cNvSpPr>
          <p:nvPr>
            <p:ph type="sldNum" sz="quarter" idx="12"/>
          </p:nvPr>
        </p:nvSpPr>
        <p:spPr/>
        <p:txBody>
          <a:bodyPr>
            <a:normAutofit fontScale="92500" lnSpcReduction="20000"/>
          </a:bodyPr>
          <a:lstStyle/>
          <a:p>
            <a:fld id="{654424FE-3783-4FE8-B304-F9B0064DEF78}" type="slidenum">
              <a:rPr lang="zh-CN" altLang="en-US" smtClean="0"/>
              <a:pPr/>
              <a:t>139</a:t>
            </a:fld>
            <a:endParaRPr lang="zh-CN" altLang="en-US"/>
          </a:p>
        </p:txBody>
      </p:sp>
    </p:spTree>
    <p:custDataLst>
      <p:tags r:id="rId2"/>
    </p:custDataLst>
    <p:extLst>
      <p:ext uri="{BB962C8B-B14F-4D97-AF65-F5344CB8AC3E}">
        <p14:creationId xmlns:p14="http://schemas.microsoft.com/office/powerpoint/2010/main" val="3688736420"/>
      </p:ext>
    </p:extLst>
  </p:cSld>
  <p:clrMapOvr>
    <a:masterClrMapping/>
  </p:clrMapOvr>
  <mc:AlternateContent xmlns:mc="http://schemas.openxmlformats.org/markup-compatibility/2006" xmlns:p14="http://schemas.microsoft.com/office/powerpoint/2010/main">
    <mc:Choice Requires="p14">
      <p:transition spd="med" advTm="28156">
        <p14:prism/>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1810" name="Group 2"/>
          <p:cNvGrpSpPr>
            <a:grpSpLocks/>
          </p:cNvGrpSpPr>
          <p:nvPr/>
        </p:nvGrpSpPr>
        <p:grpSpPr bwMode="auto">
          <a:xfrm>
            <a:off x="0" y="0"/>
            <a:ext cx="9142413" cy="6856413"/>
            <a:chOff x="0" y="0"/>
            <a:chExt cx="5759" cy="4319"/>
          </a:xfrm>
        </p:grpSpPr>
        <p:pic>
          <p:nvPicPr>
            <p:cNvPr id="631811" name="Picture 3" descr="幻灯片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59" cy="4319"/>
            </a:xfrm>
            <a:prstGeom prst="rect">
              <a:avLst/>
            </a:prstGeom>
            <a:noFill/>
            <a:extLst>
              <a:ext uri="{909E8E84-426E-40DD-AFC4-6F175D3DCCD1}">
                <a14:hiddenFill xmlns:a14="http://schemas.microsoft.com/office/drawing/2010/main">
                  <a:solidFill>
                    <a:srgbClr val="FFFFFF"/>
                  </a:solidFill>
                </a14:hiddenFill>
              </a:ext>
            </a:extLst>
          </p:spPr>
        </p:pic>
        <p:sp>
          <p:nvSpPr>
            <p:cNvPr id="631812" name="Line 4"/>
            <p:cNvSpPr>
              <a:spLocks noChangeShapeType="1"/>
            </p:cNvSpPr>
            <p:nvPr/>
          </p:nvSpPr>
          <p:spPr bwMode="auto">
            <a:xfrm>
              <a:off x="2016" y="1152"/>
              <a:ext cx="43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31813" name="Line 5"/>
            <p:cNvSpPr>
              <a:spLocks noChangeShapeType="1"/>
            </p:cNvSpPr>
            <p:nvPr/>
          </p:nvSpPr>
          <p:spPr bwMode="auto">
            <a:xfrm>
              <a:off x="2880" y="1152"/>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31814" name="Line 6"/>
            <p:cNvSpPr>
              <a:spLocks noChangeShapeType="1"/>
            </p:cNvSpPr>
            <p:nvPr/>
          </p:nvSpPr>
          <p:spPr bwMode="auto">
            <a:xfrm>
              <a:off x="3120" y="1152"/>
              <a:ext cx="9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2" name="Date Placeholder 1"/>
          <p:cNvSpPr>
            <a:spLocks noGrp="1"/>
          </p:cNvSpPr>
          <p:nvPr>
            <p:ph type="dt" sz="half" idx="10"/>
          </p:nvPr>
        </p:nvSpPr>
        <p:spPr/>
        <p:txBody>
          <a:bodyPr/>
          <a:lstStyle/>
          <a:p>
            <a:fld id="{EFC76F3B-0EA3-465B-87DA-2A5A94E2CDC3}"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AE714C8C-1F9C-404C-BB65-1EC320AFAFFE}" type="slidenum">
              <a:rPr lang="zh-CN" altLang="en-US" smtClean="0"/>
              <a:pPr/>
              <a:t>14</a:t>
            </a:fld>
            <a:endParaRPr lang="zh-CN" altLang="en-US"/>
          </a:p>
        </p:txBody>
      </p:sp>
    </p:spTree>
    <p:extLst>
      <p:ext uri="{BB962C8B-B14F-4D97-AF65-F5344CB8AC3E}">
        <p14:creationId xmlns:p14="http://schemas.microsoft.com/office/powerpoint/2010/main" val="257433673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381000" y="44450"/>
            <a:ext cx="82296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zh-CN" sz="4000" b="1" dirty="0" smtClean="0">
                <a:solidFill>
                  <a:schemeClr val="accent1">
                    <a:lumMod val="50000"/>
                  </a:schemeClr>
                </a:solidFill>
                <a:latin typeface="Times New Roman" pitchFamily="18" charset="0"/>
                <a:ea typeface="宋体" pitchFamily="2" charset="-122"/>
              </a:rPr>
              <a:t>2.</a:t>
            </a:r>
            <a:r>
              <a:rPr lang="zh-CN" altLang="en-US" sz="4800" b="1" dirty="0" smtClean="0">
                <a:solidFill>
                  <a:srgbClr val="C00000"/>
                </a:solidFill>
                <a:latin typeface="华文行楷" panose="02010800040101010101" pitchFamily="2" charset="-122"/>
                <a:ea typeface="华文行楷" panose="02010800040101010101" pitchFamily="2" charset="-122"/>
              </a:rPr>
              <a:t>全面的</a:t>
            </a:r>
            <a:r>
              <a:rPr lang="zh-CN" altLang="en-US" sz="4800" b="1" dirty="0">
                <a:solidFill>
                  <a:schemeClr val="accent1">
                    <a:lumMod val="50000"/>
                  </a:schemeClr>
                </a:solidFill>
                <a:latin typeface="华文行楷" panose="02010800040101010101" pitchFamily="2" charset="-122"/>
                <a:ea typeface="华文行楷" panose="02010800040101010101" pitchFamily="2" charset="-122"/>
              </a:rPr>
              <a:t>泛函计算</a:t>
            </a:r>
          </a:p>
        </p:txBody>
      </p:sp>
      <p:sp>
        <p:nvSpPr>
          <p:cNvPr id="5" name="Content Placeholder 2"/>
          <p:cNvSpPr>
            <a:spLocks/>
          </p:cNvSpPr>
          <p:nvPr/>
        </p:nvSpPr>
        <p:spPr bwMode="auto">
          <a:xfrm>
            <a:off x="54006" y="928670"/>
            <a:ext cx="8875712"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FF0000"/>
              </a:buClr>
              <a:buFontTx/>
              <a:buChar char="•"/>
            </a:pPr>
            <a:r>
              <a:rPr lang="zh-CN" altLang="en-US" sz="2500" b="1" dirty="0" smtClean="0">
                <a:solidFill>
                  <a:schemeClr val="accent1">
                    <a:lumMod val="50000"/>
                  </a:schemeClr>
                </a:solidFill>
                <a:latin typeface="Times New Roman" pitchFamily="18" charset="0"/>
                <a:ea typeface="宋体" pitchFamily="2" charset="-122"/>
                <a:sym typeface="Wingdings" pitchFamily="2" charset="2"/>
              </a:rPr>
              <a:t>分别考虑了</a:t>
            </a:r>
            <a:r>
              <a:rPr lang="en-US" altLang="zh-CN" sz="2500" b="1" dirty="0" smtClean="0">
                <a:solidFill>
                  <a:schemeClr val="accent1">
                    <a:lumMod val="50000"/>
                  </a:schemeClr>
                </a:solidFill>
                <a:latin typeface="Times New Roman" pitchFamily="18" charset="0"/>
                <a:ea typeface="宋体" pitchFamily="2" charset="-122"/>
                <a:sym typeface="Wingdings" pitchFamily="2" charset="2"/>
              </a:rPr>
              <a:t>PBE</a:t>
            </a:r>
            <a:r>
              <a:rPr lang="zh-CN" altLang="en-US" sz="2500" b="1" dirty="0" smtClean="0">
                <a:solidFill>
                  <a:schemeClr val="accent1">
                    <a:lumMod val="50000"/>
                  </a:schemeClr>
                </a:solidFill>
                <a:latin typeface="Times New Roman" pitchFamily="18" charset="0"/>
                <a:ea typeface="宋体" pitchFamily="2" charset="-122"/>
                <a:sym typeface="Wingdings" pitchFamily="2" charset="2"/>
              </a:rPr>
              <a:t>（最常用</a:t>
            </a:r>
            <a:r>
              <a:rPr lang="en-US" altLang="zh-CN" sz="2500" b="1" dirty="0" smtClean="0">
                <a:solidFill>
                  <a:schemeClr val="accent1">
                    <a:lumMod val="50000"/>
                  </a:schemeClr>
                </a:solidFill>
                <a:latin typeface="Times New Roman" pitchFamily="18" charset="0"/>
                <a:ea typeface="宋体" pitchFamily="2" charset="-122"/>
                <a:sym typeface="Wingdings" pitchFamily="2" charset="2"/>
              </a:rPr>
              <a:t>GGA</a:t>
            </a:r>
            <a:r>
              <a:rPr lang="zh-CN" altLang="en-US" sz="2500" b="1" dirty="0">
                <a:solidFill>
                  <a:schemeClr val="accent1">
                    <a:lumMod val="50000"/>
                  </a:schemeClr>
                </a:solidFill>
                <a:latin typeface="Times New Roman" pitchFamily="18" charset="0"/>
                <a:ea typeface="宋体" pitchFamily="2" charset="-122"/>
                <a:sym typeface="Wingdings" pitchFamily="2" charset="2"/>
              </a:rPr>
              <a:t>泛</a:t>
            </a:r>
            <a:r>
              <a:rPr lang="zh-CN" altLang="en-US" sz="2500" b="1" dirty="0" smtClean="0">
                <a:solidFill>
                  <a:schemeClr val="accent1">
                    <a:lumMod val="50000"/>
                  </a:schemeClr>
                </a:solidFill>
                <a:latin typeface="Times New Roman" pitchFamily="18" charset="0"/>
                <a:ea typeface="宋体" pitchFamily="2" charset="-122"/>
                <a:sym typeface="Wingdings" pitchFamily="2" charset="2"/>
              </a:rPr>
              <a:t>函）、</a:t>
            </a:r>
            <a:r>
              <a:rPr lang="en-US" altLang="zh-CN" sz="2500" b="1" dirty="0" err="1" smtClean="0">
                <a:solidFill>
                  <a:schemeClr val="accent1">
                    <a:lumMod val="50000"/>
                  </a:schemeClr>
                </a:solidFill>
                <a:latin typeface="Times New Roman" pitchFamily="18" charset="0"/>
                <a:ea typeface="宋体" pitchFamily="2" charset="-122"/>
                <a:sym typeface="Wingdings" pitchFamily="2" charset="2"/>
              </a:rPr>
              <a:t>PBEsol</a:t>
            </a:r>
            <a:r>
              <a:rPr lang="zh-CN" altLang="en-US" sz="2500" b="1" dirty="0" smtClean="0">
                <a:solidFill>
                  <a:schemeClr val="accent1">
                    <a:lumMod val="50000"/>
                  </a:schemeClr>
                </a:solidFill>
                <a:latin typeface="Times New Roman" pitchFamily="18" charset="0"/>
                <a:ea typeface="宋体" pitchFamily="2" charset="-122"/>
                <a:sym typeface="Wingdings" pitchFamily="2" charset="2"/>
              </a:rPr>
              <a:t>、</a:t>
            </a:r>
            <a:r>
              <a:rPr lang="en-US" altLang="zh-CN" sz="2500" b="1" dirty="0" smtClean="0">
                <a:solidFill>
                  <a:schemeClr val="accent1">
                    <a:lumMod val="50000"/>
                  </a:schemeClr>
                </a:solidFill>
                <a:latin typeface="Times New Roman" pitchFamily="18" charset="0"/>
                <a:ea typeface="宋体" pitchFamily="2" charset="-122"/>
                <a:sym typeface="Wingdings" pitchFamily="2" charset="2"/>
              </a:rPr>
              <a:t>AM05</a:t>
            </a:r>
            <a:r>
              <a:rPr lang="zh-CN" altLang="en-US" sz="2500" b="1" dirty="0" smtClean="0">
                <a:solidFill>
                  <a:schemeClr val="accent1">
                    <a:lumMod val="50000"/>
                  </a:schemeClr>
                </a:solidFill>
                <a:latin typeface="Times New Roman" pitchFamily="18" charset="0"/>
                <a:ea typeface="宋体" pitchFamily="2" charset="-122"/>
                <a:sym typeface="Wingdings" pitchFamily="2" charset="2"/>
              </a:rPr>
              <a:t>（针对固体和表面能优化的</a:t>
            </a:r>
            <a:r>
              <a:rPr lang="en-US" altLang="zh-CN" sz="2500" b="1" dirty="0" smtClean="0">
                <a:solidFill>
                  <a:schemeClr val="accent1">
                    <a:lumMod val="50000"/>
                  </a:schemeClr>
                </a:solidFill>
                <a:latin typeface="Times New Roman" pitchFamily="18" charset="0"/>
                <a:ea typeface="宋体" pitchFamily="2" charset="-122"/>
                <a:sym typeface="Wingdings" pitchFamily="2" charset="2"/>
              </a:rPr>
              <a:t>GGA</a:t>
            </a:r>
            <a:r>
              <a:rPr lang="zh-CN" altLang="en-US" sz="2500" b="1" dirty="0" smtClean="0">
                <a:solidFill>
                  <a:schemeClr val="accent1">
                    <a:lumMod val="50000"/>
                  </a:schemeClr>
                </a:solidFill>
                <a:latin typeface="Times New Roman" pitchFamily="18" charset="0"/>
                <a:ea typeface="宋体" pitchFamily="2" charset="-122"/>
                <a:sym typeface="Wingdings" pitchFamily="2" charset="2"/>
              </a:rPr>
              <a:t>泛函）、</a:t>
            </a:r>
            <a:r>
              <a:rPr lang="en-US" altLang="zh-CN" sz="2500" b="1" dirty="0" smtClean="0">
                <a:solidFill>
                  <a:schemeClr val="accent1">
                    <a:lumMod val="50000"/>
                  </a:schemeClr>
                </a:solidFill>
                <a:latin typeface="Times New Roman" pitchFamily="18" charset="0"/>
                <a:ea typeface="宋体" pitchFamily="2" charset="-122"/>
                <a:sym typeface="Wingdings" pitchFamily="2" charset="2"/>
              </a:rPr>
              <a:t>TPSS</a:t>
            </a:r>
            <a:r>
              <a:rPr lang="zh-CN" altLang="en-US" sz="2500" b="1" dirty="0" smtClean="0">
                <a:solidFill>
                  <a:schemeClr val="accent1">
                    <a:lumMod val="50000"/>
                  </a:schemeClr>
                </a:solidFill>
                <a:latin typeface="Times New Roman" pitchFamily="18" charset="0"/>
                <a:ea typeface="宋体" pitchFamily="2" charset="-122"/>
                <a:sym typeface="Wingdings" pitchFamily="2" charset="2"/>
              </a:rPr>
              <a:t>（</a:t>
            </a:r>
            <a:r>
              <a:rPr lang="en-US" altLang="zh-CN" sz="2500" b="1" dirty="0" err="1" smtClean="0">
                <a:solidFill>
                  <a:schemeClr val="accent1">
                    <a:lumMod val="50000"/>
                  </a:schemeClr>
                </a:solidFill>
                <a:latin typeface="Times New Roman" pitchFamily="18" charset="0"/>
                <a:ea typeface="宋体" pitchFamily="2" charset="-122"/>
                <a:sym typeface="Wingdings" pitchFamily="2" charset="2"/>
              </a:rPr>
              <a:t>MetaGGA</a:t>
            </a:r>
            <a:r>
              <a:rPr lang="zh-CN" altLang="en-US" sz="2500" b="1" dirty="0" smtClean="0">
                <a:solidFill>
                  <a:schemeClr val="accent1">
                    <a:lumMod val="50000"/>
                  </a:schemeClr>
                </a:solidFill>
                <a:latin typeface="Times New Roman" pitchFamily="18" charset="0"/>
                <a:ea typeface="宋体" pitchFamily="2" charset="-122"/>
                <a:sym typeface="Wingdings" pitchFamily="2" charset="2"/>
              </a:rPr>
              <a:t>泛函）、</a:t>
            </a:r>
            <a:r>
              <a:rPr lang="en-US" altLang="zh-CN" sz="2500" b="1" dirty="0" smtClean="0">
                <a:solidFill>
                  <a:schemeClr val="accent1">
                    <a:lumMod val="50000"/>
                  </a:schemeClr>
                </a:solidFill>
                <a:latin typeface="Times New Roman" pitchFamily="18" charset="0"/>
                <a:ea typeface="宋体" pitchFamily="2" charset="-122"/>
                <a:sym typeface="Wingdings" pitchFamily="2" charset="2"/>
              </a:rPr>
              <a:t>M06L</a:t>
            </a:r>
            <a:r>
              <a:rPr lang="zh-CN" altLang="en-US" sz="2500" b="1" dirty="0" smtClean="0">
                <a:solidFill>
                  <a:schemeClr val="accent1">
                    <a:lumMod val="50000"/>
                  </a:schemeClr>
                </a:solidFill>
                <a:latin typeface="Times New Roman" pitchFamily="18" charset="0"/>
                <a:ea typeface="宋体" pitchFamily="2" charset="-122"/>
                <a:sym typeface="Wingdings" pitchFamily="2" charset="2"/>
              </a:rPr>
              <a:t> （</a:t>
            </a:r>
            <a:r>
              <a:rPr lang="en-US" altLang="zh-CN" sz="2500" b="1" dirty="0" err="1" smtClean="0">
                <a:solidFill>
                  <a:schemeClr val="accent1">
                    <a:lumMod val="50000"/>
                  </a:schemeClr>
                </a:solidFill>
                <a:latin typeface="Times New Roman" pitchFamily="18" charset="0"/>
                <a:ea typeface="宋体" pitchFamily="2" charset="-122"/>
                <a:sym typeface="Wingdings" pitchFamily="2" charset="2"/>
              </a:rPr>
              <a:t>MetaGGA</a:t>
            </a:r>
            <a:r>
              <a:rPr lang="zh-CN" altLang="en-US" sz="2500" b="1" dirty="0" smtClean="0">
                <a:solidFill>
                  <a:schemeClr val="accent1">
                    <a:lumMod val="50000"/>
                  </a:schemeClr>
                </a:solidFill>
                <a:latin typeface="Times New Roman" pitchFamily="18" charset="0"/>
                <a:ea typeface="宋体" pitchFamily="2" charset="-122"/>
                <a:sym typeface="Wingdings" pitchFamily="2" charset="2"/>
              </a:rPr>
              <a:t>泛函）等五种泛函。</a:t>
            </a:r>
            <a:endParaRPr lang="en-US" altLang="zh-CN" sz="2500" b="1" dirty="0">
              <a:solidFill>
                <a:schemeClr val="accent1">
                  <a:lumMod val="50000"/>
                </a:schemeClr>
              </a:solidFill>
              <a:latin typeface="Times New Roman" pitchFamily="18" charset="0"/>
              <a:ea typeface="宋体" pitchFamily="2" charset="-122"/>
              <a:sym typeface="Wingdings" pitchFamily="2" charset="2"/>
            </a:endParaRPr>
          </a:p>
        </p:txBody>
      </p:sp>
      <p:graphicFrame>
        <p:nvGraphicFramePr>
          <p:cNvPr id="8" name="表格 5"/>
          <p:cNvGraphicFramePr>
            <a:graphicFrameLocks noGrp="1"/>
          </p:cNvGraphicFramePr>
          <p:nvPr>
            <p:extLst/>
          </p:nvPr>
        </p:nvGraphicFramePr>
        <p:xfrm>
          <a:off x="268287" y="2200292"/>
          <a:ext cx="8651512" cy="3657600"/>
        </p:xfrm>
        <a:graphic>
          <a:graphicData uri="http://schemas.openxmlformats.org/drawingml/2006/table">
            <a:tbl>
              <a:tblPr>
                <a:tableStyleId>{8A107856-5554-42FB-B03E-39F5DBC370BA}</a:tableStyleId>
              </a:tblPr>
              <a:tblGrid>
                <a:gridCol w="1258772"/>
                <a:gridCol w="1099652"/>
                <a:gridCol w="1219343"/>
                <a:gridCol w="1093784"/>
                <a:gridCol w="1093784"/>
                <a:gridCol w="1265013"/>
                <a:gridCol w="1621164"/>
              </a:tblGrid>
              <a:tr h="457200">
                <a:tc>
                  <a:txBody>
                    <a:bodyPr/>
                    <a:lstStyle/>
                    <a:p>
                      <a:pPr algn="ctr" fontAlgn="ctr"/>
                      <a:endParaRPr lang="en-US" sz="2400" b="1" i="0" u="none" strike="noStrike" dirty="0" smtClean="0">
                        <a:solidFill>
                          <a:srgbClr val="000000"/>
                        </a:solidFill>
                        <a:latin typeface="Times New Roman" pitchFamily="18" charset="0"/>
                        <a:cs typeface="Times New Roman" pitchFamily="18" charset="0"/>
                      </a:endParaRPr>
                    </a:p>
                  </a:txBody>
                  <a:tcPr marL="9525" marR="9525" marT="9525" marB="0" anchor="ctr">
                    <a:solidFill>
                      <a:schemeClr val="bg2">
                        <a:lumMod val="50000"/>
                      </a:schemeClr>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2400" b="1" u="none" strike="noStrike" dirty="0" err="1" smtClean="0">
                          <a:solidFill>
                            <a:schemeClr val="bg1"/>
                          </a:solidFill>
                          <a:latin typeface="Times New Roman" pitchFamily="18" charset="0"/>
                          <a:cs typeface="Times New Roman" pitchFamily="18" charset="0"/>
                        </a:rPr>
                        <a:t>InAs</a:t>
                      </a:r>
                      <a:r>
                        <a:rPr lang="en-US" altLang="zh-CN" sz="2400" b="1" u="none" strike="noStrike" dirty="0" smtClean="0">
                          <a:solidFill>
                            <a:schemeClr val="bg1"/>
                          </a:solidFill>
                          <a:latin typeface="Times New Roman" pitchFamily="18" charset="0"/>
                          <a:cs typeface="Times New Roman" pitchFamily="18" charset="0"/>
                        </a:rPr>
                        <a:t> (ZB)</a:t>
                      </a:r>
                      <a:endParaRPr lang="en-US" altLang="zh-CN" sz="2400" b="1" i="0" u="none" strike="noStrike" dirty="0" smtClean="0">
                        <a:solidFill>
                          <a:schemeClr val="bg1"/>
                        </a:solidFill>
                        <a:latin typeface="Times New Roman" pitchFamily="18" charset="0"/>
                        <a:cs typeface="Times New Roman" pitchFamily="18" charset="0"/>
                      </a:endParaRPr>
                    </a:p>
                  </a:txBody>
                  <a:tcPr marL="9525" marR="9525" marT="9525" marB="0" anchor="ctr">
                    <a:solidFill>
                      <a:schemeClr val="bg2">
                        <a:lumMod val="50000"/>
                      </a:schemeClr>
                    </a:solidFill>
                  </a:tcPr>
                </a:tc>
                <a:tc hMerge="1">
                  <a:txBody>
                    <a:bodyPr/>
                    <a:lstStyle/>
                    <a:p>
                      <a:pPr algn="l" fontAlgn="ctr"/>
                      <a:endParaRPr lang="zh-CN" altLang="en-US" sz="1600" b="0" i="0" u="none" strike="noStrike" dirty="0">
                        <a:solidFill>
                          <a:srgbClr val="000000"/>
                        </a:solidFill>
                        <a:latin typeface="宋体"/>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2400" b="1" u="none" strike="noStrike" dirty="0" err="1" smtClean="0">
                          <a:solidFill>
                            <a:schemeClr val="bg1"/>
                          </a:solidFill>
                          <a:latin typeface="Times New Roman" pitchFamily="18" charset="0"/>
                          <a:cs typeface="Times New Roman" pitchFamily="18" charset="0"/>
                        </a:rPr>
                        <a:t>InAs</a:t>
                      </a:r>
                      <a:r>
                        <a:rPr lang="en-US" altLang="zh-CN" sz="2400" b="1" u="none" strike="noStrike" dirty="0" smtClean="0">
                          <a:solidFill>
                            <a:schemeClr val="bg1"/>
                          </a:solidFill>
                          <a:latin typeface="Times New Roman" pitchFamily="18" charset="0"/>
                          <a:cs typeface="Times New Roman" pitchFamily="18" charset="0"/>
                        </a:rPr>
                        <a:t> (WZ)</a:t>
                      </a:r>
                      <a:endParaRPr lang="en-US" altLang="zh-CN" sz="2400" b="1" i="0" u="none" strike="noStrike" dirty="0" smtClean="0">
                        <a:solidFill>
                          <a:schemeClr val="bg1"/>
                        </a:solidFill>
                        <a:latin typeface="Times New Roman" pitchFamily="18" charset="0"/>
                        <a:cs typeface="Times New Roman" pitchFamily="18" charset="0"/>
                      </a:endParaRPr>
                    </a:p>
                  </a:txBody>
                  <a:tcPr marL="9525" marR="9525" marT="9525" marB="0" anchor="ctr">
                    <a:solidFill>
                      <a:schemeClr val="bg2">
                        <a:lumMod val="50000"/>
                      </a:schemeClr>
                    </a:solidFill>
                  </a:tcPr>
                </a:tc>
                <a:tc hMerge="1">
                  <a:txBody>
                    <a:bodyPr/>
                    <a:lstStyle/>
                    <a:p>
                      <a:endParaRPr lang="zh-CN" altLang="en-US"/>
                    </a:p>
                  </a:txBody>
                  <a:tcPr/>
                </a:tc>
                <a:tc hMerge="1">
                  <a:txBody>
                    <a:bodyPr/>
                    <a:lstStyle/>
                    <a:p>
                      <a:pPr algn="ctr" fontAlgn="ctr"/>
                      <a:endParaRPr lang="en-US" sz="1600" b="0" i="0" u="none" strike="noStrike" dirty="0" smtClean="0">
                        <a:solidFill>
                          <a:srgbClr val="000000"/>
                        </a:solidFill>
                        <a:latin typeface="宋体"/>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altLang="zh-CN" sz="2400" b="1" i="0" u="none" strike="noStrike" dirty="0" smtClean="0">
                        <a:solidFill>
                          <a:srgbClr val="000000"/>
                        </a:solidFill>
                        <a:latin typeface="Times New Roman" pitchFamily="18" charset="0"/>
                        <a:cs typeface="Times New Roman" pitchFamily="18" charset="0"/>
                      </a:endParaRPr>
                    </a:p>
                  </a:txBody>
                  <a:tcPr marL="9525" marR="9525" marT="9525" marB="0" anchor="ctr">
                    <a:solidFill>
                      <a:schemeClr val="bg2">
                        <a:lumMod val="50000"/>
                      </a:schemeClr>
                    </a:solidFill>
                  </a:tcPr>
                </a:tc>
              </a:tr>
              <a:tr h="457200">
                <a:tc>
                  <a:txBody>
                    <a:bodyPr/>
                    <a:lstStyle/>
                    <a:p>
                      <a:pPr algn="ctr" fontAlgn="ctr"/>
                      <a:r>
                        <a:rPr lang="zh-CN" altLang="en-US" sz="2400" b="1" u="none" strike="noStrike" dirty="0">
                          <a:latin typeface="Times New Roman" pitchFamily="18" charset="0"/>
                          <a:cs typeface="Times New Roman" pitchFamily="18" charset="0"/>
                        </a:rPr>
                        <a:t>　</a:t>
                      </a:r>
                      <a:endParaRPr lang="zh-CN" altLang="en-US" sz="2400" b="1" i="0" u="none" strike="noStrike" dirty="0">
                        <a:solidFill>
                          <a:srgbClr val="000000"/>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ctr"/>
                      <a:r>
                        <a:rPr lang="en-US" sz="2400" b="1" u="none" strike="noStrike" dirty="0" smtClean="0">
                          <a:latin typeface="Times New Roman" pitchFamily="18" charset="0"/>
                          <a:cs typeface="Times New Roman" pitchFamily="18" charset="0"/>
                        </a:rPr>
                        <a:t>a(</a:t>
                      </a:r>
                      <a:r>
                        <a:rPr lang="en-US" altLang="zh-CN" sz="2400" b="1" u="none" strike="noStrike" dirty="0" smtClean="0">
                          <a:latin typeface="Times New Roman" pitchFamily="18" charset="0"/>
                          <a:cs typeface="Times New Roman" pitchFamily="18" charset="0"/>
                        </a:rPr>
                        <a:t>Å</a:t>
                      </a:r>
                      <a:r>
                        <a:rPr lang="en-US" sz="2400" b="1" u="none" strike="noStrike" dirty="0" smtClean="0">
                          <a:latin typeface="Times New Roman" pitchFamily="18" charset="0"/>
                          <a:cs typeface="Times New Roman" pitchFamily="18" charset="0"/>
                        </a:rPr>
                        <a:t>)</a:t>
                      </a:r>
                      <a:endParaRPr lang="en-US" sz="2400" b="1" i="0" u="none" strike="noStrike" dirty="0">
                        <a:solidFill>
                          <a:srgbClr val="000000"/>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ctr"/>
                      <a:r>
                        <a:rPr lang="en-US" sz="2400" b="1" u="none" strike="noStrike" dirty="0">
                          <a:latin typeface="Times New Roman" pitchFamily="18" charset="0"/>
                          <a:cs typeface="Times New Roman" pitchFamily="18" charset="0"/>
                        </a:rPr>
                        <a:t>E</a:t>
                      </a:r>
                      <a:r>
                        <a:rPr lang="en-US" sz="2400" b="1" u="none" strike="noStrike" baseline="-25000" dirty="0">
                          <a:latin typeface="Times New Roman" pitchFamily="18" charset="0"/>
                          <a:cs typeface="Times New Roman" pitchFamily="18" charset="0"/>
                        </a:rPr>
                        <a:t>0</a:t>
                      </a:r>
                      <a:r>
                        <a:rPr lang="en-US" sz="2400" b="1" u="none" strike="noStrike" dirty="0">
                          <a:latin typeface="Times New Roman" pitchFamily="18" charset="0"/>
                          <a:cs typeface="Times New Roman" pitchFamily="18" charset="0"/>
                        </a:rPr>
                        <a:t>(</a:t>
                      </a:r>
                      <a:r>
                        <a:rPr lang="en-US" sz="2400" b="1" u="none" strike="noStrike" dirty="0" err="1">
                          <a:latin typeface="Times New Roman" pitchFamily="18" charset="0"/>
                          <a:cs typeface="Times New Roman" pitchFamily="18" charset="0"/>
                        </a:rPr>
                        <a:t>eV</a:t>
                      </a:r>
                      <a:r>
                        <a:rPr lang="en-US" sz="2400" b="1" u="none" strike="noStrike" dirty="0">
                          <a:latin typeface="Times New Roman" pitchFamily="18" charset="0"/>
                          <a:cs typeface="Times New Roman" pitchFamily="18" charset="0"/>
                        </a:rPr>
                        <a:t>)</a:t>
                      </a:r>
                      <a:endParaRPr lang="en-US" sz="2400" b="1" i="0" u="none" strike="noStrike" dirty="0">
                        <a:solidFill>
                          <a:srgbClr val="000000"/>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ctr"/>
                      <a:r>
                        <a:rPr lang="en-US" sz="2400" b="1" u="none" strike="noStrike" dirty="0" smtClean="0">
                          <a:latin typeface="Times New Roman" pitchFamily="18" charset="0"/>
                          <a:cs typeface="Times New Roman" pitchFamily="18" charset="0"/>
                        </a:rPr>
                        <a:t>a(</a:t>
                      </a:r>
                      <a:r>
                        <a:rPr lang="en-US" altLang="zh-CN" sz="2400" b="1" u="none" strike="noStrike" dirty="0" smtClean="0">
                          <a:latin typeface="Times New Roman" pitchFamily="18" charset="0"/>
                          <a:cs typeface="Times New Roman" pitchFamily="18" charset="0"/>
                        </a:rPr>
                        <a:t>Å</a:t>
                      </a:r>
                      <a:r>
                        <a:rPr lang="en-US" sz="2400" b="1" u="none" strike="noStrike" dirty="0" smtClean="0">
                          <a:latin typeface="Times New Roman" pitchFamily="18" charset="0"/>
                          <a:cs typeface="Times New Roman" pitchFamily="18" charset="0"/>
                        </a:rPr>
                        <a:t>)</a:t>
                      </a:r>
                      <a:endParaRPr lang="en-US" sz="2400" b="1" i="0" u="none" strike="noStrike" dirty="0">
                        <a:solidFill>
                          <a:srgbClr val="000000"/>
                        </a:solidFill>
                        <a:latin typeface="Times New Roman" pitchFamily="18" charset="0"/>
                        <a:cs typeface="Times New Roman" pitchFamily="18" charset="0"/>
                      </a:endParaRPr>
                    </a:p>
                  </a:txBody>
                  <a:tcPr marL="7034" marR="7034" marT="7034" marB="0" anchor="ctr">
                    <a:solidFill>
                      <a:schemeClr val="bg1"/>
                    </a:solidFill>
                  </a:tcPr>
                </a:tc>
                <a:tc>
                  <a:txBody>
                    <a:bodyPr/>
                    <a:lstStyle/>
                    <a:p>
                      <a:pPr algn="ctr" fontAlgn="ctr"/>
                      <a:r>
                        <a:rPr lang="en-US" sz="2400" b="1" u="none" strike="noStrike" dirty="0" smtClean="0">
                          <a:latin typeface="Times New Roman" pitchFamily="18" charset="0"/>
                          <a:cs typeface="Times New Roman" pitchFamily="18" charset="0"/>
                        </a:rPr>
                        <a:t>c(Å)</a:t>
                      </a:r>
                      <a:endParaRPr lang="en-US" sz="2400" b="1" i="0" u="none" strike="noStrike" dirty="0">
                        <a:solidFill>
                          <a:srgbClr val="000000"/>
                        </a:solidFill>
                        <a:latin typeface="Times New Roman" pitchFamily="18" charset="0"/>
                        <a:cs typeface="Times New Roman" pitchFamily="18" charset="0"/>
                      </a:endParaRPr>
                    </a:p>
                  </a:txBody>
                  <a:tcPr marL="7034" marR="7034" marT="7034" marB="0" anchor="ctr">
                    <a:solidFill>
                      <a:schemeClr val="bg1"/>
                    </a:solidFill>
                  </a:tcPr>
                </a:tc>
                <a:tc>
                  <a:txBody>
                    <a:bodyPr/>
                    <a:lstStyle/>
                    <a:p>
                      <a:pPr algn="ctr" fontAlgn="ctr"/>
                      <a:r>
                        <a:rPr lang="en-US" sz="2400" b="1" u="none" strike="noStrike" dirty="0">
                          <a:latin typeface="Times New Roman" pitchFamily="18" charset="0"/>
                          <a:cs typeface="Times New Roman" pitchFamily="18" charset="0"/>
                        </a:rPr>
                        <a:t>E</a:t>
                      </a:r>
                      <a:r>
                        <a:rPr lang="en-US" sz="2400" b="1" u="none" strike="noStrike" baseline="-25000" dirty="0">
                          <a:latin typeface="Times New Roman" pitchFamily="18" charset="0"/>
                          <a:cs typeface="Times New Roman" pitchFamily="18" charset="0"/>
                        </a:rPr>
                        <a:t>0</a:t>
                      </a:r>
                      <a:r>
                        <a:rPr lang="en-US" sz="2400" b="1" u="none" strike="noStrike" dirty="0">
                          <a:latin typeface="Times New Roman" pitchFamily="18" charset="0"/>
                          <a:cs typeface="Times New Roman" pitchFamily="18" charset="0"/>
                        </a:rPr>
                        <a:t>/2(</a:t>
                      </a:r>
                      <a:r>
                        <a:rPr lang="en-US" sz="2400" b="1" u="none" strike="noStrike" dirty="0" err="1">
                          <a:latin typeface="Times New Roman" pitchFamily="18" charset="0"/>
                          <a:cs typeface="Times New Roman" pitchFamily="18" charset="0"/>
                        </a:rPr>
                        <a:t>eV</a:t>
                      </a:r>
                      <a:r>
                        <a:rPr lang="en-US" sz="2400" b="1" u="none" strike="noStrike" dirty="0">
                          <a:latin typeface="Times New Roman" pitchFamily="18" charset="0"/>
                          <a:cs typeface="Times New Roman" pitchFamily="18" charset="0"/>
                        </a:rPr>
                        <a:t>)</a:t>
                      </a:r>
                      <a:endParaRPr lang="en-US" sz="2400" b="1" i="0" u="none" strike="noStrike" dirty="0">
                        <a:solidFill>
                          <a:srgbClr val="000000"/>
                        </a:solidFill>
                        <a:latin typeface="Times New Roman" pitchFamily="18" charset="0"/>
                        <a:cs typeface="Times New Roman" pitchFamily="18" charset="0"/>
                      </a:endParaRPr>
                    </a:p>
                  </a:txBody>
                  <a:tcPr marL="7034" marR="7034" marT="7034" marB="0" anchor="ctr">
                    <a:solidFill>
                      <a:schemeClr val="bg1"/>
                    </a:solidFill>
                  </a:tcPr>
                </a:tc>
                <a:tc>
                  <a:txBody>
                    <a:bodyPr/>
                    <a:lstStyle/>
                    <a:p>
                      <a:pPr algn="ctr" fontAlgn="ctr"/>
                      <a:r>
                        <a:rPr lang="en-US" sz="2400" b="1" u="none" strike="noStrike" dirty="0" smtClean="0">
                          <a:latin typeface="Times New Roman" pitchFamily="18" charset="0"/>
                          <a:cs typeface="Times New Roman" pitchFamily="18" charset="0"/>
                        </a:rPr>
                        <a:t>E</a:t>
                      </a:r>
                      <a:r>
                        <a:rPr lang="en-US" sz="2400" b="1" u="none" strike="noStrike" baseline="-25000" dirty="0" smtClean="0">
                          <a:latin typeface="Times New Roman" pitchFamily="18" charset="0"/>
                          <a:cs typeface="Times New Roman" pitchFamily="18" charset="0"/>
                        </a:rPr>
                        <a:t>0(ZB)</a:t>
                      </a:r>
                      <a:r>
                        <a:rPr lang="en-US" sz="2400" b="1" u="none" strike="noStrike" dirty="0" smtClean="0">
                          <a:latin typeface="Times New Roman" pitchFamily="18" charset="0"/>
                          <a:cs typeface="Times New Roman" pitchFamily="18" charset="0"/>
                        </a:rPr>
                        <a:t>-E</a:t>
                      </a:r>
                      <a:r>
                        <a:rPr lang="en-US" sz="2400" b="1" u="none" strike="noStrike" baseline="-25000" dirty="0" smtClean="0">
                          <a:latin typeface="Times New Roman" pitchFamily="18" charset="0"/>
                          <a:cs typeface="Times New Roman" pitchFamily="18" charset="0"/>
                        </a:rPr>
                        <a:t>0(WZ)</a:t>
                      </a:r>
                      <a:endParaRPr lang="en-US" sz="2400" b="1" i="0" u="none" strike="noStrike" baseline="-25000" dirty="0">
                        <a:solidFill>
                          <a:srgbClr val="000000"/>
                        </a:solidFill>
                        <a:latin typeface="Times New Roman" pitchFamily="18" charset="0"/>
                        <a:cs typeface="Times New Roman" pitchFamily="18" charset="0"/>
                      </a:endParaRPr>
                    </a:p>
                  </a:txBody>
                  <a:tcPr marL="7034" marR="7034" marT="7034" marB="0" anchor="ctr">
                    <a:solidFill>
                      <a:schemeClr val="bg1"/>
                    </a:solidFill>
                  </a:tcPr>
                </a:tc>
              </a:tr>
              <a:tr h="457200">
                <a:tc>
                  <a:txBody>
                    <a:bodyPr/>
                    <a:lstStyle/>
                    <a:p>
                      <a:pPr algn="ctr" fontAlgn="ctr"/>
                      <a:r>
                        <a:rPr lang="en-US" sz="2400" b="1" u="none" strike="noStrike" dirty="0">
                          <a:solidFill>
                            <a:schemeClr val="tx1"/>
                          </a:solidFill>
                          <a:latin typeface="Times New Roman" pitchFamily="18" charset="0"/>
                          <a:cs typeface="Times New Roman" pitchFamily="18" charset="0"/>
                        </a:rPr>
                        <a:t>PBE</a:t>
                      </a:r>
                      <a:endParaRPr lang="en-US" sz="2400" b="1" i="0" u="none" strike="noStrike" dirty="0">
                        <a:solidFill>
                          <a:schemeClr val="tx1"/>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ctr"/>
                      <a:r>
                        <a:rPr lang="en-US" altLang="zh-CN" sz="2400" b="1" u="none" strike="noStrike" dirty="0">
                          <a:solidFill>
                            <a:schemeClr val="tx1"/>
                          </a:solidFill>
                          <a:latin typeface="Times New Roman" pitchFamily="18" charset="0"/>
                          <a:cs typeface="Times New Roman" pitchFamily="18" charset="0"/>
                        </a:rPr>
                        <a:t>6.1922</a:t>
                      </a:r>
                      <a:endParaRPr lang="en-US" altLang="zh-CN" sz="2400" b="1" i="0" u="none" strike="noStrike" dirty="0">
                        <a:solidFill>
                          <a:schemeClr val="tx1"/>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ctr"/>
                      <a:r>
                        <a:rPr lang="en-US" altLang="zh-CN" sz="2400" b="1" u="none" strike="noStrike" dirty="0">
                          <a:solidFill>
                            <a:schemeClr val="tx1"/>
                          </a:solidFill>
                          <a:latin typeface="Times New Roman" pitchFamily="18" charset="0"/>
                          <a:cs typeface="Times New Roman" pitchFamily="18" charset="0"/>
                        </a:rPr>
                        <a:t>-</a:t>
                      </a:r>
                      <a:r>
                        <a:rPr lang="en-US" altLang="zh-CN" sz="2400" b="1" u="none" strike="noStrike" dirty="0" smtClean="0">
                          <a:solidFill>
                            <a:schemeClr val="tx1"/>
                          </a:solidFill>
                          <a:latin typeface="Times New Roman" pitchFamily="18" charset="0"/>
                          <a:cs typeface="Times New Roman" pitchFamily="18" charset="0"/>
                        </a:rPr>
                        <a:t>7.874</a:t>
                      </a:r>
                      <a:endParaRPr lang="en-US" altLang="zh-CN" sz="2400" b="1" i="0" u="none" strike="noStrike" dirty="0">
                        <a:solidFill>
                          <a:schemeClr val="tx1"/>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ctr"/>
                      <a:r>
                        <a:rPr lang="en-US" altLang="zh-CN" sz="2400" b="1" u="none" strike="noStrike" dirty="0">
                          <a:solidFill>
                            <a:schemeClr val="tx1"/>
                          </a:solidFill>
                          <a:latin typeface="Times New Roman" pitchFamily="18" charset="0"/>
                          <a:cs typeface="Times New Roman" pitchFamily="18" charset="0"/>
                        </a:rPr>
                        <a:t>4.3698</a:t>
                      </a:r>
                      <a:endParaRPr lang="en-US" altLang="zh-CN" sz="2400" b="1" i="0" u="none" strike="noStrike" dirty="0">
                        <a:solidFill>
                          <a:schemeClr val="tx1"/>
                        </a:solidFill>
                        <a:latin typeface="Times New Roman" pitchFamily="18" charset="0"/>
                        <a:cs typeface="Times New Roman" pitchFamily="18" charset="0"/>
                      </a:endParaRPr>
                    </a:p>
                  </a:txBody>
                  <a:tcPr marL="7034" marR="7034" marT="7034" marB="0" anchor="ctr">
                    <a:solidFill>
                      <a:schemeClr val="bg1"/>
                    </a:solidFill>
                  </a:tcPr>
                </a:tc>
                <a:tc>
                  <a:txBody>
                    <a:bodyPr/>
                    <a:lstStyle/>
                    <a:p>
                      <a:pPr algn="ctr" fontAlgn="ctr"/>
                      <a:r>
                        <a:rPr lang="en-US" altLang="zh-CN" sz="2400" b="1" u="none" strike="noStrike" dirty="0" smtClean="0">
                          <a:solidFill>
                            <a:schemeClr val="tx1"/>
                          </a:solidFill>
                          <a:latin typeface="Times New Roman" pitchFamily="18" charset="0"/>
                          <a:cs typeface="Times New Roman" pitchFamily="18" charset="0"/>
                        </a:rPr>
                        <a:t>7.1780</a:t>
                      </a:r>
                      <a:endParaRPr lang="en-US" altLang="zh-CN" sz="2400" b="1" i="0" u="none" strike="noStrike" dirty="0">
                        <a:solidFill>
                          <a:schemeClr val="tx1"/>
                        </a:solidFill>
                        <a:latin typeface="Times New Roman" pitchFamily="18" charset="0"/>
                        <a:cs typeface="Times New Roman" pitchFamily="18" charset="0"/>
                      </a:endParaRPr>
                    </a:p>
                  </a:txBody>
                  <a:tcPr marL="7034" marR="7034" marT="7034" marB="0" anchor="ctr">
                    <a:solidFill>
                      <a:schemeClr val="bg1"/>
                    </a:solidFill>
                  </a:tcPr>
                </a:tc>
                <a:tc>
                  <a:txBody>
                    <a:bodyPr/>
                    <a:lstStyle/>
                    <a:p>
                      <a:pPr algn="ctr" fontAlgn="ctr"/>
                      <a:r>
                        <a:rPr lang="en-US" altLang="zh-CN" sz="2400" b="1" u="none" strike="noStrike" dirty="0" smtClean="0">
                          <a:solidFill>
                            <a:schemeClr val="tx1"/>
                          </a:solidFill>
                          <a:latin typeface="Times New Roman" pitchFamily="18" charset="0"/>
                          <a:cs typeface="Times New Roman" pitchFamily="18" charset="0"/>
                        </a:rPr>
                        <a:t>-7.857</a:t>
                      </a:r>
                      <a:endParaRPr lang="en-US" altLang="zh-CN" sz="2400" b="1" i="0" u="none" strike="noStrike" dirty="0">
                        <a:solidFill>
                          <a:schemeClr val="tx1"/>
                        </a:solidFill>
                        <a:latin typeface="Times New Roman" pitchFamily="18" charset="0"/>
                        <a:cs typeface="Times New Roman" pitchFamily="18" charset="0"/>
                      </a:endParaRPr>
                    </a:p>
                  </a:txBody>
                  <a:tcPr marL="7034" marR="7034" marT="7034" marB="0" anchor="ctr">
                    <a:solidFill>
                      <a:schemeClr val="bg1"/>
                    </a:solidFill>
                  </a:tcPr>
                </a:tc>
                <a:tc>
                  <a:txBody>
                    <a:bodyPr/>
                    <a:lstStyle/>
                    <a:p>
                      <a:pPr algn="ctr" fontAlgn="ctr"/>
                      <a:r>
                        <a:rPr lang="en-US" altLang="zh-CN" sz="2400" b="1" u="none" strike="noStrike" dirty="0">
                          <a:solidFill>
                            <a:schemeClr val="tx1"/>
                          </a:solidFill>
                          <a:effectLst/>
                          <a:latin typeface="Times New Roman" pitchFamily="18" charset="0"/>
                          <a:cs typeface="Times New Roman" pitchFamily="18" charset="0"/>
                        </a:rPr>
                        <a:t>-0.0167</a:t>
                      </a:r>
                      <a:endParaRPr lang="en-US" altLang="zh-CN" sz="2400" b="1" i="0" u="none" strike="noStrike" dirty="0">
                        <a:solidFill>
                          <a:schemeClr val="tx1"/>
                        </a:solidFill>
                        <a:effectLst/>
                        <a:latin typeface="Times New Roman" pitchFamily="18" charset="0"/>
                        <a:cs typeface="Times New Roman" pitchFamily="18" charset="0"/>
                      </a:endParaRPr>
                    </a:p>
                  </a:txBody>
                  <a:tcPr marL="9525" marR="9525" marT="9525" marB="0" anchor="ctr">
                    <a:solidFill>
                      <a:schemeClr val="bg1"/>
                    </a:solidFill>
                  </a:tcPr>
                </a:tc>
              </a:tr>
              <a:tr h="457200">
                <a:tc>
                  <a:txBody>
                    <a:bodyPr/>
                    <a:lstStyle/>
                    <a:p>
                      <a:pPr algn="ctr" fontAlgn="ctr"/>
                      <a:r>
                        <a:rPr lang="en-US" sz="2400" b="1" u="none" strike="noStrike" dirty="0" err="1">
                          <a:solidFill>
                            <a:srgbClr val="FF0000"/>
                          </a:solidFill>
                          <a:latin typeface="Times New Roman" pitchFamily="18" charset="0"/>
                          <a:cs typeface="Times New Roman" pitchFamily="18" charset="0"/>
                        </a:rPr>
                        <a:t>PBEsol</a:t>
                      </a:r>
                      <a:endParaRPr lang="en-US" sz="2400" b="1" i="0" u="none" strike="noStrike" dirty="0">
                        <a:solidFill>
                          <a:srgbClr val="FF0000"/>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ctr"/>
                      <a:r>
                        <a:rPr lang="en-US" altLang="zh-CN" sz="2400" b="1" u="none" strike="noStrike" dirty="0">
                          <a:solidFill>
                            <a:srgbClr val="FF0000"/>
                          </a:solidFill>
                          <a:latin typeface="Times New Roman" pitchFamily="18" charset="0"/>
                          <a:cs typeface="Times New Roman" pitchFamily="18" charset="0"/>
                        </a:rPr>
                        <a:t>6.0943</a:t>
                      </a:r>
                      <a:endParaRPr lang="en-US" altLang="zh-CN" sz="2400" b="1" i="0" u="none" strike="noStrike" dirty="0">
                        <a:solidFill>
                          <a:srgbClr val="FF0000"/>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ctr"/>
                      <a:r>
                        <a:rPr lang="en-US" altLang="zh-CN" sz="2400" b="1" u="none" strike="noStrike" dirty="0">
                          <a:solidFill>
                            <a:srgbClr val="FF0000"/>
                          </a:solidFill>
                          <a:latin typeface="Times New Roman" pitchFamily="18" charset="0"/>
                          <a:cs typeface="Times New Roman" pitchFamily="18" charset="0"/>
                        </a:rPr>
                        <a:t>-</a:t>
                      </a:r>
                      <a:r>
                        <a:rPr lang="en-US" altLang="zh-CN" sz="2400" b="1" u="none" strike="noStrike" dirty="0" smtClean="0">
                          <a:solidFill>
                            <a:srgbClr val="FF0000"/>
                          </a:solidFill>
                          <a:latin typeface="Times New Roman" pitchFamily="18" charset="0"/>
                          <a:cs typeface="Times New Roman" pitchFamily="18" charset="0"/>
                        </a:rPr>
                        <a:t>7.752</a:t>
                      </a:r>
                      <a:endParaRPr lang="en-US" altLang="zh-CN" sz="2400" b="1" i="0" u="none" strike="noStrike" dirty="0">
                        <a:solidFill>
                          <a:srgbClr val="FF0000"/>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ctr"/>
                      <a:r>
                        <a:rPr lang="en-US" altLang="zh-CN" sz="2400" b="1" u="none" strike="noStrike" dirty="0">
                          <a:solidFill>
                            <a:srgbClr val="FF0000"/>
                          </a:solidFill>
                          <a:latin typeface="Times New Roman" pitchFamily="18" charset="0"/>
                          <a:cs typeface="Times New Roman" pitchFamily="18" charset="0"/>
                        </a:rPr>
                        <a:t>4.3002</a:t>
                      </a:r>
                      <a:endParaRPr lang="en-US" altLang="zh-CN" sz="2400" b="1" i="0" u="none" strike="noStrike" dirty="0">
                        <a:solidFill>
                          <a:srgbClr val="FF0000"/>
                        </a:solidFill>
                        <a:latin typeface="Times New Roman" pitchFamily="18" charset="0"/>
                        <a:cs typeface="Times New Roman" pitchFamily="18" charset="0"/>
                      </a:endParaRPr>
                    </a:p>
                  </a:txBody>
                  <a:tcPr marL="7034" marR="7034" marT="7034" marB="0" anchor="ctr">
                    <a:solidFill>
                      <a:schemeClr val="bg1"/>
                    </a:solidFill>
                  </a:tcPr>
                </a:tc>
                <a:tc>
                  <a:txBody>
                    <a:bodyPr/>
                    <a:lstStyle/>
                    <a:p>
                      <a:pPr algn="ctr" fontAlgn="ctr"/>
                      <a:r>
                        <a:rPr lang="en-US" altLang="zh-CN" sz="2400" b="1" u="none" strike="noStrike" dirty="0">
                          <a:solidFill>
                            <a:srgbClr val="FF0000"/>
                          </a:solidFill>
                          <a:latin typeface="Times New Roman" pitchFamily="18" charset="0"/>
                          <a:cs typeface="Times New Roman" pitchFamily="18" charset="0"/>
                        </a:rPr>
                        <a:t>7.0643</a:t>
                      </a:r>
                      <a:endParaRPr lang="en-US" altLang="zh-CN" sz="2400" b="1" i="0" u="none" strike="noStrike" dirty="0">
                        <a:solidFill>
                          <a:srgbClr val="FF0000"/>
                        </a:solidFill>
                        <a:latin typeface="Times New Roman" pitchFamily="18" charset="0"/>
                        <a:cs typeface="Times New Roman" pitchFamily="18" charset="0"/>
                      </a:endParaRPr>
                    </a:p>
                  </a:txBody>
                  <a:tcPr marL="7034" marR="7034" marT="7034" marB="0" anchor="ctr">
                    <a:solidFill>
                      <a:schemeClr val="bg1"/>
                    </a:solidFill>
                  </a:tcPr>
                </a:tc>
                <a:tc>
                  <a:txBody>
                    <a:bodyPr/>
                    <a:lstStyle/>
                    <a:p>
                      <a:pPr algn="ctr" fontAlgn="ctr"/>
                      <a:r>
                        <a:rPr lang="en-US" altLang="zh-CN" sz="2400" b="1" u="none" strike="noStrike" dirty="0" smtClean="0">
                          <a:solidFill>
                            <a:srgbClr val="FF0000"/>
                          </a:solidFill>
                          <a:latin typeface="Times New Roman" pitchFamily="18" charset="0"/>
                          <a:cs typeface="Times New Roman" pitchFamily="18" charset="0"/>
                        </a:rPr>
                        <a:t>-7.736</a:t>
                      </a:r>
                      <a:endParaRPr lang="en-US" altLang="zh-CN" sz="2400" b="1" i="0" u="none" strike="noStrike" dirty="0">
                        <a:solidFill>
                          <a:srgbClr val="FF0000"/>
                        </a:solidFill>
                        <a:latin typeface="Times New Roman" pitchFamily="18" charset="0"/>
                        <a:cs typeface="Times New Roman" pitchFamily="18" charset="0"/>
                      </a:endParaRPr>
                    </a:p>
                  </a:txBody>
                  <a:tcPr marL="7034" marR="7034" marT="7034" marB="0" anchor="ctr">
                    <a:solidFill>
                      <a:schemeClr val="bg1"/>
                    </a:solidFill>
                  </a:tcPr>
                </a:tc>
                <a:tc>
                  <a:txBody>
                    <a:bodyPr/>
                    <a:lstStyle/>
                    <a:p>
                      <a:pPr algn="ctr" fontAlgn="ctr"/>
                      <a:r>
                        <a:rPr lang="en-US" altLang="zh-CN" sz="2400" b="1" u="none" strike="noStrike" dirty="0">
                          <a:solidFill>
                            <a:srgbClr val="FF0000"/>
                          </a:solidFill>
                          <a:effectLst/>
                          <a:latin typeface="Times New Roman" pitchFamily="18" charset="0"/>
                          <a:cs typeface="Times New Roman" pitchFamily="18" charset="0"/>
                        </a:rPr>
                        <a:t>-0.0154</a:t>
                      </a:r>
                      <a:endParaRPr lang="en-US" altLang="zh-CN" sz="2400" b="1" i="0" u="none" strike="noStrike" dirty="0">
                        <a:solidFill>
                          <a:srgbClr val="FF0000"/>
                        </a:solidFill>
                        <a:effectLst/>
                        <a:latin typeface="Times New Roman" pitchFamily="18" charset="0"/>
                        <a:cs typeface="Times New Roman" pitchFamily="18" charset="0"/>
                      </a:endParaRPr>
                    </a:p>
                  </a:txBody>
                  <a:tcPr marL="9525" marR="9525" marT="9525" marB="0" anchor="ctr">
                    <a:solidFill>
                      <a:schemeClr val="bg1"/>
                    </a:solidFill>
                  </a:tcPr>
                </a:tc>
              </a:tr>
              <a:tr h="457200">
                <a:tc>
                  <a:txBody>
                    <a:bodyPr/>
                    <a:lstStyle/>
                    <a:p>
                      <a:pPr algn="ctr" fontAlgn="ctr"/>
                      <a:r>
                        <a:rPr lang="en-US" sz="2400" b="1" u="none" strike="noStrike" dirty="0">
                          <a:solidFill>
                            <a:schemeClr val="tx1"/>
                          </a:solidFill>
                          <a:latin typeface="Times New Roman" pitchFamily="18" charset="0"/>
                          <a:cs typeface="Times New Roman" pitchFamily="18" charset="0"/>
                        </a:rPr>
                        <a:t>AM05</a:t>
                      </a:r>
                      <a:endParaRPr lang="en-US" sz="2400" b="1" i="0" u="none" strike="noStrike" dirty="0">
                        <a:solidFill>
                          <a:schemeClr val="tx1"/>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ctr"/>
                      <a:r>
                        <a:rPr lang="en-US" altLang="zh-CN" sz="2400" b="1" u="none" strike="noStrike" dirty="0">
                          <a:solidFill>
                            <a:schemeClr val="tx1"/>
                          </a:solidFill>
                          <a:latin typeface="Times New Roman" pitchFamily="18" charset="0"/>
                          <a:cs typeface="Times New Roman" pitchFamily="18" charset="0"/>
                        </a:rPr>
                        <a:t>6.1076</a:t>
                      </a:r>
                      <a:endParaRPr lang="en-US" altLang="zh-CN" sz="2400" b="1" i="0" u="none" strike="noStrike" dirty="0">
                        <a:solidFill>
                          <a:schemeClr val="tx1"/>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ctr"/>
                      <a:r>
                        <a:rPr lang="en-US" altLang="zh-CN" sz="2400" b="1" u="none" strike="noStrike" dirty="0">
                          <a:solidFill>
                            <a:schemeClr val="tx1"/>
                          </a:solidFill>
                          <a:latin typeface="Times New Roman" pitchFamily="18" charset="0"/>
                          <a:cs typeface="Times New Roman" pitchFamily="18" charset="0"/>
                        </a:rPr>
                        <a:t>-</a:t>
                      </a:r>
                      <a:r>
                        <a:rPr lang="en-US" altLang="zh-CN" sz="2400" b="1" u="none" strike="noStrike" dirty="0" smtClean="0">
                          <a:solidFill>
                            <a:schemeClr val="tx1"/>
                          </a:solidFill>
                          <a:latin typeface="Times New Roman" pitchFamily="18" charset="0"/>
                          <a:cs typeface="Times New Roman" pitchFamily="18" charset="0"/>
                        </a:rPr>
                        <a:t>7.567</a:t>
                      </a:r>
                      <a:endParaRPr lang="en-US" altLang="zh-CN" sz="2400" b="1" i="0" u="none" strike="noStrike" dirty="0">
                        <a:solidFill>
                          <a:schemeClr val="tx1"/>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ctr"/>
                      <a:r>
                        <a:rPr lang="en-US" altLang="zh-CN" sz="2400" b="1" u="none" strike="noStrike" dirty="0">
                          <a:solidFill>
                            <a:schemeClr val="tx1"/>
                          </a:solidFill>
                          <a:latin typeface="Times New Roman" pitchFamily="18" charset="0"/>
                          <a:cs typeface="Times New Roman" pitchFamily="18" charset="0"/>
                        </a:rPr>
                        <a:t>4.3103</a:t>
                      </a:r>
                      <a:endParaRPr lang="en-US" altLang="zh-CN" sz="2400" b="1" i="0" u="none" strike="noStrike" dirty="0">
                        <a:solidFill>
                          <a:schemeClr val="tx1"/>
                        </a:solidFill>
                        <a:latin typeface="Times New Roman" pitchFamily="18" charset="0"/>
                        <a:cs typeface="Times New Roman" pitchFamily="18" charset="0"/>
                      </a:endParaRPr>
                    </a:p>
                  </a:txBody>
                  <a:tcPr marL="7034" marR="7034" marT="7034" marB="0" anchor="ctr">
                    <a:solidFill>
                      <a:schemeClr val="bg1"/>
                    </a:solidFill>
                  </a:tcPr>
                </a:tc>
                <a:tc>
                  <a:txBody>
                    <a:bodyPr/>
                    <a:lstStyle/>
                    <a:p>
                      <a:pPr algn="ctr" fontAlgn="ctr"/>
                      <a:r>
                        <a:rPr lang="en-US" altLang="zh-CN" sz="2400" b="1" u="none" strike="noStrike" dirty="0">
                          <a:solidFill>
                            <a:schemeClr val="tx1"/>
                          </a:solidFill>
                          <a:latin typeface="Times New Roman" pitchFamily="18" charset="0"/>
                          <a:cs typeface="Times New Roman" pitchFamily="18" charset="0"/>
                        </a:rPr>
                        <a:t>7.0766</a:t>
                      </a:r>
                      <a:endParaRPr lang="en-US" altLang="zh-CN" sz="2400" b="1" i="0" u="none" strike="noStrike" dirty="0">
                        <a:solidFill>
                          <a:schemeClr val="tx1"/>
                        </a:solidFill>
                        <a:latin typeface="Times New Roman" pitchFamily="18" charset="0"/>
                        <a:cs typeface="Times New Roman" pitchFamily="18" charset="0"/>
                      </a:endParaRPr>
                    </a:p>
                  </a:txBody>
                  <a:tcPr marL="7034" marR="7034" marT="7034" marB="0" anchor="ctr">
                    <a:solidFill>
                      <a:schemeClr val="bg1"/>
                    </a:solidFill>
                  </a:tcPr>
                </a:tc>
                <a:tc>
                  <a:txBody>
                    <a:bodyPr/>
                    <a:lstStyle/>
                    <a:p>
                      <a:pPr algn="ctr" fontAlgn="ctr"/>
                      <a:r>
                        <a:rPr lang="en-US" altLang="zh-CN" sz="2400" b="1" u="none" strike="noStrike" dirty="0" smtClean="0">
                          <a:solidFill>
                            <a:schemeClr val="tx1"/>
                          </a:solidFill>
                          <a:latin typeface="Times New Roman" pitchFamily="18" charset="0"/>
                          <a:cs typeface="Times New Roman" pitchFamily="18" charset="0"/>
                        </a:rPr>
                        <a:t>-7.551</a:t>
                      </a:r>
                      <a:endParaRPr lang="en-US" altLang="zh-CN" sz="2400" b="1" i="0" u="none" strike="noStrike" dirty="0">
                        <a:solidFill>
                          <a:schemeClr val="tx1"/>
                        </a:solidFill>
                        <a:latin typeface="Times New Roman" pitchFamily="18" charset="0"/>
                        <a:cs typeface="Times New Roman" pitchFamily="18" charset="0"/>
                      </a:endParaRPr>
                    </a:p>
                  </a:txBody>
                  <a:tcPr marL="7034" marR="7034" marT="7034" marB="0" anchor="ctr">
                    <a:solidFill>
                      <a:schemeClr val="bg1"/>
                    </a:solidFill>
                  </a:tcPr>
                </a:tc>
                <a:tc>
                  <a:txBody>
                    <a:bodyPr/>
                    <a:lstStyle/>
                    <a:p>
                      <a:pPr algn="ctr" fontAlgn="ctr"/>
                      <a:r>
                        <a:rPr lang="en-US" altLang="zh-CN" sz="2400" b="1" u="none" strike="noStrike" dirty="0">
                          <a:solidFill>
                            <a:schemeClr val="tx1"/>
                          </a:solidFill>
                          <a:effectLst/>
                          <a:latin typeface="Times New Roman" pitchFamily="18" charset="0"/>
                          <a:cs typeface="Times New Roman" pitchFamily="18" charset="0"/>
                        </a:rPr>
                        <a:t>-0.0152</a:t>
                      </a:r>
                      <a:endParaRPr lang="en-US" altLang="zh-CN" sz="2400" b="1" i="0" u="none" strike="noStrike" dirty="0">
                        <a:solidFill>
                          <a:schemeClr val="tx1"/>
                        </a:solidFill>
                        <a:effectLst/>
                        <a:latin typeface="Times New Roman" pitchFamily="18" charset="0"/>
                        <a:cs typeface="Times New Roman" pitchFamily="18" charset="0"/>
                      </a:endParaRPr>
                    </a:p>
                  </a:txBody>
                  <a:tcPr marL="9525" marR="9525" marT="9525" marB="0" anchor="ctr">
                    <a:solidFill>
                      <a:schemeClr val="bg1"/>
                    </a:solidFill>
                  </a:tcPr>
                </a:tc>
              </a:tr>
              <a:tr h="457200">
                <a:tc>
                  <a:txBody>
                    <a:bodyPr/>
                    <a:lstStyle/>
                    <a:p>
                      <a:pPr algn="ctr" fontAlgn="ctr"/>
                      <a:r>
                        <a:rPr lang="en-US" sz="2400" b="1" i="0" u="none" strike="noStrike" dirty="0" smtClean="0">
                          <a:solidFill>
                            <a:srgbClr val="000000"/>
                          </a:solidFill>
                          <a:latin typeface="Times New Roman" pitchFamily="18" charset="0"/>
                          <a:cs typeface="Times New Roman" pitchFamily="18" charset="0"/>
                        </a:rPr>
                        <a:t>TPSS</a:t>
                      </a:r>
                      <a:endParaRPr lang="en-US" sz="2400" b="1" i="0" u="none" strike="noStrike" dirty="0">
                        <a:solidFill>
                          <a:srgbClr val="000000"/>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ctr"/>
                      <a:r>
                        <a:rPr lang="en-US" altLang="zh-CN" sz="2400" b="1" i="0" u="none" strike="noStrike" dirty="0" smtClean="0">
                          <a:solidFill>
                            <a:srgbClr val="000000"/>
                          </a:solidFill>
                          <a:latin typeface="Times New Roman" pitchFamily="18" charset="0"/>
                          <a:cs typeface="Times New Roman" pitchFamily="18" charset="0"/>
                        </a:rPr>
                        <a:t>6.1923</a:t>
                      </a:r>
                      <a:endParaRPr lang="en-US" altLang="zh-CN" sz="2400" b="1" i="0" u="none" strike="noStrike" dirty="0">
                        <a:solidFill>
                          <a:srgbClr val="000000"/>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ctr"/>
                      <a:r>
                        <a:rPr lang="en-US" altLang="zh-CN" sz="2400" b="1" i="0" u="none" strike="noStrike" dirty="0" smtClean="0">
                          <a:solidFill>
                            <a:srgbClr val="000000"/>
                          </a:solidFill>
                          <a:latin typeface="Times New Roman" pitchFamily="18" charset="0"/>
                          <a:cs typeface="Times New Roman" pitchFamily="18" charset="0"/>
                        </a:rPr>
                        <a:t>-23.88</a:t>
                      </a:r>
                      <a:endParaRPr lang="zh-CN" altLang="en-US" sz="2400" b="1" i="0" u="none" strike="noStrike" dirty="0">
                        <a:solidFill>
                          <a:srgbClr val="000000"/>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ctr"/>
                      <a:r>
                        <a:rPr lang="en-US" altLang="zh-CN" sz="2400" b="1" i="0" u="none" strike="noStrike" dirty="0" smtClean="0">
                          <a:solidFill>
                            <a:srgbClr val="000000"/>
                          </a:solidFill>
                          <a:latin typeface="Times New Roman" pitchFamily="18" charset="0"/>
                          <a:cs typeface="Times New Roman" pitchFamily="18" charset="0"/>
                        </a:rPr>
                        <a:t>--</a:t>
                      </a:r>
                      <a:endParaRPr lang="zh-CN" altLang="en-US" sz="2400" b="1" i="0" u="none" strike="noStrike" dirty="0">
                        <a:solidFill>
                          <a:srgbClr val="000000"/>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ctr"/>
                      <a:r>
                        <a:rPr lang="en-US" altLang="zh-CN" sz="2400" b="1" i="0" u="none" strike="noStrike" dirty="0" smtClean="0">
                          <a:solidFill>
                            <a:srgbClr val="000000"/>
                          </a:solidFill>
                          <a:latin typeface="Times New Roman" pitchFamily="18" charset="0"/>
                          <a:cs typeface="Times New Roman" pitchFamily="18" charset="0"/>
                        </a:rPr>
                        <a:t>--</a:t>
                      </a:r>
                      <a:endParaRPr lang="zh-CN" altLang="en-US" sz="2400" b="1" i="0" u="none" strike="noStrike" dirty="0">
                        <a:solidFill>
                          <a:srgbClr val="000000"/>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ctr"/>
                      <a:r>
                        <a:rPr lang="en-US" altLang="zh-CN" sz="2400" b="1" i="0" u="none" strike="noStrike" dirty="0" smtClean="0">
                          <a:solidFill>
                            <a:srgbClr val="000000"/>
                          </a:solidFill>
                          <a:latin typeface="Times New Roman" pitchFamily="18" charset="0"/>
                          <a:cs typeface="Times New Roman" pitchFamily="18" charset="0"/>
                        </a:rPr>
                        <a:t>--</a:t>
                      </a:r>
                      <a:endParaRPr lang="zh-CN" altLang="en-US" sz="2400" b="1" i="0" u="none" strike="noStrike" dirty="0">
                        <a:solidFill>
                          <a:srgbClr val="000000"/>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ctr"/>
                      <a:r>
                        <a:rPr lang="en-US" altLang="zh-CN" sz="2400" b="1" i="0" u="none" strike="noStrike" dirty="0" smtClean="0">
                          <a:solidFill>
                            <a:srgbClr val="000000"/>
                          </a:solidFill>
                          <a:latin typeface="Times New Roman" pitchFamily="18" charset="0"/>
                          <a:cs typeface="Times New Roman" pitchFamily="18" charset="0"/>
                        </a:rPr>
                        <a:t>--</a:t>
                      </a:r>
                      <a:endParaRPr lang="zh-CN" altLang="en-US" sz="2400" b="1" i="0" u="none" strike="noStrike" dirty="0">
                        <a:solidFill>
                          <a:srgbClr val="000000"/>
                        </a:solidFill>
                        <a:latin typeface="Times New Roman" pitchFamily="18" charset="0"/>
                        <a:cs typeface="Times New Roman" pitchFamily="18" charset="0"/>
                      </a:endParaRPr>
                    </a:p>
                  </a:txBody>
                  <a:tcPr marL="9525" marR="9525" marT="9525" marB="0" anchor="ctr">
                    <a:solidFill>
                      <a:schemeClr val="bg1"/>
                    </a:solidFill>
                  </a:tcPr>
                </a:tc>
              </a:tr>
              <a:tr h="457200">
                <a:tc>
                  <a:txBody>
                    <a:bodyPr/>
                    <a:lstStyle/>
                    <a:p>
                      <a:pPr algn="ctr" fontAlgn="ctr"/>
                      <a:r>
                        <a:rPr lang="en-US" sz="2400" b="1" i="0" u="none" strike="noStrike" dirty="0" smtClean="0">
                          <a:solidFill>
                            <a:srgbClr val="000000"/>
                          </a:solidFill>
                          <a:latin typeface="Times New Roman" pitchFamily="18" charset="0"/>
                          <a:cs typeface="Times New Roman" pitchFamily="18" charset="0"/>
                        </a:rPr>
                        <a:t>M06L</a:t>
                      </a:r>
                      <a:endParaRPr lang="en-US" sz="2400" b="1" i="0" u="none" strike="noStrike" dirty="0">
                        <a:solidFill>
                          <a:srgbClr val="000000"/>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ctr"/>
                      <a:r>
                        <a:rPr lang="en-US" altLang="zh-CN" sz="2400" b="1" i="0" u="none" strike="noStrike" dirty="0" smtClean="0">
                          <a:solidFill>
                            <a:srgbClr val="000000"/>
                          </a:solidFill>
                          <a:latin typeface="Times New Roman" pitchFamily="18" charset="0"/>
                          <a:cs typeface="Times New Roman" pitchFamily="18" charset="0"/>
                        </a:rPr>
                        <a:t>6.2451</a:t>
                      </a:r>
                      <a:endParaRPr lang="en-US" altLang="zh-CN" sz="2400" b="1" i="0" u="none" strike="noStrike" dirty="0">
                        <a:solidFill>
                          <a:srgbClr val="000000"/>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ctr"/>
                      <a:r>
                        <a:rPr lang="en-US" altLang="zh-CN" sz="2400" b="1" i="0" u="none" strike="noStrike" dirty="0" smtClean="0">
                          <a:solidFill>
                            <a:srgbClr val="000000"/>
                          </a:solidFill>
                          <a:latin typeface="Times New Roman" pitchFamily="18" charset="0"/>
                          <a:cs typeface="Times New Roman" pitchFamily="18" charset="0"/>
                        </a:rPr>
                        <a:t>-32.01</a:t>
                      </a:r>
                      <a:endParaRPr lang="zh-CN" altLang="en-US" sz="2400" b="1" i="0" u="none" strike="noStrike" dirty="0">
                        <a:solidFill>
                          <a:srgbClr val="000000"/>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ctr"/>
                      <a:r>
                        <a:rPr lang="en-US" altLang="zh-CN" sz="2400" b="1" i="0" u="none" strike="noStrike" dirty="0" smtClean="0">
                          <a:solidFill>
                            <a:srgbClr val="000000"/>
                          </a:solidFill>
                          <a:latin typeface="Times New Roman" pitchFamily="18" charset="0"/>
                          <a:cs typeface="Times New Roman" pitchFamily="18" charset="0"/>
                        </a:rPr>
                        <a:t>--</a:t>
                      </a:r>
                      <a:endParaRPr lang="zh-CN" altLang="en-US" sz="2400" b="1" i="0" u="none" strike="noStrike" dirty="0">
                        <a:solidFill>
                          <a:srgbClr val="000000"/>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ctr"/>
                      <a:r>
                        <a:rPr lang="en-US" altLang="zh-CN" sz="2400" b="1" i="0" u="none" strike="noStrike" dirty="0" smtClean="0">
                          <a:solidFill>
                            <a:srgbClr val="000000"/>
                          </a:solidFill>
                          <a:latin typeface="Times New Roman" pitchFamily="18" charset="0"/>
                          <a:cs typeface="Times New Roman" pitchFamily="18" charset="0"/>
                        </a:rPr>
                        <a:t>--</a:t>
                      </a:r>
                      <a:endParaRPr lang="zh-CN" altLang="en-US" sz="2400" b="1" i="0" u="none" strike="noStrike" dirty="0">
                        <a:solidFill>
                          <a:srgbClr val="000000"/>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ctr"/>
                      <a:r>
                        <a:rPr lang="en-US" altLang="zh-CN" sz="2400" b="1" i="0" u="none" strike="noStrike" dirty="0" smtClean="0">
                          <a:solidFill>
                            <a:srgbClr val="000000"/>
                          </a:solidFill>
                          <a:latin typeface="Times New Roman" pitchFamily="18" charset="0"/>
                          <a:cs typeface="Times New Roman" pitchFamily="18" charset="0"/>
                        </a:rPr>
                        <a:t>--</a:t>
                      </a:r>
                      <a:endParaRPr lang="zh-CN" altLang="en-US" sz="2400" b="1" i="0" u="none" strike="noStrike" dirty="0">
                        <a:solidFill>
                          <a:srgbClr val="000000"/>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ctr"/>
                      <a:r>
                        <a:rPr lang="en-US" altLang="zh-CN" sz="2400" b="1" i="0" u="none" strike="noStrike" dirty="0" smtClean="0">
                          <a:solidFill>
                            <a:srgbClr val="000000"/>
                          </a:solidFill>
                          <a:latin typeface="Times New Roman" pitchFamily="18" charset="0"/>
                          <a:cs typeface="Times New Roman" pitchFamily="18" charset="0"/>
                        </a:rPr>
                        <a:t>--</a:t>
                      </a:r>
                      <a:endParaRPr lang="zh-CN" altLang="en-US" sz="2400" b="1" i="0" u="none" strike="noStrike" dirty="0">
                        <a:solidFill>
                          <a:srgbClr val="000000"/>
                        </a:solidFill>
                        <a:latin typeface="Times New Roman" pitchFamily="18" charset="0"/>
                        <a:cs typeface="Times New Roman" pitchFamily="18" charset="0"/>
                      </a:endParaRPr>
                    </a:p>
                  </a:txBody>
                  <a:tcPr marL="9525" marR="9525" marT="9525" marB="0" anchor="ctr">
                    <a:solidFill>
                      <a:schemeClr val="bg1"/>
                    </a:solidFill>
                  </a:tcPr>
                </a:tc>
              </a:tr>
              <a:tr h="457200">
                <a:tc>
                  <a:txBody>
                    <a:bodyPr/>
                    <a:lstStyle/>
                    <a:p>
                      <a:pPr algn="ctr" fontAlgn="ctr"/>
                      <a:r>
                        <a:rPr lang="en-US" sz="2400" b="1" u="none" strike="noStrike" dirty="0" smtClean="0">
                          <a:latin typeface="Times New Roman" pitchFamily="18" charset="0"/>
                          <a:cs typeface="Times New Roman" pitchFamily="18" charset="0"/>
                        </a:rPr>
                        <a:t>Expt.</a:t>
                      </a:r>
                      <a:endParaRPr lang="en-US" sz="2400" b="1" i="0" u="none" strike="noStrike" dirty="0">
                        <a:solidFill>
                          <a:srgbClr val="000000"/>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ctr"/>
                      <a:r>
                        <a:rPr lang="en-US" altLang="zh-CN" sz="2400" b="1" u="none" strike="noStrike" dirty="0">
                          <a:latin typeface="Times New Roman" pitchFamily="18" charset="0"/>
                          <a:cs typeface="Times New Roman" pitchFamily="18" charset="0"/>
                        </a:rPr>
                        <a:t>6.0583</a:t>
                      </a:r>
                      <a:endParaRPr lang="en-US" altLang="zh-CN" sz="2400" b="1" i="0" u="none" strike="noStrike" dirty="0">
                        <a:solidFill>
                          <a:srgbClr val="000000"/>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ctr"/>
                      <a:r>
                        <a:rPr lang="zh-CN" altLang="en-US" sz="2400" b="1" u="none" strike="noStrike" dirty="0">
                          <a:latin typeface="Times New Roman" pitchFamily="18" charset="0"/>
                          <a:cs typeface="Times New Roman" pitchFamily="18" charset="0"/>
                        </a:rPr>
                        <a:t>　</a:t>
                      </a:r>
                      <a:endParaRPr lang="zh-CN" altLang="en-US" sz="2400" b="1" i="0" u="none" strike="noStrike" dirty="0">
                        <a:solidFill>
                          <a:srgbClr val="000000"/>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ctr"/>
                      <a:endParaRPr lang="zh-CN" altLang="en-US" sz="2400" b="1" i="0" u="none" strike="noStrike" dirty="0">
                        <a:solidFill>
                          <a:srgbClr val="000000"/>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ctr"/>
                      <a:endParaRPr lang="zh-CN" altLang="en-US" sz="2400" b="1" i="0" u="none" strike="noStrike" dirty="0">
                        <a:solidFill>
                          <a:srgbClr val="000000"/>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ctr"/>
                      <a:endParaRPr lang="zh-CN" altLang="en-US" sz="2400" b="1" i="0" u="none" strike="noStrike" dirty="0">
                        <a:solidFill>
                          <a:srgbClr val="000000"/>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ctr"/>
                      <a:endParaRPr lang="zh-CN" altLang="en-US" sz="2400" b="1" i="0" u="none" strike="noStrike" dirty="0">
                        <a:solidFill>
                          <a:srgbClr val="000000"/>
                        </a:solidFill>
                        <a:latin typeface="Times New Roman" pitchFamily="18" charset="0"/>
                        <a:cs typeface="Times New Roman" pitchFamily="18" charset="0"/>
                      </a:endParaRPr>
                    </a:p>
                  </a:txBody>
                  <a:tcPr marL="9525" marR="9525" marT="9525" marB="0" anchor="ctr">
                    <a:solidFill>
                      <a:schemeClr val="bg1"/>
                    </a:solidFill>
                  </a:tcPr>
                </a:tc>
              </a:tr>
            </a:tbl>
          </a:graphicData>
        </a:graphic>
      </p:graphicFrame>
      <p:sp>
        <p:nvSpPr>
          <p:cNvPr id="9" name="Rectangle 5"/>
          <p:cNvSpPr/>
          <p:nvPr/>
        </p:nvSpPr>
        <p:spPr>
          <a:xfrm>
            <a:off x="481042" y="5877272"/>
            <a:ext cx="8534400" cy="461665"/>
          </a:xfrm>
          <a:prstGeom prst="rect">
            <a:avLst/>
          </a:prstGeom>
        </p:spPr>
        <p:txBody>
          <a:bodyPr wrap="square">
            <a:spAutoFit/>
          </a:bodyPr>
          <a:lstStyle/>
          <a:p>
            <a:pPr algn="ctr">
              <a:buNone/>
            </a:pPr>
            <a:r>
              <a:rPr lang="en-US" altLang="zh-CN" sz="2400" b="1" dirty="0" err="1" smtClean="0">
                <a:solidFill>
                  <a:srgbClr val="C00000"/>
                </a:solidFill>
                <a:latin typeface="Times New Roman" pitchFamily="18" charset="0"/>
                <a:ea typeface="宋体" pitchFamily="2" charset="-122"/>
              </a:rPr>
              <a:t>PBEsol</a:t>
            </a:r>
            <a:r>
              <a:rPr lang="zh-CN" altLang="en-US" sz="2400" b="1" dirty="0" smtClean="0">
                <a:solidFill>
                  <a:srgbClr val="C00000"/>
                </a:solidFill>
                <a:latin typeface="Times New Roman" pitchFamily="18" charset="0"/>
                <a:ea typeface="宋体" pitchFamily="2" charset="-122"/>
              </a:rPr>
              <a:t>与</a:t>
            </a:r>
            <a:r>
              <a:rPr lang="en-US" altLang="zh-CN" sz="2400" b="1" dirty="0" smtClean="0">
                <a:solidFill>
                  <a:srgbClr val="C00000"/>
                </a:solidFill>
                <a:latin typeface="Times New Roman" pitchFamily="18" charset="0"/>
                <a:ea typeface="宋体" pitchFamily="2" charset="-122"/>
              </a:rPr>
              <a:t>AM05</a:t>
            </a:r>
            <a:r>
              <a:rPr lang="zh-CN" altLang="en-US" sz="2400" b="1" dirty="0" smtClean="0">
                <a:solidFill>
                  <a:srgbClr val="C00000"/>
                </a:solidFill>
                <a:latin typeface="Times New Roman" pitchFamily="18" charset="0"/>
                <a:ea typeface="宋体" pitchFamily="2" charset="-122"/>
              </a:rPr>
              <a:t>结果相近，从晶格常数上看</a:t>
            </a:r>
            <a:r>
              <a:rPr lang="en-US" altLang="zh-CN" sz="2400" b="1" dirty="0" err="1" smtClean="0">
                <a:solidFill>
                  <a:srgbClr val="C00000"/>
                </a:solidFill>
                <a:latin typeface="Times New Roman" pitchFamily="18" charset="0"/>
                <a:ea typeface="宋体" pitchFamily="2" charset="-122"/>
              </a:rPr>
              <a:t>PBEsol</a:t>
            </a:r>
            <a:r>
              <a:rPr lang="zh-CN" altLang="en-US" sz="2400" b="1" dirty="0" smtClean="0">
                <a:solidFill>
                  <a:srgbClr val="C00000"/>
                </a:solidFill>
                <a:latin typeface="Times New Roman" pitchFamily="18" charset="0"/>
                <a:ea typeface="宋体" pitchFamily="2" charset="-122"/>
              </a:rPr>
              <a:t>结果最好。</a:t>
            </a:r>
            <a:endParaRPr lang="zh-CN" altLang="en-US" sz="2400" b="1" dirty="0">
              <a:solidFill>
                <a:srgbClr val="C00000"/>
              </a:solidFill>
              <a:latin typeface="Times New Roman" pitchFamily="18" charset="0"/>
              <a:ea typeface="宋体" pitchFamily="2" charset="-122"/>
            </a:endParaRPr>
          </a:p>
        </p:txBody>
      </p:sp>
      <p:sp>
        <p:nvSpPr>
          <p:cNvPr id="2" name="日期占位符 1"/>
          <p:cNvSpPr>
            <a:spLocks noGrp="1"/>
          </p:cNvSpPr>
          <p:nvPr>
            <p:ph type="dt" sz="half" idx="10"/>
          </p:nvPr>
        </p:nvSpPr>
        <p:spPr/>
        <p:txBody>
          <a:bodyPr/>
          <a:lstStyle/>
          <a:p>
            <a:fld id="{E1593F73-3110-4932-83A8-CA849DA82C32}" type="datetime1">
              <a:rPr lang="zh-CN" altLang="en-US" smtClean="0"/>
              <a:t>2013/10/29</a:t>
            </a:fld>
            <a:endParaRPr lang="zh-CN" altLang="en-US"/>
          </a:p>
        </p:txBody>
      </p:sp>
      <p:sp>
        <p:nvSpPr>
          <p:cNvPr id="3" name="页脚占位符 2"/>
          <p:cNvSpPr>
            <a:spLocks noGrp="1"/>
          </p:cNvSpPr>
          <p:nvPr>
            <p:ph type="ftr" sz="quarter" idx="11"/>
          </p:nvPr>
        </p:nvSpPr>
        <p:spPr/>
        <p:txBody>
          <a:bodyPr/>
          <a:lstStyle/>
          <a:p>
            <a:r>
              <a:rPr lang="en-US" altLang="zh-CN" smtClean="0"/>
              <a:t>PKU·  Beijing · Fall. 2013</a:t>
            </a:r>
            <a:endParaRPr lang="zh-CN" altLang="en-US" dirty="0"/>
          </a:p>
        </p:txBody>
      </p:sp>
      <p:sp>
        <p:nvSpPr>
          <p:cNvPr id="6" name="灯片编号占位符 5"/>
          <p:cNvSpPr>
            <a:spLocks noGrp="1"/>
          </p:cNvSpPr>
          <p:nvPr>
            <p:ph type="sldNum" sz="quarter" idx="12"/>
          </p:nvPr>
        </p:nvSpPr>
        <p:spPr/>
        <p:txBody>
          <a:bodyPr>
            <a:normAutofit fontScale="92500" lnSpcReduction="20000"/>
          </a:bodyPr>
          <a:lstStyle/>
          <a:p>
            <a:fld id="{654424FE-3783-4FE8-B304-F9B0064DEF78}" type="slidenum">
              <a:rPr lang="zh-CN" altLang="en-US" smtClean="0"/>
              <a:pPr/>
              <a:t>140</a:t>
            </a:fld>
            <a:endParaRPr lang="zh-CN" altLang="en-US"/>
          </a:p>
        </p:txBody>
      </p:sp>
    </p:spTree>
    <p:custDataLst>
      <p:tags r:id="rId1"/>
    </p:custDataLst>
    <p:extLst>
      <p:ext uri="{BB962C8B-B14F-4D97-AF65-F5344CB8AC3E}">
        <p14:creationId xmlns:p14="http://schemas.microsoft.com/office/powerpoint/2010/main" val="2218527806"/>
      </p:ext>
    </p:extLst>
  </p:cSld>
  <p:clrMapOvr>
    <a:masterClrMapping/>
  </p:clrMapOvr>
  <mc:AlternateContent xmlns:mc="http://schemas.openxmlformats.org/markup-compatibility/2006" xmlns:p14="http://schemas.microsoft.com/office/powerpoint/2010/main">
    <mc:Choice Requires="p14">
      <p:transition spd="med" advTm="1545">
        <p14:prism/>
      </p:transition>
    </mc:Choice>
    <mc:Fallback xmlns="">
      <p:transition spd="med">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857400" y="0"/>
            <a:ext cx="82296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4800" b="1" dirty="0" smtClean="0">
                <a:solidFill>
                  <a:srgbClr val="C00000"/>
                </a:solidFill>
                <a:latin typeface="华文行楷" panose="02010800040101010101" pitchFamily="2" charset="-122"/>
                <a:ea typeface="华文行楷" panose="02010800040101010101" pitchFamily="2" charset="-122"/>
              </a:rPr>
              <a:t>有限温度</a:t>
            </a:r>
            <a:r>
              <a:rPr lang="zh-CN" altLang="en-US" sz="4800" b="1" dirty="0">
                <a:solidFill>
                  <a:schemeClr val="accent1">
                    <a:lumMod val="50000"/>
                  </a:schemeClr>
                </a:solidFill>
                <a:latin typeface="华文行楷" panose="02010800040101010101" pitchFamily="2" charset="-122"/>
                <a:ea typeface="华文行楷" panose="02010800040101010101" pitchFamily="2" charset="-122"/>
              </a:rPr>
              <a:t>计算</a:t>
            </a:r>
          </a:p>
        </p:txBody>
      </p:sp>
      <p:sp>
        <p:nvSpPr>
          <p:cNvPr id="5" name="Content Placeholder 2"/>
          <p:cNvSpPr>
            <a:spLocks/>
          </p:cNvSpPr>
          <p:nvPr/>
        </p:nvSpPr>
        <p:spPr bwMode="auto">
          <a:xfrm>
            <a:off x="348883" y="714356"/>
            <a:ext cx="8607425" cy="598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FF0000"/>
              </a:buClr>
              <a:buFontTx/>
              <a:buChar char="•"/>
            </a:pPr>
            <a:r>
              <a:rPr lang="zh-CN" altLang="en-US" sz="2400" b="1" dirty="0" smtClean="0">
                <a:solidFill>
                  <a:schemeClr val="accent1">
                    <a:lumMod val="50000"/>
                  </a:schemeClr>
                </a:solidFill>
                <a:latin typeface="Times New Roman" pitchFamily="18" charset="0"/>
                <a:ea typeface="宋体" pitchFamily="2" charset="-122"/>
                <a:sym typeface="Wingdings" pitchFamily="2" charset="2"/>
              </a:rPr>
              <a:t>主要考虑声子在有限温度时对晶体自由能的贡献，主要包括</a:t>
            </a:r>
            <a:r>
              <a:rPr lang="zh-CN" altLang="en-US" sz="2400" b="1" dirty="0" smtClean="0">
                <a:solidFill>
                  <a:srgbClr val="C00000"/>
                </a:solidFill>
                <a:latin typeface="Times New Roman" pitchFamily="18" charset="0"/>
                <a:ea typeface="宋体" pitchFamily="2" charset="-122"/>
                <a:sym typeface="Wingdings" pitchFamily="2" charset="2"/>
              </a:rPr>
              <a:t>体相</a:t>
            </a:r>
            <a:r>
              <a:rPr lang="zh-CN" altLang="en-US" sz="2400" b="1" dirty="0" smtClean="0">
                <a:solidFill>
                  <a:schemeClr val="accent1">
                    <a:lumMod val="50000"/>
                  </a:schemeClr>
                </a:solidFill>
                <a:latin typeface="Times New Roman" pitchFamily="18" charset="0"/>
                <a:ea typeface="宋体" pitchFamily="2" charset="-122"/>
                <a:sym typeface="Wingdings" pitchFamily="2" charset="2"/>
              </a:rPr>
              <a:t>和</a:t>
            </a:r>
            <a:r>
              <a:rPr lang="zh-CN" altLang="en-US" sz="2400" b="1" dirty="0" smtClean="0">
                <a:solidFill>
                  <a:srgbClr val="C00000"/>
                </a:solidFill>
                <a:latin typeface="Times New Roman" pitchFamily="18" charset="0"/>
                <a:ea typeface="宋体" pitchFamily="2" charset="-122"/>
                <a:sym typeface="Wingdings" pitchFamily="2" charset="2"/>
              </a:rPr>
              <a:t>表面</a:t>
            </a:r>
            <a:r>
              <a:rPr lang="zh-CN" altLang="en-US" sz="2400" b="1" dirty="0" smtClean="0">
                <a:solidFill>
                  <a:schemeClr val="accent1">
                    <a:lumMod val="50000"/>
                  </a:schemeClr>
                </a:solidFill>
                <a:latin typeface="Times New Roman" pitchFamily="18" charset="0"/>
                <a:ea typeface="宋体" pitchFamily="2" charset="-122"/>
                <a:sym typeface="Wingdings" pitchFamily="2" charset="2"/>
              </a:rPr>
              <a:t>的</a:t>
            </a:r>
            <a:r>
              <a:rPr lang="zh-CN" altLang="en-US" sz="2400" b="1" dirty="0" smtClean="0">
                <a:solidFill>
                  <a:srgbClr val="C00000"/>
                </a:solidFill>
                <a:latin typeface="Times New Roman" pitchFamily="18" charset="0"/>
                <a:ea typeface="宋体" pitchFamily="2" charset="-122"/>
                <a:sym typeface="Wingdings" pitchFamily="2" charset="2"/>
              </a:rPr>
              <a:t>零点能修正</a:t>
            </a:r>
            <a:r>
              <a:rPr lang="zh-CN" altLang="en-US" sz="2400" b="1" dirty="0" smtClean="0">
                <a:solidFill>
                  <a:schemeClr val="accent1">
                    <a:lumMod val="50000"/>
                  </a:schemeClr>
                </a:solidFill>
                <a:latin typeface="Times New Roman" pitchFamily="18" charset="0"/>
                <a:ea typeface="宋体" pitchFamily="2" charset="-122"/>
                <a:sym typeface="Wingdings" pitchFamily="2" charset="2"/>
              </a:rPr>
              <a:t>以及</a:t>
            </a:r>
            <a:r>
              <a:rPr lang="zh-CN" altLang="en-US" sz="2400" b="1" dirty="0" smtClean="0">
                <a:solidFill>
                  <a:srgbClr val="C00000"/>
                </a:solidFill>
                <a:latin typeface="Times New Roman" pitchFamily="18" charset="0"/>
                <a:ea typeface="宋体" pitchFamily="2" charset="-122"/>
                <a:sym typeface="Wingdings" pitchFamily="2" charset="2"/>
              </a:rPr>
              <a:t>振动对熵</a:t>
            </a:r>
            <a:r>
              <a:rPr lang="zh-CN" altLang="en-US" sz="2400" b="1" dirty="0" smtClean="0">
                <a:solidFill>
                  <a:schemeClr val="accent1">
                    <a:lumMod val="50000"/>
                  </a:schemeClr>
                </a:solidFill>
                <a:latin typeface="Times New Roman" pitchFamily="18" charset="0"/>
                <a:ea typeface="宋体" pitchFamily="2" charset="-122"/>
                <a:sym typeface="Wingdings" pitchFamily="2" charset="2"/>
              </a:rPr>
              <a:t>的贡献。</a:t>
            </a:r>
            <a:endParaRPr lang="en-US" altLang="zh-CN" sz="2400" b="1" dirty="0" smtClean="0">
              <a:solidFill>
                <a:schemeClr val="accent1">
                  <a:lumMod val="50000"/>
                </a:schemeClr>
              </a:solidFill>
              <a:latin typeface="Times New Roman" pitchFamily="18" charset="0"/>
              <a:ea typeface="宋体" pitchFamily="2" charset="-122"/>
              <a:sym typeface="Wingdings" pitchFamily="2" charset="2"/>
            </a:endParaRPr>
          </a:p>
          <a:p>
            <a:pPr marL="342900" indent="-342900">
              <a:spcBef>
                <a:spcPct val="20000"/>
              </a:spcBef>
              <a:buClr>
                <a:srgbClr val="FF0000"/>
              </a:buClr>
              <a:buFontTx/>
              <a:buChar char="•"/>
            </a:pPr>
            <a:endParaRPr lang="en-US" altLang="zh-CN" sz="2800" b="1" dirty="0" smtClean="0">
              <a:solidFill>
                <a:schemeClr val="accent2"/>
              </a:solidFill>
              <a:latin typeface="Times New Roman" pitchFamily="18" charset="0"/>
              <a:ea typeface="宋体" pitchFamily="2" charset="-122"/>
              <a:sym typeface="Wingdings" pitchFamily="2" charset="2"/>
            </a:endParaRPr>
          </a:p>
          <a:p>
            <a:pPr marL="342900" indent="-342900">
              <a:spcBef>
                <a:spcPct val="20000"/>
              </a:spcBef>
              <a:buClr>
                <a:srgbClr val="FF0000"/>
              </a:buClr>
              <a:buFontTx/>
              <a:buChar char="•"/>
            </a:pPr>
            <a:endParaRPr lang="en-US" altLang="zh-CN" sz="2800" b="1" dirty="0" smtClean="0">
              <a:solidFill>
                <a:schemeClr val="accent2"/>
              </a:solidFill>
              <a:latin typeface="Times New Roman" pitchFamily="18" charset="0"/>
              <a:ea typeface="宋体" pitchFamily="2" charset="-122"/>
              <a:sym typeface="Wingdings" pitchFamily="2" charset="2"/>
            </a:endParaRPr>
          </a:p>
          <a:p>
            <a:pPr marL="800100" lvl="1" indent="-342900">
              <a:spcBef>
                <a:spcPct val="20000"/>
              </a:spcBef>
              <a:buClr>
                <a:srgbClr val="FF0000"/>
              </a:buClr>
            </a:pPr>
            <a:endParaRPr lang="en-US" altLang="zh-CN" sz="2800" b="1" dirty="0" smtClean="0">
              <a:solidFill>
                <a:schemeClr val="accent2"/>
              </a:solidFill>
              <a:latin typeface="Times New Roman" pitchFamily="18" charset="0"/>
              <a:ea typeface="宋体" pitchFamily="2" charset="-122"/>
              <a:sym typeface="Wingdings" pitchFamily="2" charset="2"/>
            </a:endParaRPr>
          </a:p>
          <a:p>
            <a:pPr marL="800100" lvl="1" indent="-342900">
              <a:spcBef>
                <a:spcPct val="20000"/>
              </a:spcBef>
              <a:buClr>
                <a:srgbClr val="FF0000"/>
              </a:buClr>
            </a:pPr>
            <a:endParaRPr lang="en-US" altLang="zh-CN" sz="1600" b="1" dirty="0" smtClean="0">
              <a:solidFill>
                <a:schemeClr val="accent2"/>
              </a:solidFill>
              <a:latin typeface="Times New Roman" pitchFamily="18" charset="0"/>
              <a:ea typeface="宋体" pitchFamily="2" charset="-122"/>
              <a:sym typeface="Wingdings" pitchFamily="2" charset="2"/>
            </a:endParaRPr>
          </a:p>
          <a:p>
            <a:pPr marL="800100" lvl="1" indent="-342900">
              <a:spcBef>
                <a:spcPct val="20000"/>
              </a:spcBef>
              <a:buClr>
                <a:srgbClr val="FF0000"/>
              </a:buClr>
              <a:buFontTx/>
              <a:buChar char="•"/>
            </a:pPr>
            <a:r>
              <a:rPr lang="en-US" altLang="zh-CN" sz="2500" b="1" dirty="0" smtClean="0">
                <a:solidFill>
                  <a:schemeClr val="accent1">
                    <a:lumMod val="50000"/>
                  </a:schemeClr>
                </a:solidFill>
                <a:latin typeface="Times New Roman" pitchFamily="18" charset="0"/>
                <a:ea typeface="宋体" pitchFamily="2" charset="-122"/>
                <a:sym typeface="Wingdings" pitchFamily="2" charset="2"/>
              </a:rPr>
              <a:t>Frozen Phonon  Density Function Perturbation Theory(VASP, </a:t>
            </a:r>
            <a:r>
              <a:rPr lang="en-US" altLang="zh-CN" sz="2500" b="1" dirty="0" err="1" smtClean="0">
                <a:solidFill>
                  <a:schemeClr val="accent1">
                    <a:lumMod val="50000"/>
                  </a:schemeClr>
                </a:solidFill>
                <a:latin typeface="Times New Roman" pitchFamily="18" charset="0"/>
                <a:ea typeface="宋体" pitchFamily="2" charset="-122"/>
                <a:sym typeface="Wingdings" pitchFamily="2" charset="2"/>
              </a:rPr>
              <a:t>VASP+Phonopy</a:t>
            </a:r>
            <a:r>
              <a:rPr lang="en-US" altLang="zh-CN" sz="2500" b="1" dirty="0" smtClean="0">
                <a:solidFill>
                  <a:schemeClr val="accent1">
                    <a:lumMod val="50000"/>
                  </a:schemeClr>
                </a:solidFill>
                <a:latin typeface="Times New Roman" pitchFamily="18" charset="0"/>
                <a:ea typeface="宋体" pitchFamily="2" charset="-122"/>
                <a:sym typeface="Wingdings" pitchFamily="2" charset="2"/>
              </a:rPr>
              <a:t>, Quantum ESPRESSO )</a:t>
            </a:r>
          </a:p>
          <a:p>
            <a:pPr marL="800100" lvl="1" indent="-342900">
              <a:spcBef>
                <a:spcPct val="20000"/>
              </a:spcBef>
              <a:buClr>
                <a:srgbClr val="FF0000"/>
              </a:buClr>
              <a:buFontTx/>
              <a:buChar char="•"/>
            </a:pPr>
            <a:r>
              <a:rPr lang="zh-CN" altLang="en-US" sz="2500" b="1" dirty="0" smtClean="0">
                <a:solidFill>
                  <a:schemeClr val="accent1">
                    <a:lumMod val="50000"/>
                  </a:schemeClr>
                </a:solidFill>
                <a:latin typeface="Times New Roman" pitchFamily="18" charset="0"/>
                <a:ea typeface="宋体" pitchFamily="2" charset="-122"/>
                <a:sym typeface="Wingdings" pitchFamily="2" charset="2"/>
              </a:rPr>
              <a:t>对称和非对称表面模型对振动频率计算的影响</a:t>
            </a:r>
            <a:endParaRPr lang="en-US" altLang="zh-CN" sz="2500" b="1" dirty="0" smtClean="0">
              <a:solidFill>
                <a:schemeClr val="accent1">
                  <a:lumMod val="50000"/>
                </a:schemeClr>
              </a:solidFill>
              <a:latin typeface="Times New Roman" pitchFamily="18" charset="0"/>
              <a:ea typeface="宋体" pitchFamily="2" charset="-122"/>
              <a:sym typeface="Wingdings" pitchFamily="2" charset="2"/>
            </a:endParaRPr>
          </a:p>
          <a:p>
            <a:pPr marL="800100" lvl="1" indent="-342900">
              <a:spcBef>
                <a:spcPct val="20000"/>
              </a:spcBef>
              <a:buClr>
                <a:srgbClr val="FF0000"/>
              </a:buClr>
              <a:buFontTx/>
              <a:buChar char="•"/>
            </a:pPr>
            <a:r>
              <a:rPr lang="zh-CN" altLang="en-US" sz="2500" b="1" dirty="0" smtClean="0">
                <a:solidFill>
                  <a:schemeClr val="accent1">
                    <a:lumMod val="50000"/>
                  </a:schemeClr>
                </a:solidFill>
                <a:latin typeface="Times New Roman" pitchFamily="18" charset="0"/>
                <a:ea typeface="宋体" pitchFamily="2" charset="-122"/>
                <a:sym typeface="Wingdings" pitchFamily="2" charset="2"/>
              </a:rPr>
              <a:t>振动频率随</a:t>
            </a:r>
            <a:r>
              <a:rPr lang="en-US" altLang="zh-CN" sz="2500" b="1" dirty="0" smtClean="0">
                <a:solidFill>
                  <a:schemeClr val="accent1">
                    <a:lumMod val="50000"/>
                  </a:schemeClr>
                </a:solidFill>
                <a:latin typeface="Times New Roman" pitchFamily="18" charset="0"/>
                <a:ea typeface="宋体" pitchFamily="2" charset="-122"/>
                <a:sym typeface="Wingdings" pitchFamily="2" charset="2"/>
              </a:rPr>
              <a:t>slab</a:t>
            </a:r>
            <a:r>
              <a:rPr lang="zh-CN" altLang="en-US" sz="2500" b="1" dirty="0" smtClean="0">
                <a:solidFill>
                  <a:schemeClr val="accent1">
                    <a:lumMod val="50000"/>
                  </a:schemeClr>
                </a:solidFill>
                <a:latin typeface="Times New Roman" pitchFamily="18" charset="0"/>
                <a:ea typeface="宋体" pitchFamily="2" charset="-122"/>
                <a:sym typeface="Wingdings" pitchFamily="2" charset="2"/>
              </a:rPr>
              <a:t>模型层厚、超晶胞大小的影响</a:t>
            </a:r>
            <a:endParaRPr lang="en-US" altLang="zh-CN" sz="2500" b="1" dirty="0" smtClean="0">
              <a:solidFill>
                <a:schemeClr val="accent1">
                  <a:lumMod val="50000"/>
                </a:schemeClr>
              </a:solidFill>
              <a:latin typeface="Times New Roman" pitchFamily="18" charset="0"/>
              <a:ea typeface="宋体" pitchFamily="2" charset="-122"/>
              <a:sym typeface="Wingdings" pitchFamily="2" charset="2"/>
            </a:endParaRPr>
          </a:p>
          <a:p>
            <a:pPr marL="800100" lvl="1" indent="-342900">
              <a:spcBef>
                <a:spcPct val="20000"/>
              </a:spcBef>
              <a:buClr>
                <a:srgbClr val="FF0000"/>
              </a:buClr>
              <a:buFontTx/>
              <a:buChar char="•"/>
            </a:pPr>
            <a:r>
              <a:rPr lang="zh-CN" altLang="en-US" sz="2500" b="1" dirty="0" smtClean="0">
                <a:solidFill>
                  <a:schemeClr val="accent1">
                    <a:lumMod val="50000"/>
                  </a:schemeClr>
                </a:solidFill>
                <a:latin typeface="Times New Roman" pitchFamily="18" charset="0"/>
                <a:ea typeface="宋体" pitchFamily="2" charset="-122"/>
                <a:sym typeface="Wingdings" pitchFamily="2" charset="2"/>
              </a:rPr>
              <a:t>全面考虑了体相声子色散的影响</a:t>
            </a:r>
            <a:endParaRPr lang="en-US" altLang="zh-CN" sz="2500" b="1" dirty="0" smtClean="0">
              <a:solidFill>
                <a:schemeClr val="accent1">
                  <a:lumMod val="50000"/>
                </a:schemeClr>
              </a:solidFill>
              <a:latin typeface="Times New Roman" pitchFamily="18" charset="0"/>
              <a:ea typeface="宋体" pitchFamily="2" charset="-122"/>
              <a:sym typeface="Wingdings" pitchFamily="2" charset="2"/>
            </a:endParaRPr>
          </a:p>
          <a:p>
            <a:pPr marL="800100" lvl="1" indent="-342900">
              <a:spcBef>
                <a:spcPct val="20000"/>
              </a:spcBef>
              <a:buClr>
                <a:srgbClr val="FF0000"/>
              </a:buClr>
              <a:buFontTx/>
              <a:buChar char="•"/>
            </a:pPr>
            <a:r>
              <a:rPr lang="zh-CN" altLang="en-US" sz="2500" b="1" dirty="0" smtClean="0">
                <a:solidFill>
                  <a:schemeClr val="accent1">
                    <a:lumMod val="50000"/>
                  </a:schemeClr>
                </a:solidFill>
                <a:latin typeface="Times New Roman" pitchFamily="18" charset="0"/>
                <a:ea typeface="宋体" pitchFamily="2" charset="-122"/>
                <a:sym typeface="Wingdings" pitchFamily="2" charset="2"/>
              </a:rPr>
              <a:t>表面声子色散的影响（计算中</a:t>
            </a:r>
            <a:r>
              <a:rPr lang="en-US" altLang="zh-CN" sz="2500" b="1" dirty="0" smtClean="0">
                <a:solidFill>
                  <a:schemeClr val="accent1">
                    <a:lumMod val="50000"/>
                  </a:schemeClr>
                </a:solidFill>
                <a:latin typeface="Times New Roman" pitchFamily="18" charset="0"/>
                <a:ea typeface="宋体" pitchFamily="2" charset="-122"/>
                <a:sym typeface="Wingdings" pitchFamily="2" charset="2"/>
              </a:rPr>
              <a:t>……</a:t>
            </a:r>
            <a:r>
              <a:rPr lang="zh-CN" altLang="en-US" sz="2500" b="1" dirty="0" smtClean="0">
                <a:solidFill>
                  <a:schemeClr val="accent1">
                    <a:lumMod val="50000"/>
                  </a:schemeClr>
                </a:solidFill>
                <a:latin typeface="Times New Roman" pitchFamily="18" charset="0"/>
                <a:ea typeface="宋体" pitchFamily="2" charset="-122"/>
                <a:sym typeface="Wingdings" pitchFamily="2" charset="2"/>
              </a:rPr>
              <a:t>）</a:t>
            </a:r>
            <a:endParaRPr lang="en-US" altLang="zh-CN" sz="2500" b="1" dirty="0" smtClean="0">
              <a:solidFill>
                <a:schemeClr val="accent1">
                  <a:lumMod val="50000"/>
                </a:schemeClr>
              </a:solidFill>
              <a:latin typeface="Times New Roman" pitchFamily="18" charset="0"/>
              <a:ea typeface="宋体" pitchFamily="2" charset="-122"/>
              <a:sym typeface="Wingdings" pitchFamily="2" charset="2"/>
            </a:endParaRPr>
          </a:p>
          <a:p>
            <a:pPr marL="800100" lvl="1" indent="-342900">
              <a:spcBef>
                <a:spcPct val="20000"/>
              </a:spcBef>
              <a:buClr>
                <a:srgbClr val="FF0000"/>
              </a:buClr>
              <a:buFontTx/>
              <a:buChar char="•"/>
            </a:pPr>
            <a:r>
              <a:rPr lang="zh-CN" altLang="en-US" sz="2500" b="1" dirty="0" smtClean="0">
                <a:solidFill>
                  <a:srgbClr val="C00000"/>
                </a:solidFill>
                <a:latin typeface="微软雅黑" panose="020B0503020204020204" pitchFamily="34" charset="-122"/>
                <a:ea typeface="微软雅黑" panose="020B0503020204020204" pitchFamily="34" charset="-122"/>
                <a:sym typeface="Wingdings" pitchFamily="2" charset="2"/>
              </a:rPr>
              <a:t>高精度的总能计算 </a:t>
            </a:r>
            <a:r>
              <a:rPr lang="en-US" altLang="zh-CN" sz="2500" b="1" dirty="0" smtClean="0">
                <a:solidFill>
                  <a:srgbClr val="C00000"/>
                </a:solidFill>
                <a:latin typeface="微软雅黑" panose="020B0503020204020204" pitchFamily="34" charset="-122"/>
                <a:ea typeface="微软雅黑" panose="020B0503020204020204" pitchFamily="34" charset="-122"/>
                <a:sym typeface="Wingdings" panose="05000000000000000000" pitchFamily="2" charset="2"/>
              </a:rPr>
              <a:t> </a:t>
            </a:r>
            <a:r>
              <a:rPr lang="zh-CN" altLang="en-US" sz="2500" b="1" dirty="0" smtClean="0">
                <a:solidFill>
                  <a:srgbClr val="C00000"/>
                </a:solidFill>
                <a:latin typeface="微软雅黑" panose="020B0503020204020204" pitchFamily="34" charset="-122"/>
                <a:ea typeface="微软雅黑" panose="020B0503020204020204" pitchFamily="34" charset="-122"/>
                <a:sym typeface="Wingdings" panose="05000000000000000000" pitchFamily="2" charset="2"/>
              </a:rPr>
              <a:t>高精度的振动熵和零点能计算</a:t>
            </a:r>
          </a:p>
        </p:txBody>
      </p:sp>
      <p:graphicFrame>
        <p:nvGraphicFramePr>
          <p:cNvPr id="2050" name="Object 2"/>
          <p:cNvGraphicFramePr>
            <a:graphicFrameLocks noChangeAspect="1"/>
          </p:cNvGraphicFramePr>
          <p:nvPr>
            <p:extLst/>
          </p:nvPr>
        </p:nvGraphicFramePr>
        <p:xfrm>
          <a:off x="865188" y="1654572"/>
          <a:ext cx="7489825" cy="622300"/>
        </p:xfrm>
        <a:graphic>
          <a:graphicData uri="http://schemas.openxmlformats.org/presentationml/2006/ole">
            <mc:AlternateContent xmlns:mc="http://schemas.openxmlformats.org/markup-compatibility/2006">
              <mc:Choice xmlns:v="urn:schemas-microsoft-com:vml" Requires="v">
                <p:oleObj spid="_x0000_s53262" name="Equation" r:id="rId5" imgW="2603500" imgH="241300" progId="">
                  <p:embed/>
                </p:oleObj>
              </mc:Choice>
              <mc:Fallback>
                <p:oleObj name="Equation" r:id="rId5" imgW="2603500" imgH="2413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5188" y="1654572"/>
                        <a:ext cx="7489825" cy="622300"/>
                      </a:xfrm>
                      <a:prstGeom prst="rect">
                        <a:avLst/>
                      </a:prstGeom>
                      <a:solidFill>
                        <a:srgbClr val="CCFFFF"/>
                      </a:solidFill>
                    </p:spPr>
                  </p:pic>
                </p:oleObj>
              </mc:Fallback>
            </mc:AlternateContent>
          </a:graphicData>
        </a:graphic>
      </p:graphicFrame>
      <p:graphicFrame>
        <p:nvGraphicFramePr>
          <p:cNvPr id="2051" name="Object 3"/>
          <p:cNvGraphicFramePr>
            <a:graphicFrameLocks noChangeAspect="1"/>
          </p:cNvGraphicFramePr>
          <p:nvPr>
            <p:extLst/>
          </p:nvPr>
        </p:nvGraphicFramePr>
        <p:xfrm>
          <a:off x="684213" y="2388046"/>
          <a:ext cx="7978775" cy="896938"/>
        </p:xfrm>
        <a:graphic>
          <a:graphicData uri="http://schemas.openxmlformats.org/presentationml/2006/ole">
            <mc:AlternateContent xmlns:mc="http://schemas.openxmlformats.org/markup-compatibility/2006">
              <mc:Choice xmlns:v="urn:schemas-microsoft-com:vml" Requires="v">
                <p:oleObj spid="_x0000_s53263" name="Equation" r:id="rId7" imgW="3441700" imgH="431800" progId="">
                  <p:embed/>
                </p:oleObj>
              </mc:Choice>
              <mc:Fallback>
                <p:oleObj name="Equation" r:id="rId7" imgW="3441700" imgH="4318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4213" y="2388046"/>
                        <a:ext cx="7978775" cy="896938"/>
                      </a:xfrm>
                      <a:prstGeom prst="rect">
                        <a:avLst/>
                      </a:prstGeom>
                      <a:solidFill>
                        <a:srgbClr val="CCFFFF"/>
                      </a:solidFill>
                    </p:spPr>
                  </p:pic>
                </p:oleObj>
              </mc:Fallback>
            </mc:AlternateContent>
          </a:graphicData>
        </a:graphic>
      </p:graphicFrame>
      <p:sp>
        <p:nvSpPr>
          <p:cNvPr id="2" name="日期占位符 1"/>
          <p:cNvSpPr>
            <a:spLocks noGrp="1"/>
          </p:cNvSpPr>
          <p:nvPr>
            <p:ph type="dt" sz="half" idx="10"/>
          </p:nvPr>
        </p:nvSpPr>
        <p:spPr/>
        <p:txBody>
          <a:bodyPr/>
          <a:lstStyle/>
          <a:p>
            <a:fld id="{0F5553F6-AD16-42BE-9766-7721EFB46410}" type="datetime1">
              <a:rPr lang="zh-CN" altLang="en-US" smtClean="0"/>
              <a:t>2013/10/29</a:t>
            </a:fld>
            <a:endParaRPr lang="zh-CN" altLang="en-US"/>
          </a:p>
        </p:txBody>
      </p:sp>
      <p:sp>
        <p:nvSpPr>
          <p:cNvPr id="3" name="页脚占位符 2"/>
          <p:cNvSpPr>
            <a:spLocks noGrp="1"/>
          </p:cNvSpPr>
          <p:nvPr>
            <p:ph type="ftr" sz="quarter" idx="11"/>
          </p:nvPr>
        </p:nvSpPr>
        <p:spPr/>
        <p:txBody>
          <a:bodyPr/>
          <a:lstStyle/>
          <a:p>
            <a:r>
              <a:rPr lang="en-US" altLang="zh-CN" smtClean="0"/>
              <a:t>PKU·  Beijing · Fall. 2013</a:t>
            </a:r>
            <a:endParaRPr lang="zh-CN" altLang="en-US" dirty="0"/>
          </a:p>
        </p:txBody>
      </p:sp>
      <p:sp>
        <p:nvSpPr>
          <p:cNvPr id="7" name="灯片编号占位符 6"/>
          <p:cNvSpPr>
            <a:spLocks noGrp="1"/>
          </p:cNvSpPr>
          <p:nvPr>
            <p:ph type="sldNum" sz="quarter" idx="12"/>
          </p:nvPr>
        </p:nvSpPr>
        <p:spPr/>
        <p:txBody>
          <a:bodyPr>
            <a:normAutofit fontScale="92500" lnSpcReduction="20000"/>
          </a:bodyPr>
          <a:lstStyle/>
          <a:p>
            <a:fld id="{654424FE-3783-4FE8-B304-F9B0064DEF78}" type="slidenum">
              <a:rPr lang="zh-CN" altLang="en-US" smtClean="0"/>
              <a:pPr/>
              <a:t>141</a:t>
            </a:fld>
            <a:endParaRPr lang="zh-CN" altLang="en-US"/>
          </a:p>
        </p:txBody>
      </p:sp>
    </p:spTree>
    <p:custDataLst>
      <p:tags r:id="rId2"/>
    </p:custDataLst>
    <p:extLst>
      <p:ext uri="{BB962C8B-B14F-4D97-AF65-F5344CB8AC3E}">
        <p14:creationId xmlns:p14="http://schemas.microsoft.com/office/powerpoint/2010/main" val="564105004"/>
      </p:ext>
    </p:extLst>
  </p:cSld>
  <p:clrMapOvr>
    <a:masterClrMapping/>
  </p:clrMapOvr>
  <mc:AlternateContent xmlns:mc="http://schemas.openxmlformats.org/markup-compatibility/2006" xmlns:p14="http://schemas.microsoft.com/office/powerpoint/2010/main">
    <mc:Choice Requires="p14">
      <p:transition spd="med" advTm="4811">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993304" y="17917"/>
            <a:ext cx="82296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4800" b="1" dirty="0" smtClean="0">
                <a:solidFill>
                  <a:schemeClr val="accent1">
                    <a:lumMod val="50000"/>
                  </a:schemeClr>
                </a:solidFill>
                <a:latin typeface="华文行楷" panose="02010800040101010101" pitchFamily="2" charset="-122"/>
                <a:ea typeface="华文行楷" panose="02010800040101010101" pitchFamily="2" charset="-122"/>
              </a:rPr>
              <a:t>热力学</a:t>
            </a:r>
            <a:r>
              <a:rPr lang="zh-CN" altLang="en-US" sz="4800" b="1" dirty="0" smtClean="0">
                <a:solidFill>
                  <a:srgbClr val="C00000"/>
                </a:solidFill>
                <a:latin typeface="华文行楷" panose="02010800040101010101" pitchFamily="2" charset="-122"/>
                <a:ea typeface="华文行楷" panose="02010800040101010101" pitchFamily="2" charset="-122"/>
              </a:rPr>
              <a:t>相图</a:t>
            </a:r>
            <a:r>
              <a:rPr lang="en-US" altLang="zh-CN" sz="4800" b="1" dirty="0">
                <a:solidFill>
                  <a:schemeClr val="accent1">
                    <a:lumMod val="50000"/>
                  </a:schemeClr>
                </a:solidFill>
                <a:latin typeface="华文行楷" panose="02010800040101010101" pitchFamily="2" charset="-122"/>
                <a:ea typeface="华文行楷" panose="02010800040101010101" pitchFamily="2" charset="-122"/>
              </a:rPr>
              <a:t>– </a:t>
            </a:r>
            <a:r>
              <a:rPr lang="zh-CN" altLang="en-US" sz="4800" b="1" dirty="0">
                <a:solidFill>
                  <a:schemeClr val="accent1">
                    <a:lumMod val="50000"/>
                  </a:schemeClr>
                </a:solidFill>
                <a:latin typeface="华文行楷" panose="02010800040101010101" pitchFamily="2" charset="-122"/>
                <a:ea typeface="华文行楷" panose="02010800040101010101" pitchFamily="2" charset="-122"/>
              </a:rPr>
              <a:t>进化 </a:t>
            </a:r>
            <a:r>
              <a:rPr lang="en-US" altLang="zh-CN" sz="4800" b="1" dirty="0">
                <a:solidFill>
                  <a:schemeClr val="accent1">
                    <a:lumMod val="50000"/>
                  </a:schemeClr>
                </a:solidFill>
                <a:latin typeface="华文行楷" panose="02010800040101010101" pitchFamily="2" charset="-122"/>
                <a:ea typeface="华文行楷" panose="02010800040101010101" pitchFamily="2" charset="-122"/>
              </a:rPr>
              <a:t>1</a:t>
            </a:r>
            <a:endParaRPr lang="zh-CN" altLang="en-US" sz="4800" b="1" dirty="0">
              <a:solidFill>
                <a:schemeClr val="accent1">
                  <a:lumMod val="50000"/>
                </a:schemeClr>
              </a:solidFill>
              <a:latin typeface="华文行楷" panose="02010800040101010101" pitchFamily="2" charset="-122"/>
              <a:ea typeface="华文行楷" panose="02010800040101010101" pitchFamily="2" charset="-122"/>
            </a:endParaRPr>
          </a:p>
        </p:txBody>
      </p:sp>
      <p:graphicFrame>
        <p:nvGraphicFramePr>
          <p:cNvPr id="3074" name="Object 2"/>
          <p:cNvGraphicFramePr>
            <a:graphicFrameLocks noChangeAspect="1"/>
          </p:cNvGraphicFramePr>
          <p:nvPr/>
        </p:nvGraphicFramePr>
        <p:xfrm>
          <a:off x="-63500" y="977900"/>
          <a:ext cx="5232400" cy="3670300"/>
        </p:xfrm>
        <a:graphic>
          <a:graphicData uri="http://schemas.openxmlformats.org/presentationml/2006/ole">
            <mc:AlternateContent xmlns:mc="http://schemas.openxmlformats.org/markup-compatibility/2006">
              <mc:Choice xmlns:v="urn:schemas-microsoft-com:vml" Requires="v">
                <p:oleObj spid="_x0000_s54286" name="Graph" r:id="rId3" imgW="4133088" imgH="2901696" progId="Origin50.Graph">
                  <p:embed/>
                </p:oleObj>
              </mc:Choice>
              <mc:Fallback>
                <p:oleObj name="Graph" r:id="rId3" imgW="4133088" imgH="2901696"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 y="977900"/>
                        <a:ext cx="5232400" cy="3670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5" name="Object 3"/>
          <p:cNvGraphicFramePr>
            <a:graphicFrameLocks noChangeAspect="1"/>
          </p:cNvGraphicFramePr>
          <p:nvPr/>
        </p:nvGraphicFramePr>
        <p:xfrm>
          <a:off x="4284663" y="969963"/>
          <a:ext cx="5283200" cy="3683000"/>
        </p:xfrm>
        <a:graphic>
          <a:graphicData uri="http://schemas.openxmlformats.org/presentationml/2006/ole">
            <mc:AlternateContent xmlns:mc="http://schemas.openxmlformats.org/markup-compatibility/2006">
              <mc:Choice xmlns:v="urn:schemas-microsoft-com:vml" Requires="v">
                <p:oleObj spid="_x0000_s54287" name="Graph" r:id="rId5" imgW="4155034" imgH="2901696" progId="Origin50.Graph">
                  <p:embed/>
                </p:oleObj>
              </mc:Choice>
              <mc:Fallback>
                <p:oleObj name="Graph" r:id="rId5" imgW="4155034" imgH="2901696" progId="Origin50.Grap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4663" y="969963"/>
                        <a:ext cx="5283200" cy="368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Content Placeholder 2"/>
          <p:cNvSpPr>
            <a:spLocks/>
          </p:cNvSpPr>
          <p:nvPr/>
        </p:nvSpPr>
        <p:spPr bwMode="auto">
          <a:xfrm>
            <a:off x="172367" y="4741052"/>
            <a:ext cx="4761742" cy="189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FF0000"/>
              </a:buClr>
            </a:pPr>
            <a:r>
              <a:rPr lang="en-US" altLang="zh-CN" sz="2000" b="1" dirty="0" smtClean="0">
                <a:solidFill>
                  <a:schemeClr val="accent1">
                    <a:lumMod val="50000"/>
                  </a:schemeClr>
                </a:solidFill>
                <a:latin typeface="微软雅黑" panose="020B0503020204020204" pitchFamily="34" charset="-122"/>
                <a:ea typeface="微软雅黑" panose="020B0503020204020204" pitchFamily="34" charset="-122"/>
                <a:sym typeface="Wingdings" pitchFamily="2" charset="2"/>
              </a:rPr>
              <a:t>· PBE</a:t>
            </a:r>
            <a:r>
              <a:rPr lang="zh-CN" altLang="en-US" sz="2000" b="1" dirty="0" smtClean="0">
                <a:solidFill>
                  <a:schemeClr val="accent1">
                    <a:lumMod val="50000"/>
                  </a:schemeClr>
                </a:solidFill>
                <a:latin typeface="微软雅黑" panose="020B0503020204020204" pitchFamily="34" charset="-122"/>
                <a:ea typeface="微软雅黑" panose="020B0503020204020204" pitchFamily="34" charset="-122"/>
                <a:sym typeface="Wingdings" pitchFamily="2" charset="2"/>
              </a:rPr>
              <a:t>泛函计算体相能量、表面能</a:t>
            </a:r>
            <a:endParaRPr lang="en-US" altLang="zh-CN" sz="2000" b="1" dirty="0">
              <a:solidFill>
                <a:schemeClr val="accent1">
                  <a:lumMod val="50000"/>
                </a:schemeClr>
              </a:solidFill>
              <a:latin typeface="微软雅黑" panose="020B0503020204020204" pitchFamily="34" charset="-122"/>
              <a:ea typeface="微软雅黑" panose="020B0503020204020204" pitchFamily="34" charset="-122"/>
              <a:sym typeface="Wingdings" pitchFamily="2" charset="2"/>
            </a:endParaRPr>
          </a:p>
          <a:p>
            <a:pPr marL="342900" indent="-342900">
              <a:spcBef>
                <a:spcPct val="20000"/>
              </a:spcBef>
              <a:buClr>
                <a:srgbClr val="FF0000"/>
              </a:buClr>
            </a:pPr>
            <a:r>
              <a:rPr lang="en-US" altLang="zh-CN" sz="2000" b="1" dirty="0" smtClean="0">
                <a:solidFill>
                  <a:schemeClr val="accent1">
                    <a:lumMod val="50000"/>
                  </a:schemeClr>
                </a:solidFill>
                <a:latin typeface="微软雅黑" panose="020B0503020204020204" pitchFamily="34" charset="-122"/>
                <a:ea typeface="微软雅黑" panose="020B0503020204020204" pitchFamily="34" charset="-122"/>
                <a:sym typeface="Wingdings" pitchFamily="2" charset="2"/>
              </a:rPr>
              <a:t>· Frozen Phonon</a:t>
            </a:r>
            <a:r>
              <a:rPr lang="zh-CN" altLang="en-US" sz="2000" b="1" dirty="0" smtClean="0">
                <a:solidFill>
                  <a:schemeClr val="accent1">
                    <a:lumMod val="50000"/>
                  </a:schemeClr>
                </a:solidFill>
                <a:latin typeface="微软雅黑" panose="020B0503020204020204" pitchFamily="34" charset="-122"/>
                <a:ea typeface="微软雅黑" panose="020B0503020204020204" pitchFamily="34" charset="-122"/>
                <a:sym typeface="Wingdings" pitchFamily="2" charset="2"/>
              </a:rPr>
              <a:t>方法计算振动频率</a:t>
            </a:r>
            <a:endParaRPr lang="en-US" altLang="zh-CN" sz="2000" b="1" dirty="0" smtClean="0">
              <a:solidFill>
                <a:schemeClr val="accent1">
                  <a:lumMod val="50000"/>
                </a:schemeClr>
              </a:solidFill>
              <a:latin typeface="微软雅黑" panose="020B0503020204020204" pitchFamily="34" charset="-122"/>
              <a:ea typeface="微软雅黑" panose="020B0503020204020204" pitchFamily="34" charset="-122"/>
              <a:sym typeface="Wingdings" pitchFamily="2" charset="2"/>
            </a:endParaRPr>
          </a:p>
          <a:p>
            <a:pPr marL="342900" indent="-342900">
              <a:spcBef>
                <a:spcPct val="20000"/>
              </a:spcBef>
              <a:buClr>
                <a:srgbClr val="FF0000"/>
              </a:buClr>
            </a:pPr>
            <a:r>
              <a:rPr lang="en-US" altLang="zh-CN" sz="2000" b="1" dirty="0" smtClean="0">
                <a:solidFill>
                  <a:schemeClr val="accent1">
                    <a:lumMod val="50000"/>
                  </a:schemeClr>
                </a:solidFill>
                <a:latin typeface="微软雅黑" panose="020B0503020204020204" pitchFamily="34" charset="-122"/>
                <a:ea typeface="微软雅黑" panose="020B0503020204020204" pitchFamily="34" charset="-122"/>
                <a:sym typeface="Wingdings" pitchFamily="2" charset="2"/>
              </a:rPr>
              <a:t>· </a:t>
            </a:r>
            <a:r>
              <a:rPr lang="zh-CN" altLang="en-US" sz="2000" b="1" dirty="0" smtClean="0">
                <a:solidFill>
                  <a:schemeClr val="accent1">
                    <a:lumMod val="50000"/>
                  </a:schemeClr>
                </a:solidFill>
                <a:latin typeface="微软雅黑" panose="020B0503020204020204" pitchFamily="34" charset="-122"/>
                <a:ea typeface="微软雅黑" panose="020B0503020204020204" pitchFamily="34" charset="-122"/>
                <a:sym typeface="Wingdings" pitchFamily="2" charset="2"/>
              </a:rPr>
              <a:t>考虑两层表面原子</a:t>
            </a:r>
            <a:endParaRPr lang="en-US" altLang="zh-CN" sz="2000" b="1" dirty="0" smtClean="0">
              <a:solidFill>
                <a:schemeClr val="accent1">
                  <a:lumMod val="50000"/>
                </a:schemeClr>
              </a:solidFill>
              <a:latin typeface="微软雅黑" panose="020B0503020204020204" pitchFamily="34" charset="-122"/>
              <a:ea typeface="微软雅黑" panose="020B0503020204020204" pitchFamily="34" charset="-122"/>
              <a:sym typeface="Wingdings" pitchFamily="2" charset="2"/>
            </a:endParaRPr>
          </a:p>
          <a:p>
            <a:pPr marL="342900" indent="-342900">
              <a:spcBef>
                <a:spcPct val="20000"/>
              </a:spcBef>
              <a:buClr>
                <a:srgbClr val="FF0000"/>
              </a:buClr>
            </a:pPr>
            <a:r>
              <a:rPr lang="en-US" altLang="zh-CN" sz="2000" b="1" dirty="0" smtClean="0">
                <a:solidFill>
                  <a:schemeClr val="accent1">
                    <a:lumMod val="50000"/>
                  </a:schemeClr>
                </a:solidFill>
                <a:latin typeface="微软雅黑" panose="020B0503020204020204" pitchFamily="34" charset="-122"/>
                <a:ea typeface="微软雅黑" panose="020B0503020204020204" pitchFamily="34" charset="-122"/>
                <a:sym typeface="Wingdings" pitchFamily="2" charset="2"/>
              </a:rPr>
              <a:t>· </a:t>
            </a:r>
            <a:r>
              <a:rPr lang="zh-CN" altLang="en-US" sz="2000" b="1" dirty="0" smtClean="0">
                <a:solidFill>
                  <a:schemeClr val="accent1">
                    <a:lumMod val="50000"/>
                  </a:schemeClr>
                </a:solidFill>
                <a:latin typeface="微软雅黑" panose="020B0503020204020204" pitchFamily="34" charset="-122"/>
                <a:ea typeface="微软雅黑" panose="020B0503020204020204" pitchFamily="34" charset="-122"/>
                <a:sym typeface="Wingdings" pitchFamily="2" charset="2"/>
              </a:rPr>
              <a:t>纳米线几何模型为圆柱。</a:t>
            </a:r>
            <a:endParaRPr lang="en-US" altLang="zh-CN" sz="2000" b="1" dirty="0" smtClean="0">
              <a:solidFill>
                <a:schemeClr val="accent1">
                  <a:lumMod val="50000"/>
                </a:schemeClr>
              </a:solidFill>
              <a:latin typeface="微软雅黑" panose="020B0503020204020204" pitchFamily="34" charset="-122"/>
              <a:ea typeface="微软雅黑" panose="020B0503020204020204" pitchFamily="34" charset="-122"/>
              <a:sym typeface="Wingdings" pitchFamily="2" charset="2"/>
            </a:endParaRPr>
          </a:p>
        </p:txBody>
      </p:sp>
      <p:sp>
        <p:nvSpPr>
          <p:cNvPr id="9" name="矩形 8"/>
          <p:cNvSpPr/>
          <p:nvPr/>
        </p:nvSpPr>
        <p:spPr>
          <a:xfrm>
            <a:off x="4648200" y="4740295"/>
            <a:ext cx="4343400" cy="1508105"/>
          </a:xfrm>
          <a:prstGeom prst="rect">
            <a:avLst/>
          </a:prstGeom>
        </p:spPr>
        <p:txBody>
          <a:bodyPr wrap="square">
            <a:spAutoFit/>
          </a:bodyPr>
          <a:lstStyle/>
          <a:p>
            <a:pPr marL="342900" indent="-342900">
              <a:spcBef>
                <a:spcPct val="20000"/>
              </a:spcBef>
              <a:buClr>
                <a:srgbClr val="FF0000"/>
              </a:buClr>
            </a:pPr>
            <a:r>
              <a:rPr lang="en-US" altLang="zh-CN" sz="2000" b="1" dirty="0" smtClean="0">
                <a:solidFill>
                  <a:srgbClr val="C00000"/>
                </a:solidFill>
                <a:latin typeface="微软雅黑" panose="020B0503020204020204" pitchFamily="34" charset="-122"/>
                <a:ea typeface="微软雅黑" panose="020B0503020204020204" pitchFamily="34" charset="-122"/>
                <a:sym typeface="Wingdings" pitchFamily="2" charset="2"/>
              </a:rPr>
              <a:t>· </a:t>
            </a:r>
            <a:r>
              <a:rPr lang="en-US" altLang="zh-CN" sz="2000" b="1" dirty="0" err="1" smtClean="0">
                <a:solidFill>
                  <a:srgbClr val="C00000"/>
                </a:solidFill>
                <a:latin typeface="微软雅黑" panose="020B0503020204020204" pitchFamily="34" charset="-122"/>
                <a:ea typeface="微软雅黑" panose="020B0503020204020204" pitchFamily="34" charset="-122"/>
                <a:sym typeface="Wingdings" pitchFamily="2" charset="2"/>
              </a:rPr>
              <a:t>PBEsol</a:t>
            </a:r>
            <a:r>
              <a:rPr lang="zh-CN" altLang="en-US" sz="2000" b="1" dirty="0">
                <a:solidFill>
                  <a:schemeClr val="accent1">
                    <a:lumMod val="50000"/>
                  </a:schemeClr>
                </a:solidFill>
                <a:latin typeface="微软雅黑" panose="020B0503020204020204" pitchFamily="34" charset="-122"/>
                <a:ea typeface="微软雅黑" panose="020B0503020204020204" pitchFamily="34" charset="-122"/>
                <a:sym typeface="Wingdings" pitchFamily="2" charset="2"/>
              </a:rPr>
              <a:t>泛函计算体相能量、</a:t>
            </a:r>
            <a:r>
              <a:rPr lang="zh-CN" altLang="en-US" sz="2000" b="1" dirty="0" smtClean="0">
                <a:solidFill>
                  <a:schemeClr val="accent1">
                    <a:lumMod val="50000"/>
                  </a:schemeClr>
                </a:solidFill>
                <a:latin typeface="微软雅黑" panose="020B0503020204020204" pitchFamily="34" charset="-122"/>
                <a:ea typeface="微软雅黑" panose="020B0503020204020204" pitchFamily="34" charset="-122"/>
                <a:sym typeface="Wingdings" pitchFamily="2" charset="2"/>
              </a:rPr>
              <a:t>表面能</a:t>
            </a:r>
            <a:r>
              <a:rPr lang="en-US" altLang="zh-CN" sz="2000" b="1" dirty="0" smtClean="0">
                <a:solidFill>
                  <a:schemeClr val="accent1">
                    <a:lumMod val="50000"/>
                  </a:schemeClr>
                </a:solidFill>
                <a:latin typeface="微软雅黑" panose="020B0503020204020204" pitchFamily="34" charset="-122"/>
                <a:ea typeface="微软雅黑" panose="020B0503020204020204" pitchFamily="34" charset="-122"/>
                <a:sym typeface="Wingdings" pitchFamily="2" charset="2"/>
              </a:rPr>
              <a:t> </a:t>
            </a:r>
            <a:endParaRPr lang="en-US" altLang="zh-CN" sz="2000" b="1" dirty="0">
              <a:solidFill>
                <a:schemeClr val="accent1">
                  <a:lumMod val="50000"/>
                </a:schemeClr>
              </a:solidFill>
              <a:latin typeface="微软雅黑" panose="020B0503020204020204" pitchFamily="34" charset="-122"/>
              <a:ea typeface="微软雅黑" panose="020B0503020204020204" pitchFamily="34" charset="-122"/>
              <a:sym typeface="Wingdings" pitchFamily="2" charset="2"/>
            </a:endParaRPr>
          </a:p>
          <a:p>
            <a:pPr marL="342900" indent="-342900">
              <a:spcBef>
                <a:spcPct val="20000"/>
              </a:spcBef>
              <a:buClr>
                <a:srgbClr val="FF0000"/>
              </a:buClr>
            </a:pPr>
            <a:r>
              <a:rPr lang="en-US" altLang="zh-CN" sz="2000" b="1" dirty="0" smtClean="0">
                <a:solidFill>
                  <a:schemeClr val="accent1">
                    <a:lumMod val="50000"/>
                  </a:schemeClr>
                </a:solidFill>
                <a:latin typeface="微软雅黑" panose="020B0503020204020204" pitchFamily="34" charset="-122"/>
                <a:ea typeface="微软雅黑" panose="020B0503020204020204" pitchFamily="34" charset="-122"/>
                <a:sym typeface="Wingdings" pitchFamily="2" charset="2"/>
              </a:rPr>
              <a:t>· </a:t>
            </a:r>
            <a:r>
              <a:rPr lang="en-US" altLang="zh-CN" sz="2000" b="1" dirty="0" smtClean="0">
                <a:solidFill>
                  <a:srgbClr val="C00000"/>
                </a:solidFill>
                <a:latin typeface="微软雅黑" panose="020B0503020204020204" pitchFamily="34" charset="-122"/>
                <a:ea typeface="微软雅黑" panose="020B0503020204020204" pitchFamily="34" charset="-122"/>
                <a:sym typeface="Wingdings" pitchFamily="2" charset="2"/>
              </a:rPr>
              <a:t>DFPT</a:t>
            </a:r>
            <a:r>
              <a:rPr lang="zh-CN" altLang="en-US" sz="2000" b="1" dirty="0">
                <a:solidFill>
                  <a:schemeClr val="accent1">
                    <a:lumMod val="50000"/>
                  </a:schemeClr>
                </a:solidFill>
                <a:latin typeface="微软雅黑" panose="020B0503020204020204" pitchFamily="34" charset="-122"/>
                <a:ea typeface="微软雅黑" panose="020B0503020204020204" pitchFamily="34" charset="-122"/>
                <a:sym typeface="Wingdings" pitchFamily="2" charset="2"/>
              </a:rPr>
              <a:t>方法计算单胞振动频率</a:t>
            </a:r>
            <a:endParaRPr lang="en-US" altLang="zh-CN" sz="2000" b="1" dirty="0">
              <a:solidFill>
                <a:schemeClr val="accent1">
                  <a:lumMod val="50000"/>
                </a:schemeClr>
              </a:solidFill>
              <a:latin typeface="微软雅黑" panose="020B0503020204020204" pitchFamily="34" charset="-122"/>
              <a:ea typeface="微软雅黑" panose="020B0503020204020204" pitchFamily="34" charset="-122"/>
              <a:sym typeface="Wingdings" pitchFamily="2" charset="2"/>
            </a:endParaRPr>
          </a:p>
          <a:p>
            <a:pPr marL="342900" indent="-342900">
              <a:spcBef>
                <a:spcPct val="20000"/>
              </a:spcBef>
              <a:buClr>
                <a:srgbClr val="FF0000"/>
              </a:buClr>
            </a:pPr>
            <a:r>
              <a:rPr lang="en-US" altLang="zh-CN" sz="2000" b="1" dirty="0" smtClean="0">
                <a:solidFill>
                  <a:schemeClr val="accent1">
                    <a:lumMod val="50000"/>
                  </a:schemeClr>
                </a:solidFill>
                <a:latin typeface="微软雅黑" panose="020B0503020204020204" pitchFamily="34" charset="-122"/>
                <a:ea typeface="微软雅黑" panose="020B0503020204020204" pitchFamily="34" charset="-122"/>
                <a:sym typeface="Wingdings" pitchFamily="2" charset="2"/>
              </a:rPr>
              <a:t>· </a:t>
            </a:r>
            <a:r>
              <a:rPr lang="zh-CN" altLang="en-US" sz="2000" b="1" dirty="0" smtClean="0">
                <a:solidFill>
                  <a:schemeClr val="accent1">
                    <a:lumMod val="50000"/>
                  </a:schemeClr>
                </a:solidFill>
                <a:latin typeface="微软雅黑" panose="020B0503020204020204" pitchFamily="34" charset="-122"/>
                <a:ea typeface="微软雅黑" panose="020B0503020204020204" pitchFamily="34" charset="-122"/>
                <a:sym typeface="Wingdings" pitchFamily="2" charset="2"/>
              </a:rPr>
              <a:t>考虑</a:t>
            </a:r>
            <a:r>
              <a:rPr lang="zh-CN" altLang="en-US" sz="2000" b="1" dirty="0">
                <a:solidFill>
                  <a:srgbClr val="C00000"/>
                </a:solidFill>
                <a:latin typeface="微软雅黑" panose="020B0503020204020204" pitchFamily="34" charset="-122"/>
                <a:ea typeface="微软雅黑" panose="020B0503020204020204" pitchFamily="34" charset="-122"/>
                <a:sym typeface="Wingdings" pitchFamily="2" charset="2"/>
              </a:rPr>
              <a:t>四层</a:t>
            </a:r>
            <a:r>
              <a:rPr lang="zh-CN" altLang="en-US" sz="2000" b="1" dirty="0">
                <a:solidFill>
                  <a:schemeClr val="accent1">
                    <a:lumMod val="50000"/>
                  </a:schemeClr>
                </a:solidFill>
                <a:latin typeface="微软雅黑" panose="020B0503020204020204" pitchFamily="34" charset="-122"/>
                <a:ea typeface="微软雅黑" panose="020B0503020204020204" pitchFamily="34" charset="-122"/>
                <a:sym typeface="Wingdings" pitchFamily="2" charset="2"/>
              </a:rPr>
              <a:t>表面原子</a:t>
            </a:r>
            <a:endParaRPr lang="en-US" altLang="zh-CN" sz="2000" b="1" dirty="0">
              <a:solidFill>
                <a:schemeClr val="accent1">
                  <a:lumMod val="50000"/>
                </a:schemeClr>
              </a:solidFill>
              <a:latin typeface="微软雅黑" panose="020B0503020204020204" pitchFamily="34" charset="-122"/>
              <a:ea typeface="微软雅黑" panose="020B0503020204020204" pitchFamily="34" charset="-122"/>
              <a:sym typeface="Wingdings" pitchFamily="2" charset="2"/>
            </a:endParaRPr>
          </a:p>
          <a:p>
            <a:pPr marL="342900" indent="-342900">
              <a:spcBef>
                <a:spcPct val="20000"/>
              </a:spcBef>
              <a:buClr>
                <a:srgbClr val="FF0000"/>
              </a:buClr>
            </a:pPr>
            <a:r>
              <a:rPr lang="en-US" altLang="zh-CN" sz="2000" b="1" dirty="0" smtClean="0">
                <a:solidFill>
                  <a:schemeClr val="accent1">
                    <a:lumMod val="50000"/>
                  </a:schemeClr>
                </a:solidFill>
                <a:latin typeface="微软雅黑" panose="020B0503020204020204" pitchFamily="34" charset="-122"/>
                <a:ea typeface="微软雅黑" panose="020B0503020204020204" pitchFamily="34" charset="-122"/>
                <a:sym typeface="Wingdings" pitchFamily="2" charset="2"/>
              </a:rPr>
              <a:t>· </a:t>
            </a:r>
            <a:r>
              <a:rPr lang="zh-CN" altLang="en-US" sz="2000" b="1" dirty="0" smtClean="0">
                <a:solidFill>
                  <a:schemeClr val="accent1">
                    <a:lumMod val="50000"/>
                  </a:schemeClr>
                </a:solidFill>
                <a:latin typeface="微软雅黑" panose="020B0503020204020204" pitchFamily="34" charset="-122"/>
                <a:ea typeface="微软雅黑" panose="020B0503020204020204" pitchFamily="34" charset="-122"/>
                <a:sym typeface="Wingdings" pitchFamily="2" charset="2"/>
              </a:rPr>
              <a:t>纳米</a:t>
            </a:r>
            <a:r>
              <a:rPr lang="zh-CN" altLang="en-US" sz="2000" b="1" dirty="0">
                <a:solidFill>
                  <a:schemeClr val="accent1">
                    <a:lumMod val="50000"/>
                  </a:schemeClr>
                </a:solidFill>
                <a:latin typeface="微软雅黑" panose="020B0503020204020204" pitchFamily="34" charset="-122"/>
                <a:ea typeface="微软雅黑" panose="020B0503020204020204" pitchFamily="34" charset="-122"/>
                <a:sym typeface="Wingdings" pitchFamily="2" charset="2"/>
              </a:rPr>
              <a:t>线几何模型为圆柱。</a:t>
            </a:r>
            <a:endParaRPr lang="en-US" altLang="zh-CN" sz="2000" b="1" dirty="0">
              <a:solidFill>
                <a:schemeClr val="accent1">
                  <a:lumMod val="50000"/>
                </a:schemeClr>
              </a:solidFill>
              <a:latin typeface="微软雅黑" panose="020B0503020204020204" pitchFamily="34" charset="-122"/>
              <a:ea typeface="微软雅黑" panose="020B0503020204020204" pitchFamily="34" charset="-122"/>
              <a:sym typeface="Wingdings" pitchFamily="2" charset="2"/>
            </a:endParaRPr>
          </a:p>
        </p:txBody>
      </p:sp>
      <p:sp>
        <p:nvSpPr>
          <p:cNvPr id="10" name="矩形 9"/>
          <p:cNvSpPr/>
          <p:nvPr/>
        </p:nvSpPr>
        <p:spPr>
          <a:xfrm>
            <a:off x="1691680" y="980728"/>
            <a:ext cx="2161169" cy="461665"/>
          </a:xfrm>
          <a:prstGeom prst="rect">
            <a:avLst/>
          </a:prstGeom>
        </p:spPr>
        <p:txBody>
          <a:bodyPr wrap="none">
            <a:spAutoFit/>
          </a:bodyPr>
          <a:lstStyle/>
          <a:p>
            <a:r>
              <a:rPr lang="en-US" altLang="zh-CN" b="1" dirty="0" smtClean="0">
                <a:solidFill>
                  <a:schemeClr val="accent1">
                    <a:lumMod val="50000"/>
                  </a:schemeClr>
                </a:solidFill>
                <a:latin typeface="Times New Roman" pitchFamily="18" charset="0"/>
                <a:ea typeface="宋体" pitchFamily="2" charset="-122"/>
                <a:sym typeface="Wingdings" pitchFamily="2" charset="2"/>
              </a:rPr>
              <a:t>0</a:t>
            </a:r>
            <a:r>
              <a:rPr lang="en-US" altLang="zh-CN" b="1" baseline="30000" dirty="0" smtClean="0">
                <a:solidFill>
                  <a:schemeClr val="accent1">
                    <a:lumMod val="50000"/>
                  </a:schemeClr>
                </a:solidFill>
                <a:latin typeface="Times New Roman" pitchFamily="18" charset="0"/>
                <a:ea typeface="宋体" pitchFamily="2" charset="-122"/>
                <a:sym typeface="Wingdings" pitchFamily="2" charset="2"/>
              </a:rPr>
              <a:t>th</a:t>
            </a:r>
            <a:r>
              <a:rPr lang="en-US" altLang="zh-CN" b="1" dirty="0" smtClean="0">
                <a:solidFill>
                  <a:schemeClr val="accent1">
                    <a:lumMod val="50000"/>
                  </a:schemeClr>
                </a:solidFill>
                <a:latin typeface="Times New Roman" pitchFamily="18" charset="0"/>
                <a:ea typeface="宋体" pitchFamily="2" charset="-122"/>
                <a:sym typeface="Wingdings" pitchFamily="2" charset="2"/>
              </a:rPr>
              <a:t> Generation </a:t>
            </a:r>
            <a:endParaRPr lang="zh-CN" altLang="en-US" dirty="0">
              <a:solidFill>
                <a:schemeClr val="accent1">
                  <a:lumMod val="50000"/>
                </a:schemeClr>
              </a:solidFill>
            </a:endParaRPr>
          </a:p>
        </p:txBody>
      </p:sp>
      <p:sp>
        <p:nvSpPr>
          <p:cNvPr id="11" name="矩形 10"/>
          <p:cNvSpPr/>
          <p:nvPr/>
        </p:nvSpPr>
        <p:spPr>
          <a:xfrm>
            <a:off x="6156176" y="980728"/>
            <a:ext cx="2127505" cy="461665"/>
          </a:xfrm>
          <a:prstGeom prst="rect">
            <a:avLst/>
          </a:prstGeom>
        </p:spPr>
        <p:txBody>
          <a:bodyPr wrap="none">
            <a:spAutoFit/>
          </a:bodyPr>
          <a:lstStyle/>
          <a:p>
            <a:r>
              <a:rPr lang="en-US" altLang="zh-CN" b="1" dirty="0" smtClean="0">
                <a:solidFill>
                  <a:schemeClr val="accent1">
                    <a:lumMod val="50000"/>
                  </a:schemeClr>
                </a:solidFill>
                <a:latin typeface="Times New Roman" pitchFamily="18" charset="0"/>
                <a:ea typeface="宋体" pitchFamily="2" charset="-122"/>
                <a:sym typeface="Wingdings" pitchFamily="2" charset="2"/>
              </a:rPr>
              <a:t>1</a:t>
            </a:r>
            <a:r>
              <a:rPr lang="en-US" altLang="zh-CN" b="1" baseline="30000" dirty="0" smtClean="0">
                <a:solidFill>
                  <a:schemeClr val="accent1">
                    <a:lumMod val="50000"/>
                  </a:schemeClr>
                </a:solidFill>
                <a:latin typeface="Times New Roman" pitchFamily="18" charset="0"/>
                <a:ea typeface="宋体" pitchFamily="2" charset="-122"/>
                <a:sym typeface="Wingdings" pitchFamily="2" charset="2"/>
              </a:rPr>
              <a:t>st</a:t>
            </a:r>
            <a:r>
              <a:rPr lang="en-US" altLang="zh-CN" b="1" dirty="0" smtClean="0">
                <a:solidFill>
                  <a:schemeClr val="accent1">
                    <a:lumMod val="50000"/>
                  </a:schemeClr>
                </a:solidFill>
                <a:latin typeface="Times New Roman" pitchFamily="18" charset="0"/>
                <a:ea typeface="宋体" pitchFamily="2" charset="-122"/>
                <a:sym typeface="Wingdings" pitchFamily="2" charset="2"/>
              </a:rPr>
              <a:t> Generation </a:t>
            </a:r>
            <a:endParaRPr lang="zh-CN" altLang="en-US" dirty="0">
              <a:solidFill>
                <a:schemeClr val="accent1">
                  <a:lumMod val="50000"/>
                </a:schemeClr>
              </a:solidFill>
            </a:endParaRPr>
          </a:p>
        </p:txBody>
      </p:sp>
      <p:sp>
        <p:nvSpPr>
          <p:cNvPr id="2" name="日期占位符 1"/>
          <p:cNvSpPr>
            <a:spLocks noGrp="1"/>
          </p:cNvSpPr>
          <p:nvPr>
            <p:ph type="dt" sz="half" idx="10"/>
          </p:nvPr>
        </p:nvSpPr>
        <p:spPr/>
        <p:txBody>
          <a:bodyPr/>
          <a:lstStyle/>
          <a:p>
            <a:fld id="{AE43A4F6-FA6E-46C0-8B64-73824AE544BF}" type="datetime1">
              <a:rPr lang="zh-CN" altLang="en-US" smtClean="0"/>
              <a:t>2013/10/29</a:t>
            </a:fld>
            <a:endParaRPr lang="zh-CN" altLang="en-US"/>
          </a:p>
        </p:txBody>
      </p:sp>
      <p:sp>
        <p:nvSpPr>
          <p:cNvPr id="3" name="页脚占位符 2"/>
          <p:cNvSpPr>
            <a:spLocks noGrp="1"/>
          </p:cNvSpPr>
          <p:nvPr>
            <p:ph type="ftr" sz="quarter" idx="11"/>
          </p:nvPr>
        </p:nvSpPr>
        <p:spPr/>
        <p:txBody>
          <a:bodyPr/>
          <a:lstStyle/>
          <a:p>
            <a:r>
              <a:rPr lang="en-US" altLang="zh-CN" smtClean="0"/>
              <a:t>PKU·  Beijing · Fall. 2013</a:t>
            </a:r>
            <a:endParaRPr lang="zh-CN" altLang="en-US" dirty="0"/>
          </a:p>
        </p:txBody>
      </p:sp>
      <p:sp>
        <p:nvSpPr>
          <p:cNvPr id="5" name="灯片编号占位符 4"/>
          <p:cNvSpPr>
            <a:spLocks noGrp="1"/>
          </p:cNvSpPr>
          <p:nvPr>
            <p:ph type="sldNum" sz="quarter" idx="12"/>
          </p:nvPr>
        </p:nvSpPr>
        <p:spPr/>
        <p:txBody>
          <a:bodyPr>
            <a:normAutofit fontScale="92500" lnSpcReduction="20000"/>
          </a:bodyPr>
          <a:lstStyle/>
          <a:p>
            <a:fld id="{654424FE-3783-4FE8-B304-F9B0064DEF78}" type="slidenum">
              <a:rPr lang="zh-CN" altLang="en-US" smtClean="0"/>
              <a:pPr/>
              <a:t>142</a:t>
            </a:fld>
            <a:endParaRPr lang="zh-CN" altLang="en-US"/>
          </a:p>
        </p:txBody>
      </p:sp>
    </p:spTree>
    <p:extLst>
      <p:ext uri="{BB962C8B-B14F-4D97-AF65-F5344CB8AC3E}">
        <p14:creationId xmlns:p14="http://schemas.microsoft.com/office/powerpoint/2010/main" val="1173284680"/>
      </p:ext>
    </p:extLst>
  </p:cSld>
  <p:clrMapOvr>
    <a:masterClrMapping/>
  </p:clrMapOvr>
  <mc:AlternateContent xmlns:mc="http://schemas.openxmlformats.org/markup-compatibility/2006" xmlns:p14="http://schemas.microsoft.com/office/powerpoint/2010/main">
    <mc:Choice Requires="p14">
      <p:transition spd="med" advTm="755">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44624" y="17917"/>
            <a:ext cx="82296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4800" b="1" dirty="0">
                <a:solidFill>
                  <a:schemeClr val="accent1">
                    <a:lumMod val="50000"/>
                  </a:schemeClr>
                </a:solidFill>
                <a:latin typeface="华文行楷" panose="02010800040101010101" pitchFamily="2" charset="-122"/>
                <a:ea typeface="华文行楷" panose="02010800040101010101" pitchFamily="2" charset="-122"/>
              </a:rPr>
              <a:t>热力学</a:t>
            </a:r>
            <a:r>
              <a:rPr lang="zh-CN" altLang="en-US" sz="4800" b="1" dirty="0" smtClean="0">
                <a:solidFill>
                  <a:srgbClr val="C00000"/>
                </a:solidFill>
                <a:latin typeface="华文行楷" panose="02010800040101010101" pitchFamily="2" charset="-122"/>
                <a:ea typeface="华文行楷" panose="02010800040101010101" pitchFamily="2" charset="-122"/>
              </a:rPr>
              <a:t>相图</a:t>
            </a:r>
            <a:r>
              <a:rPr lang="en-US" altLang="zh-CN" sz="4800" b="1" dirty="0">
                <a:solidFill>
                  <a:schemeClr val="accent1">
                    <a:lumMod val="50000"/>
                  </a:schemeClr>
                </a:solidFill>
                <a:latin typeface="华文行楷" panose="02010800040101010101" pitchFamily="2" charset="-122"/>
                <a:ea typeface="华文行楷" panose="02010800040101010101" pitchFamily="2" charset="-122"/>
              </a:rPr>
              <a:t>– </a:t>
            </a:r>
            <a:r>
              <a:rPr lang="zh-CN" altLang="en-US" sz="4800" b="1" dirty="0">
                <a:solidFill>
                  <a:schemeClr val="accent1">
                    <a:lumMod val="50000"/>
                  </a:schemeClr>
                </a:solidFill>
                <a:latin typeface="华文行楷" panose="02010800040101010101" pitchFamily="2" charset="-122"/>
                <a:ea typeface="华文行楷" panose="02010800040101010101" pitchFamily="2" charset="-122"/>
              </a:rPr>
              <a:t>进化 </a:t>
            </a:r>
            <a:r>
              <a:rPr lang="en-US" altLang="zh-CN" sz="4800" b="1" dirty="0">
                <a:solidFill>
                  <a:schemeClr val="accent1">
                    <a:lumMod val="50000"/>
                  </a:schemeClr>
                </a:solidFill>
                <a:latin typeface="华文行楷" panose="02010800040101010101" pitchFamily="2" charset="-122"/>
                <a:ea typeface="华文行楷" panose="02010800040101010101" pitchFamily="2" charset="-122"/>
              </a:rPr>
              <a:t>2</a:t>
            </a:r>
            <a:endParaRPr lang="zh-CN" altLang="en-US" sz="4800" b="1" dirty="0">
              <a:solidFill>
                <a:schemeClr val="accent1">
                  <a:lumMod val="50000"/>
                </a:schemeClr>
              </a:solidFill>
              <a:latin typeface="华文行楷" panose="02010800040101010101" pitchFamily="2" charset="-122"/>
              <a:ea typeface="华文行楷" panose="02010800040101010101" pitchFamily="2" charset="-122"/>
            </a:endParaRPr>
          </a:p>
        </p:txBody>
      </p:sp>
      <p:graphicFrame>
        <p:nvGraphicFramePr>
          <p:cNvPr id="4098" name="Object 2"/>
          <p:cNvGraphicFramePr>
            <a:graphicFrameLocks noChangeAspect="1"/>
          </p:cNvGraphicFramePr>
          <p:nvPr>
            <p:extLst/>
          </p:nvPr>
        </p:nvGraphicFramePr>
        <p:xfrm>
          <a:off x="-279400" y="980728"/>
          <a:ext cx="5384800" cy="3759200"/>
        </p:xfrm>
        <a:graphic>
          <a:graphicData uri="http://schemas.openxmlformats.org/presentationml/2006/ole">
            <mc:AlternateContent xmlns:mc="http://schemas.openxmlformats.org/markup-compatibility/2006">
              <mc:Choice xmlns:v="urn:schemas-microsoft-com:vml" Requires="v">
                <p:oleObj spid="_x0000_s55310" name="Graph" r:id="rId3" imgW="4155034" imgH="2901696" progId="Origin50.Graph">
                  <p:embed/>
                </p:oleObj>
              </mc:Choice>
              <mc:Fallback>
                <p:oleObj name="Graph" r:id="rId3" imgW="4155034" imgH="2901696"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00" y="980728"/>
                        <a:ext cx="5384800" cy="375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9" name="Object 3"/>
          <p:cNvGraphicFramePr>
            <a:graphicFrameLocks noChangeAspect="1"/>
          </p:cNvGraphicFramePr>
          <p:nvPr>
            <p:extLst/>
          </p:nvPr>
        </p:nvGraphicFramePr>
        <p:xfrm>
          <a:off x="4508500" y="957436"/>
          <a:ext cx="5181600" cy="3695700"/>
        </p:xfrm>
        <a:graphic>
          <a:graphicData uri="http://schemas.openxmlformats.org/presentationml/2006/ole">
            <mc:AlternateContent xmlns:mc="http://schemas.openxmlformats.org/markup-compatibility/2006">
              <mc:Choice xmlns:v="urn:schemas-microsoft-com:vml" Requires="v">
                <p:oleObj spid="_x0000_s55311" name="Graph" r:id="rId5" imgW="4155034" imgH="2901696" progId="Origin50.Graph">
                  <p:embed/>
                </p:oleObj>
              </mc:Choice>
              <mc:Fallback>
                <p:oleObj name="Graph" r:id="rId5" imgW="4155034" imgH="2901696" progId="Origin50.Grap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8500" y="957436"/>
                        <a:ext cx="5181600" cy="3695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矩形 7"/>
          <p:cNvSpPr/>
          <p:nvPr/>
        </p:nvSpPr>
        <p:spPr>
          <a:xfrm>
            <a:off x="1535212" y="951111"/>
            <a:ext cx="2206053" cy="461665"/>
          </a:xfrm>
          <a:prstGeom prst="rect">
            <a:avLst/>
          </a:prstGeom>
        </p:spPr>
        <p:txBody>
          <a:bodyPr wrap="none">
            <a:spAutoFit/>
          </a:bodyPr>
          <a:lstStyle/>
          <a:p>
            <a:r>
              <a:rPr lang="en-US" altLang="zh-CN" b="1" dirty="0" smtClean="0">
                <a:solidFill>
                  <a:schemeClr val="accent1">
                    <a:lumMod val="50000"/>
                  </a:schemeClr>
                </a:solidFill>
                <a:latin typeface="Times New Roman" pitchFamily="18" charset="0"/>
                <a:ea typeface="宋体" pitchFamily="2" charset="-122"/>
                <a:sym typeface="Wingdings" pitchFamily="2" charset="2"/>
              </a:rPr>
              <a:t>2</a:t>
            </a:r>
            <a:r>
              <a:rPr lang="en-US" altLang="zh-CN" b="1" baseline="30000" dirty="0" smtClean="0">
                <a:solidFill>
                  <a:schemeClr val="accent1">
                    <a:lumMod val="50000"/>
                  </a:schemeClr>
                </a:solidFill>
                <a:latin typeface="Times New Roman" pitchFamily="18" charset="0"/>
                <a:ea typeface="宋体" pitchFamily="2" charset="-122"/>
                <a:sym typeface="Wingdings" pitchFamily="2" charset="2"/>
              </a:rPr>
              <a:t>nd</a:t>
            </a:r>
            <a:r>
              <a:rPr lang="en-US" altLang="zh-CN" b="1" dirty="0" smtClean="0">
                <a:solidFill>
                  <a:schemeClr val="accent1">
                    <a:lumMod val="50000"/>
                  </a:schemeClr>
                </a:solidFill>
                <a:latin typeface="Times New Roman" pitchFamily="18" charset="0"/>
                <a:ea typeface="宋体" pitchFamily="2" charset="-122"/>
                <a:sym typeface="Wingdings" pitchFamily="2" charset="2"/>
              </a:rPr>
              <a:t> Generation </a:t>
            </a:r>
            <a:endParaRPr lang="zh-CN" altLang="en-US" dirty="0">
              <a:solidFill>
                <a:schemeClr val="accent1">
                  <a:lumMod val="50000"/>
                </a:schemeClr>
              </a:solidFill>
            </a:endParaRPr>
          </a:p>
        </p:txBody>
      </p:sp>
      <p:sp>
        <p:nvSpPr>
          <p:cNvPr id="9" name="矩形 8"/>
          <p:cNvSpPr/>
          <p:nvPr/>
        </p:nvSpPr>
        <p:spPr>
          <a:xfrm>
            <a:off x="6229231" y="908720"/>
            <a:ext cx="2183611" cy="461665"/>
          </a:xfrm>
          <a:prstGeom prst="rect">
            <a:avLst/>
          </a:prstGeom>
        </p:spPr>
        <p:txBody>
          <a:bodyPr wrap="none">
            <a:spAutoFit/>
          </a:bodyPr>
          <a:lstStyle/>
          <a:p>
            <a:r>
              <a:rPr lang="en-US" altLang="zh-CN" b="1" dirty="0" smtClean="0">
                <a:solidFill>
                  <a:schemeClr val="accent1">
                    <a:lumMod val="50000"/>
                  </a:schemeClr>
                </a:solidFill>
                <a:latin typeface="Times New Roman" pitchFamily="18" charset="0"/>
                <a:ea typeface="宋体" pitchFamily="2" charset="-122"/>
                <a:sym typeface="Wingdings" pitchFamily="2" charset="2"/>
              </a:rPr>
              <a:t>3</a:t>
            </a:r>
            <a:r>
              <a:rPr lang="en-US" altLang="zh-CN" b="1" baseline="30000" dirty="0" smtClean="0">
                <a:solidFill>
                  <a:schemeClr val="accent1">
                    <a:lumMod val="50000"/>
                  </a:schemeClr>
                </a:solidFill>
                <a:latin typeface="Times New Roman" pitchFamily="18" charset="0"/>
                <a:ea typeface="宋体" pitchFamily="2" charset="-122"/>
                <a:sym typeface="Wingdings" pitchFamily="2" charset="2"/>
              </a:rPr>
              <a:t>rd</a:t>
            </a:r>
            <a:r>
              <a:rPr lang="en-US" altLang="zh-CN" b="1" dirty="0" smtClean="0">
                <a:solidFill>
                  <a:schemeClr val="accent1">
                    <a:lumMod val="50000"/>
                  </a:schemeClr>
                </a:solidFill>
                <a:latin typeface="Times New Roman" pitchFamily="18" charset="0"/>
                <a:ea typeface="宋体" pitchFamily="2" charset="-122"/>
                <a:sym typeface="Wingdings" pitchFamily="2" charset="2"/>
              </a:rPr>
              <a:t> Generation </a:t>
            </a:r>
            <a:endParaRPr lang="zh-CN" altLang="en-US" dirty="0">
              <a:solidFill>
                <a:schemeClr val="accent1">
                  <a:lumMod val="50000"/>
                </a:schemeClr>
              </a:solidFill>
            </a:endParaRPr>
          </a:p>
        </p:txBody>
      </p:sp>
      <p:sp>
        <p:nvSpPr>
          <p:cNvPr id="10" name="矩形 9"/>
          <p:cNvSpPr/>
          <p:nvPr/>
        </p:nvSpPr>
        <p:spPr>
          <a:xfrm>
            <a:off x="515744" y="4581128"/>
            <a:ext cx="3840232" cy="1791260"/>
          </a:xfrm>
          <a:prstGeom prst="rect">
            <a:avLst/>
          </a:prstGeom>
        </p:spPr>
        <p:txBody>
          <a:bodyPr wrap="square">
            <a:spAutoFit/>
          </a:bodyPr>
          <a:lstStyle/>
          <a:p>
            <a:pPr marL="342900" indent="-342900" algn="ctr">
              <a:spcBef>
                <a:spcPct val="20000"/>
              </a:spcBef>
              <a:buClr>
                <a:srgbClr val="FF0000"/>
              </a:buClr>
            </a:pPr>
            <a:r>
              <a:rPr lang="en-US" altLang="zh-CN" sz="2400" b="1" dirty="0" smtClean="0">
                <a:solidFill>
                  <a:srgbClr val="C00000"/>
                </a:solidFill>
                <a:latin typeface="微软雅黑" panose="020B0503020204020204" pitchFamily="34" charset="-122"/>
                <a:ea typeface="微软雅黑" panose="020B0503020204020204" pitchFamily="34" charset="-122"/>
                <a:sym typeface="Wingdings" pitchFamily="2" charset="2"/>
              </a:rPr>
              <a:t>+</a:t>
            </a:r>
          </a:p>
          <a:p>
            <a:pPr marL="342900" indent="-342900" algn="ctr">
              <a:spcBef>
                <a:spcPct val="20000"/>
              </a:spcBef>
              <a:buClr>
                <a:srgbClr val="FF0000"/>
              </a:buClr>
            </a:pPr>
            <a:r>
              <a:rPr lang="zh-CN" altLang="en-US" sz="2400" b="1" dirty="0" smtClean="0">
                <a:solidFill>
                  <a:srgbClr val="C00000"/>
                </a:solidFill>
                <a:latin typeface="微软雅黑" panose="020B0503020204020204" pitchFamily="34" charset="-122"/>
                <a:ea typeface="微软雅黑" panose="020B0503020204020204" pitchFamily="34" charset="-122"/>
                <a:sym typeface="Wingdings" pitchFamily="2" charset="2"/>
              </a:rPr>
              <a:t>几何模型</a:t>
            </a:r>
            <a:r>
              <a:rPr lang="en-US" altLang="zh-CN" sz="2400" b="1" dirty="0" smtClean="0">
                <a:solidFill>
                  <a:srgbClr val="C00000"/>
                </a:solidFill>
                <a:latin typeface="微软雅黑" panose="020B0503020204020204" pitchFamily="34" charset="-122"/>
                <a:ea typeface="微软雅黑" panose="020B0503020204020204" pitchFamily="34" charset="-122"/>
                <a:sym typeface="Wingdings" pitchFamily="2" charset="2"/>
              </a:rPr>
              <a:t>:</a:t>
            </a:r>
            <a:r>
              <a:rPr lang="zh-CN" altLang="en-US" sz="2400" b="1" dirty="0" smtClean="0">
                <a:solidFill>
                  <a:srgbClr val="C00000"/>
                </a:solidFill>
                <a:latin typeface="微软雅黑" panose="020B0503020204020204" pitchFamily="34" charset="-122"/>
                <a:ea typeface="微软雅黑" panose="020B0503020204020204" pitchFamily="34" charset="-122"/>
                <a:sym typeface="Wingdings" pitchFamily="2" charset="2"/>
              </a:rPr>
              <a:t>圆形</a:t>
            </a:r>
            <a:r>
              <a:rPr lang="en-US" altLang="zh-CN" sz="2400" b="1" dirty="0" smtClean="0">
                <a:solidFill>
                  <a:srgbClr val="C00000"/>
                </a:solidFill>
                <a:latin typeface="微软雅黑" panose="020B0503020204020204" pitchFamily="34" charset="-122"/>
                <a:ea typeface="微软雅黑" panose="020B0503020204020204" pitchFamily="34" charset="-122"/>
                <a:sym typeface="Wingdings" panose="05000000000000000000" pitchFamily="2" charset="2"/>
              </a:rPr>
              <a:t></a:t>
            </a:r>
            <a:r>
              <a:rPr lang="zh-CN" altLang="en-US" sz="2400" b="1" dirty="0" smtClean="0">
                <a:solidFill>
                  <a:srgbClr val="C00000"/>
                </a:solidFill>
                <a:latin typeface="微软雅黑" panose="020B0503020204020204" pitchFamily="34" charset="-122"/>
                <a:ea typeface="微软雅黑" panose="020B0503020204020204" pitchFamily="34" charset="-122"/>
                <a:sym typeface="Wingdings" pitchFamily="2" charset="2"/>
              </a:rPr>
              <a:t>正六棱柱</a:t>
            </a:r>
            <a:endParaRPr lang="en-US" altLang="zh-CN" sz="2400" b="1" dirty="0" smtClean="0">
              <a:solidFill>
                <a:srgbClr val="C00000"/>
              </a:solidFill>
              <a:latin typeface="微软雅黑" panose="020B0503020204020204" pitchFamily="34" charset="-122"/>
              <a:ea typeface="微软雅黑" panose="020B0503020204020204" pitchFamily="34" charset="-122"/>
              <a:sym typeface="Wingdings" pitchFamily="2" charset="2"/>
            </a:endParaRPr>
          </a:p>
          <a:p>
            <a:pPr marL="342900" indent="-342900" algn="ctr">
              <a:spcBef>
                <a:spcPct val="20000"/>
              </a:spcBef>
              <a:buClr>
                <a:srgbClr val="FF0000"/>
              </a:buClr>
            </a:pPr>
            <a:r>
              <a:rPr lang="zh-CN" altLang="en-US" sz="2400" b="1" dirty="0" smtClean="0">
                <a:solidFill>
                  <a:srgbClr val="C00000"/>
                </a:solidFill>
                <a:latin typeface="微软雅黑" panose="020B0503020204020204" pitchFamily="34" charset="-122"/>
                <a:ea typeface="微软雅黑" panose="020B0503020204020204" pitchFamily="34" charset="-122"/>
                <a:sym typeface="Wingdings" pitchFamily="2" charset="2"/>
              </a:rPr>
              <a:t>考虑表面层厚度</a:t>
            </a:r>
            <a:endParaRPr lang="en-US" altLang="zh-CN" sz="2400" b="1" dirty="0" smtClean="0">
              <a:solidFill>
                <a:srgbClr val="C00000"/>
              </a:solidFill>
              <a:latin typeface="微软雅黑" panose="020B0503020204020204" pitchFamily="34" charset="-122"/>
              <a:ea typeface="微软雅黑" panose="020B0503020204020204" pitchFamily="34" charset="-122"/>
              <a:sym typeface="Wingdings" pitchFamily="2" charset="2"/>
            </a:endParaRPr>
          </a:p>
          <a:p>
            <a:pPr marL="342900" indent="-342900">
              <a:spcBef>
                <a:spcPct val="20000"/>
              </a:spcBef>
              <a:buClr>
                <a:srgbClr val="FF0000"/>
              </a:buClr>
            </a:pPr>
            <a:r>
              <a:rPr lang="en-US" altLang="zh-CN" sz="2400" b="1" dirty="0" smtClean="0">
                <a:solidFill>
                  <a:schemeClr val="accent2"/>
                </a:solidFill>
                <a:latin typeface="Times New Roman" pitchFamily="18" charset="0"/>
                <a:ea typeface="宋体" pitchFamily="2" charset="-122"/>
                <a:sym typeface="Wingdings" pitchFamily="2" charset="2"/>
              </a:rPr>
              <a:t>       </a:t>
            </a:r>
            <a:endParaRPr lang="en-US" altLang="zh-CN" sz="2400" b="1" dirty="0">
              <a:solidFill>
                <a:schemeClr val="accent2"/>
              </a:solidFill>
              <a:latin typeface="Times New Roman" pitchFamily="18" charset="0"/>
              <a:ea typeface="宋体" pitchFamily="2" charset="-122"/>
              <a:sym typeface="Wingdings" pitchFamily="2" charset="2"/>
            </a:endParaRPr>
          </a:p>
        </p:txBody>
      </p:sp>
      <p:sp>
        <p:nvSpPr>
          <p:cNvPr id="11" name="矩形 10"/>
          <p:cNvSpPr/>
          <p:nvPr/>
        </p:nvSpPr>
        <p:spPr>
          <a:xfrm>
            <a:off x="5124256" y="4447911"/>
            <a:ext cx="3840232" cy="1717393"/>
          </a:xfrm>
          <a:prstGeom prst="rect">
            <a:avLst/>
          </a:prstGeom>
        </p:spPr>
        <p:txBody>
          <a:bodyPr wrap="square">
            <a:spAutoFit/>
          </a:bodyPr>
          <a:lstStyle/>
          <a:p>
            <a:pPr marL="342900" indent="-342900" algn="ctr">
              <a:spcBef>
                <a:spcPct val="20000"/>
              </a:spcBef>
              <a:buClr>
                <a:srgbClr val="FF0000"/>
              </a:buClr>
            </a:pPr>
            <a:r>
              <a:rPr lang="en-US" altLang="zh-CN" sz="2400" b="1" dirty="0" smtClean="0">
                <a:solidFill>
                  <a:srgbClr val="C00000"/>
                </a:solidFill>
                <a:latin typeface="微软雅黑" panose="020B0503020204020204" pitchFamily="34" charset="-122"/>
                <a:ea typeface="微软雅黑" panose="020B0503020204020204" pitchFamily="34" charset="-122"/>
                <a:sym typeface="Wingdings" pitchFamily="2" charset="2"/>
              </a:rPr>
              <a:t>+</a:t>
            </a:r>
          </a:p>
          <a:p>
            <a:pPr marL="342900" indent="-342900" algn="ctr">
              <a:spcBef>
                <a:spcPct val="20000"/>
              </a:spcBef>
              <a:buClr>
                <a:srgbClr val="FF0000"/>
              </a:buClr>
            </a:pPr>
            <a:r>
              <a:rPr lang="zh-CN" altLang="en-US" sz="2400" b="1" dirty="0" smtClean="0">
                <a:solidFill>
                  <a:srgbClr val="C00000"/>
                </a:solidFill>
                <a:latin typeface="微软雅黑" panose="020B0503020204020204" pitchFamily="34" charset="-122"/>
                <a:ea typeface="微软雅黑" panose="020B0503020204020204" pitchFamily="34" charset="-122"/>
                <a:sym typeface="Wingdings" pitchFamily="2" charset="2"/>
              </a:rPr>
              <a:t>考虑原子数守恒条件</a:t>
            </a:r>
            <a:r>
              <a:rPr lang="en-US" altLang="zh-CN" sz="2400" b="1" dirty="0">
                <a:solidFill>
                  <a:srgbClr val="C00000"/>
                </a:solidFill>
                <a:latin typeface="微软雅黑" panose="020B0503020204020204" pitchFamily="34" charset="-122"/>
                <a:ea typeface="微软雅黑" panose="020B0503020204020204" pitchFamily="34" charset="-122"/>
                <a:sym typeface="Wingdings" pitchFamily="2" charset="2"/>
              </a:rPr>
              <a:t/>
            </a:r>
            <a:br>
              <a:rPr lang="en-US" altLang="zh-CN" sz="2400" b="1" dirty="0">
                <a:solidFill>
                  <a:srgbClr val="C00000"/>
                </a:solidFill>
                <a:latin typeface="微软雅黑" panose="020B0503020204020204" pitchFamily="34" charset="-122"/>
                <a:ea typeface="微软雅黑" panose="020B0503020204020204" pitchFamily="34" charset="-122"/>
                <a:sym typeface="Wingdings" pitchFamily="2" charset="2"/>
              </a:rPr>
            </a:br>
            <a:r>
              <a:rPr lang="zh-CN" altLang="en-US" sz="2400" b="1" dirty="0" smtClean="0">
                <a:solidFill>
                  <a:srgbClr val="C00000"/>
                </a:solidFill>
                <a:latin typeface="微软雅黑" panose="020B0503020204020204" pitchFamily="34" charset="-122"/>
                <a:ea typeface="微软雅黑" panose="020B0503020204020204" pitchFamily="34" charset="-122"/>
                <a:sym typeface="Wingdings" pitchFamily="2" charset="2"/>
              </a:rPr>
              <a:t>（体积有微小的误差）</a:t>
            </a:r>
            <a:endParaRPr lang="en-US" altLang="zh-CN" sz="2400" b="1" dirty="0" smtClean="0">
              <a:solidFill>
                <a:srgbClr val="C00000"/>
              </a:solidFill>
              <a:latin typeface="微软雅黑" panose="020B0503020204020204" pitchFamily="34" charset="-122"/>
              <a:ea typeface="微软雅黑" panose="020B0503020204020204" pitchFamily="34" charset="-122"/>
              <a:sym typeface="Wingdings" pitchFamily="2" charset="2"/>
            </a:endParaRPr>
          </a:p>
          <a:p>
            <a:pPr marL="342900" indent="-342900">
              <a:spcBef>
                <a:spcPct val="20000"/>
              </a:spcBef>
              <a:buClr>
                <a:srgbClr val="FF0000"/>
              </a:buClr>
            </a:pPr>
            <a:r>
              <a:rPr lang="en-US" altLang="zh-CN" sz="2400" b="1" dirty="0" smtClean="0">
                <a:solidFill>
                  <a:schemeClr val="accent2"/>
                </a:solidFill>
                <a:latin typeface="Times New Roman" pitchFamily="18" charset="0"/>
                <a:ea typeface="宋体" pitchFamily="2" charset="-122"/>
                <a:sym typeface="Wingdings" pitchFamily="2" charset="2"/>
              </a:rPr>
              <a:t>       </a:t>
            </a:r>
            <a:endParaRPr lang="en-US" altLang="zh-CN" sz="2400" b="1" dirty="0">
              <a:solidFill>
                <a:schemeClr val="accent2"/>
              </a:solidFill>
              <a:latin typeface="Times New Roman" pitchFamily="18" charset="0"/>
              <a:ea typeface="宋体" pitchFamily="2" charset="-122"/>
              <a:sym typeface="Wingdings" pitchFamily="2" charset="2"/>
            </a:endParaRPr>
          </a:p>
        </p:txBody>
      </p:sp>
      <p:sp>
        <p:nvSpPr>
          <p:cNvPr id="2" name="日期占位符 1"/>
          <p:cNvSpPr>
            <a:spLocks noGrp="1"/>
          </p:cNvSpPr>
          <p:nvPr>
            <p:ph type="dt" sz="half" idx="10"/>
          </p:nvPr>
        </p:nvSpPr>
        <p:spPr/>
        <p:txBody>
          <a:bodyPr/>
          <a:lstStyle/>
          <a:p>
            <a:fld id="{36B39F58-57ED-49C3-8016-FC90512FC7DE}" type="datetime1">
              <a:rPr lang="zh-CN" altLang="en-US" smtClean="0"/>
              <a:t>2013/10/29</a:t>
            </a:fld>
            <a:endParaRPr lang="zh-CN" altLang="en-US"/>
          </a:p>
        </p:txBody>
      </p:sp>
      <p:sp>
        <p:nvSpPr>
          <p:cNvPr id="3" name="页脚占位符 2"/>
          <p:cNvSpPr>
            <a:spLocks noGrp="1"/>
          </p:cNvSpPr>
          <p:nvPr>
            <p:ph type="ftr" sz="quarter" idx="11"/>
          </p:nvPr>
        </p:nvSpPr>
        <p:spPr/>
        <p:txBody>
          <a:bodyPr/>
          <a:lstStyle/>
          <a:p>
            <a:r>
              <a:rPr lang="en-US" altLang="zh-CN" smtClean="0"/>
              <a:t>PKU·  Beijing · Fall. 2013</a:t>
            </a:r>
            <a:endParaRPr lang="zh-CN" altLang="en-US" dirty="0"/>
          </a:p>
        </p:txBody>
      </p:sp>
      <p:sp>
        <p:nvSpPr>
          <p:cNvPr id="5" name="灯片编号占位符 4"/>
          <p:cNvSpPr>
            <a:spLocks noGrp="1"/>
          </p:cNvSpPr>
          <p:nvPr>
            <p:ph type="sldNum" sz="quarter" idx="12"/>
          </p:nvPr>
        </p:nvSpPr>
        <p:spPr/>
        <p:txBody>
          <a:bodyPr>
            <a:normAutofit fontScale="92500" lnSpcReduction="20000"/>
          </a:bodyPr>
          <a:lstStyle/>
          <a:p>
            <a:fld id="{654424FE-3783-4FE8-B304-F9B0064DEF78}" type="slidenum">
              <a:rPr lang="zh-CN" altLang="en-US" smtClean="0"/>
              <a:pPr/>
              <a:t>143</a:t>
            </a:fld>
            <a:endParaRPr lang="zh-CN" altLang="en-US"/>
          </a:p>
        </p:txBody>
      </p:sp>
    </p:spTree>
    <p:extLst>
      <p:ext uri="{BB962C8B-B14F-4D97-AF65-F5344CB8AC3E}">
        <p14:creationId xmlns:p14="http://schemas.microsoft.com/office/powerpoint/2010/main" val="131741027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381000" y="17917"/>
            <a:ext cx="82296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4800" b="1" dirty="0" smtClean="0">
                <a:solidFill>
                  <a:schemeClr val="accent1">
                    <a:lumMod val="50000"/>
                  </a:schemeClr>
                </a:solidFill>
                <a:latin typeface="华文行楷" panose="02010800040101010101" pitchFamily="2" charset="-122"/>
                <a:ea typeface="华文行楷" panose="02010800040101010101" pitchFamily="2" charset="-122"/>
              </a:rPr>
              <a:t>成熟的几何模型</a:t>
            </a:r>
            <a:endParaRPr lang="zh-CN" altLang="en-US" sz="4800" b="1" dirty="0">
              <a:solidFill>
                <a:schemeClr val="accent1">
                  <a:lumMod val="50000"/>
                </a:schemeClr>
              </a:solidFill>
              <a:latin typeface="华文行楷" panose="02010800040101010101" pitchFamily="2" charset="-122"/>
              <a:ea typeface="华文行楷" panose="02010800040101010101" pitchFamily="2" charset="-122"/>
            </a:endParaRPr>
          </a:p>
        </p:txBody>
      </p:sp>
      <p:pic>
        <p:nvPicPr>
          <p:cNvPr id="5" name="Picture 2"/>
          <p:cNvPicPr>
            <a:picLocks noChangeAspect="1" noChangeArrowheads="1"/>
          </p:cNvPicPr>
          <p:nvPr/>
        </p:nvPicPr>
        <p:blipFill>
          <a:blip r:embed="rId2" cstate="print"/>
          <a:srcRect/>
          <a:stretch>
            <a:fillRect/>
          </a:stretch>
        </p:blipFill>
        <p:spPr bwMode="auto">
          <a:xfrm>
            <a:off x="7448519" y="879906"/>
            <a:ext cx="1670437" cy="3789040"/>
          </a:xfrm>
          <a:prstGeom prst="rect">
            <a:avLst/>
          </a:prstGeom>
          <a:noFill/>
          <a:ln w="9525">
            <a:noFill/>
            <a:miter lim="800000"/>
            <a:headEnd/>
            <a:tailEnd/>
          </a:ln>
        </p:spPr>
      </p:pic>
      <p:pic>
        <p:nvPicPr>
          <p:cNvPr id="8" name="Picture 4"/>
          <p:cNvPicPr>
            <a:picLocks noChangeAspect="1" noChangeArrowheads="1"/>
          </p:cNvPicPr>
          <p:nvPr/>
        </p:nvPicPr>
        <p:blipFill>
          <a:blip r:embed="rId3" cstate="print"/>
          <a:srcRect/>
          <a:stretch>
            <a:fillRect/>
          </a:stretch>
        </p:blipFill>
        <p:spPr bwMode="auto">
          <a:xfrm>
            <a:off x="187485" y="902652"/>
            <a:ext cx="2166268" cy="2996754"/>
          </a:xfrm>
          <a:prstGeom prst="rect">
            <a:avLst/>
          </a:prstGeom>
          <a:noFill/>
          <a:ln w="9525">
            <a:noFill/>
            <a:miter lim="800000"/>
            <a:headEnd/>
            <a:tailEnd/>
          </a:ln>
        </p:spPr>
      </p:pic>
      <p:pic>
        <p:nvPicPr>
          <p:cNvPr id="9" name="Picture 5"/>
          <p:cNvPicPr>
            <a:picLocks noChangeAspect="1" noChangeArrowheads="1"/>
          </p:cNvPicPr>
          <p:nvPr/>
        </p:nvPicPr>
        <p:blipFill>
          <a:blip r:embed="rId4" cstate="print"/>
          <a:srcRect/>
          <a:stretch>
            <a:fillRect/>
          </a:stretch>
        </p:blipFill>
        <p:spPr bwMode="auto">
          <a:xfrm>
            <a:off x="2747907" y="1475386"/>
            <a:ext cx="1832548" cy="2335734"/>
          </a:xfrm>
          <a:prstGeom prst="rect">
            <a:avLst/>
          </a:prstGeom>
          <a:noFill/>
          <a:ln w="9525">
            <a:noFill/>
            <a:miter lim="800000"/>
            <a:headEnd/>
            <a:tailEnd/>
          </a:ln>
        </p:spPr>
      </p:pic>
      <p:sp>
        <p:nvSpPr>
          <p:cNvPr id="10" name="矩形 9"/>
          <p:cNvSpPr/>
          <p:nvPr/>
        </p:nvSpPr>
        <p:spPr>
          <a:xfrm>
            <a:off x="356219" y="3950526"/>
            <a:ext cx="1828800" cy="461665"/>
          </a:xfrm>
          <a:prstGeom prst="rect">
            <a:avLst/>
          </a:prstGeom>
        </p:spPr>
        <p:txBody>
          <a:bodyPr wrap="square">
            <a:spAutoFit/>
          </a:bodyPr>
          <a:lstStyle/>
          <a:p>
            <a:pPr marL="342900" indent="-342900" algn="ctr">
              <a:spcBef>
                <a:spcPct val="20000"/>
              </a:spcBef>
              <a:buClr>
                <a:srgbClr val="FF0000"/>
              </a:buClr>
            </a:pPr>
            <a:r>
              <a:rPr lang="en-US" altLang="zh-CN" b="1" dirty="0" smtClean="0">
                <a:solidFill>
                  <a:srgbClr val="C00000"/>
                </a:solidFill>
                <a:latin typeface="微软雅黑" panose="020B0503020204020204" pitchFamily="34" charset="-122"/>
                <a:ea typeface="微软雅黑" panose="020B0503020204020204" pitchFamily="34" charset="-122"/>
                <a:sym typeface="Wingdings" pitchFamily="2" charset="2"/>
              </a:rPr>
              <a:t>ZB </a:t>
            </a:r>
            <a:r>
              <a:rPr lang="zh-CN" altLang="en-US" b="1" dirty="0" smtClean="0">
                <a:solidFill>
                  <a:srgbClr val="C00000"/>
                </a:solidFill>
                <a:latin typeface="微软雅黑" panose="020B0503020204020204" pitchFamily="34" charset="-122"/>
                <a:ea typeface="微软雅黑" panose="020B0503020204020204" pitchFamily="34" charset="-122"/>
                <a:sym typeface="Wingdings" pitchFamily="2" charset="2"/>
              </a:rPr>
              <a:t>（</a:t>
            </a:r>
            <a:r>
              <a:rPr lang="en-US" altLang="zh-CN" b="1" dirty="0" smtClean="0">
                <a:solidFill>
                  <a:srgbClr val="C00000"/>
                </a:solidFill>
                <a:latin typeface="微软雅黑" panose="020B0503020204020204" pitchFamily="34" charset="-122"/>
                <a:ea typeface="微软雅黑" panose="020B0503020204020204" pitchFamily="34" charset="-122"/>
                <a:sym typeface="Wingdings" pitchFamily="2" charset="2"/>
              </a:rPr>
              <a:t>3C</a:t>
            </a:r>
            <a:r>
              <a:rPr lang="zh-CN" altLang="en-US" b="1" dirty="0" smtClean="0">
                <a:solidFill>
                  <a:srgbClr val="C00000"/>
                </a:solidFill>
                <a:latin typeface="微软雅黑" panose="020B0503020204020204" pitchFamily="34" charset="-122"/>
                <a:ea typeface="微软雅黑" panose="020B0503020204020204" pitchFamily="34" charset="-122"/>
                <a:sym typeface="Wingdings" pitchFamily="2" charset="2"/>
              </a:rPr>
              <a:t>）</a:t>
            </a:r>
            <a:endParaRPr lang="en-US" altLang="zh-CN" b="1" dirty="0" smtClean="0">
              <a:solidFill>
                <a:srgbClr val="C00000"/>
              </a:solidFill>
              <a:latin typeface="微软雅黑" panose="020B0503020204020204" pitchFamily="34" charset="-122"/>
              <a:ea typeface="微软雅黑" panose="020B0503020204020204" pitchFamily="34" charset="-122"/>
              <a:sym typeface="Wingdings" pitchFamily="2" charset="2"/>
            </a:endParaRPr>
          </a:p>
        </p:txBody>
      </p:sp>
      <p:sp>
        <p:nvSpPr>
          <p:cNvPr id="11" name="矩形 10"/>
          <p:cNvSpPr/>
          <p:nvPr/>
        </p:nvSpPr>
        <p:spPr>
          <a:xfrm>
            <a:off x="2751654" y="3967775"/>
            <a:ext cx="1828800" cy="461665"/>
          </a:xfrm>
          <a:prstGeom prst="rect">
            <a:avLst/>
          </a:prstGeom>
        </p:spPr>
        <p:txBody>
          <a:bodyPr wrap="square">
            <a:spAutoFit/>
          </a:bodyPr>
          <a:lstStyle/>
          <a:p>
            <a:pPr marL="342900" indent="-342900" algn="ctr">
              <a:spcBef>
                <a:spcPct val="20000"/>
              </a:spcBef>
              <a:buClr>
                <a:srgbClr val="FF0000"/>
              </a:buClr>
            </a:pPr>
            <a:r>
              <a:rPr lang="en-US" altLang="zh-CN" b="1" dirty="0" smtClean="0">
                <a:solidFill>
                  <a:srgbClr val="C00000"/>
                </a:solidFill>
                <a:latin typeface="微软雅黑" panose="020B0503020204020204" pitchFamily="34" charset="-122"/>
                <a:ea typeface="微软雅黑" panose="020B0503020204020204" pitchFamily="34" charset="-122"/>
                <a:sym typeface="Wingdings" pitchFamily="2" charset="2"/>
              </a:rPr>
              <a:t>WZ</a:t>
            </a:r>
          </a:p>
        </p:txBody>
      </p:sp>
      <p:sp>
        <p:nvSpPr>
          <p:cNvPr id="12" name="矩形 11"/>
          <p:cNvSpPr/>
          <p:nvPr/>
        </p:nvSpPr>
        <p:spPr>
          <a:xfrm>
            <a:off x="70582" y="4370978"/>
            <a:ext cx="2158381" cy="904863"/>
          </a:xfrm>
          <a:prstGeom prst="rect">
            <a:avLst/>
          </a:prstGeom>
        </p:spPr>
        <p:txBody>
          <a:bodyPr wrap="square">
            <a:spAutoFit/>
          </a:bodyPr>
          <a:lstStyle/>
          <a:p>
            <a:pPr marL="342900" indent="-342900" algn="ctr">
              <a:spcBef>
                <a:spcPct val="20000"/>
              </a:spcBef>
              <a:buClr>
                <a:srgbClr val="FF0000"/>
              </a:buClr>
            </a:pPr>
            <a:r>
              <a:rPr lang="en-US" altLang="zh-CN" b="1" dirty="0">
                <a:solidFill>
                  <a:srgbClr val="C00000"/>
                </a:solidFill>
                <a:latin typeface="微软雅黑" panose="020B0503020204020204" pitchFamily="34" charset="-122"/>
                <a:ea typeface="微软雅黑" panose="020B0503020204020204" pitchFamily="34" charset="-122"/>
                <a:sym typeface="Wingdings" pitchFamily="2" charset="2"/>
              </a:rPr>
              <a:t>+</a:t>
            </a:r>
          </a:p>
          <a:p>
            <a:pPr marL="342900" indent="-342900" algn="ctr">
              <a:spcBef>
                <a:spcPct val="20000"/>
              </a:spcBef>
              <a:buClr>
                <a:srgbClr val="FF0000"/>
              </a:buClr>
            </a:pPr>
            <a:r>
              <a:rPr lang="en-US" altLang="zh-CN" b="1" dirty="0" smtClean="0">
                <a:solidFill>
                  <a:srgbClr val="C00000"/>
                </a:solidFill>
                <a:latin typeface="微软雅黑" panose="020B0503020204020204" pitchFamily="34" charset="-122"/>
                <a:ea typeface="微软雅黑" panose="020B0503020204020204" pitchFamily="34" charset="-122"/>
                <a:sym typeface="Wingdings" pitchFamily="2" charset="2"/>
              </a:rPr>
              <a:t>ZB-(</a:t>
            </a:r>
            <a:r>
              <a:rPr lang="en-US" altLang="zh-CN" b="1" dirty="0">
                <a:solidFill>
                  <a:srgbClr val="C00000"/>
                </a:solidFill>
                <a:latin typeface="微软雅黑" panose="020B0503020204020204" pitchFamily="34" charset="-122"/>
                <a:ea typeface="微软雅黑" panose="020B0503020204020204" pitchFamily="34" charset="-122"/>
                <a:sym typeface="Wingdings" pitchFamily="2" charset="2"/>
              </a:rPr>
              <a:t>110)</a:t>
            </a:r>
          </a:p>
        </p:txBody>
      </p:sp>
      <p:sp>
        <p:nvSpPr>
          <p:cNvPr id="13" name="矩形 12"/>
          <p:cNvSpPr/>
          <p:nvPr/>
        </p:nvSpPr>
        <p:spPr>
          <a:xfrm>
            <a:off x="2584990" y="4382110"/>
            <a:ext cx="2158381" cy="904863"/>
          </a:xfrm>
          <a:prstGeom prst="rect">
            <a:avLst/>
          </a:prstGeom>
        </p:spPr>
        <p:txBody>
          <a:bodyPr wrap="square">
            <a:spAutoFit/>
          </a:bodyPr>
          <a:lstStyle/>
          <a:p>
            <a:pPr marL="342900" indent="-342900" algn="ctr">
              <a:spcBef>
                <a:spcPct val="20000"/>
              </a:spcBef>
              <a:buClr>
                <a:srgbClr val="FF0000"/>
              </a:buClr>
            </a:pPr>
            <a:r>
              <a:rPr lang="en-US" altLang="zh-CN" b="1" dirty="0">
                <a:solidFill>
                  <a:srgbClr val="C00000"/>
                </a:solidFill>
                <a:latin typeface="微软雅黑" panose="020B0503020204020204" pitchFamily="34" charset="-122"/>
                <a:ea typeface="微软雅黑" panose="020B0503020204020204" pitchFamily="34" charset="-122"/>
                <a:sym typeface="Wingdings" pitchFamily="2" charset="2"/>
              </a:rPr>
              <a:t>+</a:t>
            </a:r>
          </a:p>
          <a:p>
            <a:pPr marL="342900" indent="-342900" algn="ctr">
              <a:spcBef>
                <a:spcPct val="20000"/>
              </a:spcBef>
              <a:buClr>
                <a:srgbClr val="FF0000"/>
              </a:buClr>
            </a:pPr>
            <a:r>
              <a:rPr lang="en-US" altLang="zh-CN" b="1" dirty="0" smtClean="0">
                <a:solidFill>
                  <a:srgbClr val="C00000"/>
                </a:solidFill>
                <a:latin typeface="微软雅黑" panose="020B0503020204020204" pitchFamily="34" charset="-122"/>
                <a:ea typeface="微软雅黑" panose="020B0503020204020204" pitchFamily="34" charset="-122"/>
                <a:sym typeface="Wingdings" pitchFamily="2" charset="2"/>
              </a:rPr>
              <a:t>WZ-(100)</a:t>
            </a:r>
            <a:endParaRPr lang="en-US" altLang="zh-CN" b="1" dirty="0">
              <a:solidFill>
                <a:srgbClr val="C00000"/>
              </a:solidFill>
              <a:latin typeface="微软雅黑" panose="020B0503020204020204" pitchFamily="34" charset="-122"/>
              <a:ea typeface="微软雅黑" panose="020B0503020204020204" pitchFamily="34" charset="-122"/>
              <a:sym typeface="Wingdings" pitchFamily="2" charset="2"/>
            </a:endParaRPr>
          </a:p>
        </p:txBody>
      </p:sp>
      <p:pic>
        <p:nvPicPr>
          <p:cNvPr id="14" name="图片 13"/>
          <p:cNvPicPr>
            <a:picLocks noChangeAspect="1"/>
          </p:cNvPicPr>
          <p:nvPr/>
        </p:nvPicPr>
        <p:blipFill>
          <a:blip r:embed="rId5" cstate="print"/>
          <a:stretch>
            <a:fillRect/>
          </a:stretch>
        </p:blipFill>
        <p:spPr>
          <a:xfrm>
            <a:off x="4857752" y="3357562"/>
            <a:ext cx="3599942" cy="3221001"/>
          </a:xfrm>
          <a:prstGeom prst="rect">
            <a:avLst/>
          </a:prstGeom>
        </p:spPr>
      </p:pic>
      <p:cxnSp>
        <p:nvCxnSpPr>
          <p:cNvPr id="22" name="直接箭头连接符 21"/>
          <p:cNvCxnSpPr/>
          <p:nvPr/>
        </p:nvCxnSpPr>
        <p:spPr>
          <a:xfrm flipH="1" flipV="1">
            <a:off x="187485" y="938987"/>
            <a:ext cx="1924576" cy="275039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flipV="1">
            <a:off x="3048000" y="1360593"/>
            <a:ext cx="0" cy="232879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5" name="组合 34"/>
          <p:cNvGrpSpPr/>
          <p:nvPr/>
        </p:nvGrpSpPr>
        <p:grpSpPr>
          <a:xfrm>
            <a:off x="4929190" y="1643050"/>
            <a:ext cx="2192139" cy="1825620"/>
            <a:chOff x="1417940" y="4653136"/>
            <a:chExt cx="1616075" cy="1465580"/>
          </a:xfrm>
        </p:grpSpPr>
        <p:pic>
          <p:nvPicPr>
            <p:cNvPr id="36" name="图片 35"/>
            <p:cNvPicPr/>
            <p:nvPr/>
          </p:nvPicPr>
          <p:blipFill>
            <a:blip r:embed="rId6" cstate="print">
              <a:extLst>
                <a:ext uri="{28A0092B-C50C-407E-A947-70E740481C1C}">
                  <a14:useLocalDpi xmlns:a14="http://schemas.microsoft.com/office/drawing/2010/main" val="0"/>
                </a:ext>
              </a:extLst>
            </a:blip>
            <a:stretch>
              <a:fillRect/>
            </a:stretch>
          </p:blipFill>
          <p:spPr>
            <a:xfrm>
              <a:off x="1417940" y="4653136"/>
              <a:ext cx="1616075" cy="1465580"/>
            </a:xfrm>
            <a:prstGeom prst="rect">
              <a:avLst/>
            </a:prstGeom>
          </p:spPr>
        </p:pic>
        <p:cxnSp>
          <p:nvCxnSpPr>
            <p:cNvPr id="37" name="直接连接符 36"/>
            <p:cNvCxnSpPr/>
            <p:nvPr/>
          </p:nvCxnSpPr>
          <p:spPr>
            <a:xfrm flipH="1" flipV="1">
              <a:off x="1835696" y="4653136"/>
              <a:ext cx="390281" cy="732790"/>
            </a:xfrm>
            <a:prstGeom prst="line">
              <a:avLst/>
            </a:prstGeom>
          </p:spPr>
          <p:style>
            <a:lnRef idx="2">
              <a:schemeClr val="dk1"/>
            </a:lnRef>
            <a:fillRef idx="0">
              <a:schemeClr val="dk1"/>
            </a:fillRef>
            <a:effectRef idx="1">
              <a:schemeClr val="dk1"/>
            </a:effectRef>
            <a:fontRef idx="minor">
              <a:schemeClr val="tx1"/>
            </a:fontRef>
          </p:style>
        </p:cxnSp>
        <p:cxnSp>
          <p:nvCxnSpPr>
            <p:cNvPr id="38" name="直接连接符 37"/>
            <p:cNvCxnSpPr/>
            <p:nvPr/>
          </p:nvCxnSpPr>
          <p:spPr>
            <a:xfrm>
              <a:off x="2225977" y="5385926"/>
              <a:ext cx="808038" cy="0"/>
            </a:xfrm>
            <a:prstGeom prst="line">
              <a:avLst/>
            </a:prstGeom>
          </p:spPr>
          <p:style>
            <a:lnRef idx="2">
              <a:schemeClr val="dk1"/>
            </a:lnRef>
            <a:fillRef idx="0">
              <a:schemeClr val="dk1"/>
            </a:fillRef>
            <a:effectRef idx="1">
              <a:schemeClr val="dk1"/>
            </a:effectRef>
            <a:fontRef idx="minor">
              <a:schemeClr val="tx1"/>
            </a:fontRef>
          </p:style>
        </p:cxnSp>
        <p:cxnSp>
          <p:nvCxnSpPr>
            <p:cNvPr id="39" name="直接连接符 38"/>
            <p:cNvCxnSpPr/>
            <p:nvPr/>
          </p:nvCxnSpPr>
          <p:spPr>
            <a:xfrm flipH="1">
              <a:off x="1835696" y="5385926"/>
              <a:ext cx="390281" cy="732790"/>
            </a:xfrm>
            <a:prstGeom prst="line">
              <a:avLst/>
            </a:prstGeom>
          </p:spPr>
          <p:style>
            <a:lnRef idx="2">
              <a:schemeClr val="dk1"/>
            </a:lnRef>
            <a:fillRef idx="0">
              <a:schemeClr val="dk1"/>
            </a:fillRef>
            <a:effectRef idx="1">
              <a:schemeClr val="dk1"/>
            </a:effectRef>
            <a:fontRef idx="minor">
              <a:schemeClr val="tx1"/>
            </a:fontRef>
          </p:style>
        </p:cxnSp>
      </p:grpSp>
      <p:sp>
        <p:nvSpPr>
          <p:cNvPr id="40" name="六边形 39"/>
          <p:cNvSpPr/>
          <p:nvPr/>
        </p:nvSpPr>
        <p:spPr>
          <a:xfrm>
            <a:off x="4929190" y="1643050"/>
            <a:ext cx="2160240" cy="1800200"/>
          </a:xfrm>
          <a:prstGeom prst="hexagon">
            <a:avLst>
              <a:gd name="adj" fmla="val 33044"/>
              <a:gd name="vf" fmla="val 115470"/>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日期占位符 1"/>
          <p:cNvSpPr>
            <a:spLocks noGrp="1"/>
          </p:cNvSpPr>
          <p:nvPr>
            <p:ph type="dt" sz="half" idx="10"/>
          </p:nvPr>
        </p:nvSpPr>
        <p:spPr/>
        <p:txBody>
          <a:bodyPr/>
          <a:lstStyle/>
          <a:p>
            <a:fld id="{529A4B86-9251-4E34-A92F-56ECDDF76F3C}" type="datetime1">
              <a:rPr lang="zh-CN" altLang="en-US" smtClean="0"/>
              <a:t>2013/10/29</a:t>
            </a:fld>
            <a:endParaRPr lang="zh-CN" altLang="en-US"/>
          </a:p>
        </p:txBody>
      </p:sp>
      <p:sp>
        <p:nvSpPr>
          <p:cNvPr id="3" name="页脚占位符 2"/>
          <p:cNvSpPr>
            <a:spLocks noGrp="1"/>
          </p:cNvSpPr>
          <p:nvPr>
            <p:ph type="ftr" sz="quarter" idx="11"/>
          </p:nvPr>
        </p:nvSpPr>
        <p:spPr/>
        <p:txBody>
          <a:bodyPr/>
          <a:lstStyle/>
          <a:p>
            <a:r>
              <a:rPr lang="en-US" altLang="zh-CN" smtClean="0"/>
              <a:t>PKU·  Beijing · Fall. 2013</a:t>
            </a:r>
            <a:endParaRPr lang="zh-CN" altLang="en-US" dirty="0"/>
          </a:p>
        </p:txBody>
      </p:sp>
      <p:sp>
        <p:nvSpPr>
          <p:cNvPr id="6" name="灯片编号占位符 5"/>
          <p:cNvSpPr>
            <a:spLocks noGrp="1"/>
          </p:cNvSpPr>
          <p:nvPr>
            <p:ph type="sldNum" sz="quarter" idx="12"/>
          </p:nvPr>
        </p:nvSpPr>
        <p:spPr/>
        <p:txBody>
          <a:bodyPr>
            <a:normAutofit fontScale="92500" lnSpcReduction="20000"/>
          </a:bodyPr>
          <a:lstStyle/>
          <a:p>
            <a:fld id="{654424FE-3783-4FE8-B304-F9B0064DEF78}" type="slidenum">
              <a:rPr lang="zh-CN" altLang="en-US" smtClean="0"/>
              <a:pPr/>
              <a:t>144</a:t>
            </a:fld>
            <a:endParaRPr lang="zh-CN" altLang="en-US"/>
          </a:p>
        </p:txBody>
      </p:sp>
    </p:spTree>
    <p:extLst>
      <p:ext uri="{BB962C8B-B14F-4D97-AF65-F5344CB8AC3E}">
        <p14:creationId xmlns:p14="http://schemas.microsoft.com/office/powerpoint/2010/main" val="2377767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40"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86544" y="152400"/>
            <a:ext cx="89916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4800" b="1" dirty="0" smtClean="0">
                <a:solidFill>
                  <a:schemeClr val="accent1">
                    <a:lumMod val="50000"/>
                  </a:schemeClr>
                </a:solidFill>
                <a:latin typeface="华文行楷" panose="02010800040101010101" pitchFamily="2" charset="-122"/>
                <a:ea typeface="华文行楷" panose="02010800040101010101" pitchFamily="2" charset="-122"/>
              </a:rPr>
              <a:t>成熟的相图</a:t>
            </a:r>
            <a:endParaRPr lang="zh-CN" altLang="en-US" sz="4800" b="1" dirty="0">
              <a:solidFill>
                <a:schemeClr val="accent1">
                  <a:lumMod val="50000"/>
                </a:schemeClr>
              </a:solidFill>
              <a:latin typeface="华文行楷" panose="02010800040101010101" pitchFamily="2" charset="-122"/>
              <a:ea typeface="华文行楷" panose="02010800040101010101" pitchFamily="2" charset="-122"/>
            </a:endParaRPr>
          </a:p>
        </p:txBody>
      </p:sp>
      <p:graphicFrame>
        <p:nvGraphicFramePr>
          <p:cNvPr id="5122" name="Object 2"/>
          <p:cNvGraphicFramePr>
            <a:graphicFrameLocks noChangeAspect="1"/>
          </p:cNvGraphicFramePr>
          <p:nvPr>
            <p:extLst/>
          </p:nvPr>
        </p:nvGraphicFramePr>
        <p:xfrm>
          <a:off x="-76200" y="741784"/>
          <a:ext cx="6210300" cy="4343400"/>
        </p:xfrm>
        <a:graphic>
          <a:graphicData uri="http://schemas.openxmlformats.org/presentationml/2006/ole">
            <mc:AlternateContent xmlns:mc="http://schemas.openxmlformats.org/markup-compatibility/2006">
              <mc:Choice xmlns:v="urn:schemas-microsoft-com:vml" Requires="v">
                <p:oleObj spid="_x0000_s56328" name="Graph" r:id="rId3" imgW="4097612" imgH="2935705" progId="Origin50.Graph">
                  <p:embed/>
                </p:oleObj>
              </mc:Choice>
              <mc:Fallback>
                <p:oleObj name="Graph" r:id="rId3" imgW="4097612" imgH="2935705"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41784"/>
                        <a:ext cx="6210300" cy="434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1"/>
          <p:cNvSpPr txBox="1"/>
          <p:nvPr/>
        </p:nvSpPr>
        <p:spPr>
          <a:xfrm>
            <a:off x="827584" y="4865092"/>
            <a:ext cx="6192688" cy="133882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zh-CN" altLang="en-US" b="1" dirty="0" smtClean="0">
                <a:solidFill>
                  <a:schemeClr val="accent1">
                    <a:lumMod val="50000"/>
                  </a:schemeClr>
                </a:solidFill>
                <a:latin typeface="微软雅黑" panose="020B0503020204020204" pitchFamily="34" charset="-122"/>
                <a:ea typeface="微软雅黑" panose="020B0503020204020204" pitchFamily="34" charset="-122"/>
                <a:sym typeface="Wingdings" pitchFamily="2" charset="2"/>
              </a:rPr>
              <a:t>体能量和表面能计算 </a:t>
            </a:r>
            <a:r>
              <a:rPr lang="en-US" altLang="zh-CN" b="1" dirty="0" smtClean="0">
                <a:solidFill>
                  <a:srgbClr val="00B050"/>
                </a:solidFill>
                <a:latin typeface="微软雅黑" panose="020B0503020204020204" pitchFamily="34" charset="-122"/>
                <a:ea typeface="微软雅黑" panose="020B0503020204020204" pitchFamily="34" charset="-122"/>
                <a:sym typeface="Wingdings" panose="05000000000000000000" pitchFamily="2" charset="2"/>
              </a:rPr>
              <a:t>      </a:t>
            </a:r>
          </a:p>
          <a:p>
            <a:pPr marL="342900" indent="-342900">
              <a:lnSpc>
                <a:spcPct val="150000"/>
              </a:lnSpc>
              <a:buFont typeface="Arial" panose="020B0604020202020204" pitchFamily="34" charset="0"/>
              <a:buChar char="•"/>
            </a:pPr>
            <a:r>
              <a:rPr lang="zh-CN" altLang="en-US" b="1" dirty="0" smtClean="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rPr>
              <a:t>几何</a:t>
            </a:r>
            <a:r>
              <a:rPr lang="zh-CN" altLang="en-US" b="1" dirty="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rPr>
              <a:t>结构 </a:t>
            </a:r>
            <a:r>
              <a:rPr lang="en-US" altLang="zh-CN" b="1" dirty="0" smtClean="0">
                <a:solidFill>
                  <a:srgbClr val="00B050"/>
                </a:solidFill>
                <a:latin typeface="微软雅黑" panose="020B0503020204020204" pitchFamily="34" charset="-122"/>
                <a:ea typeface="微软雅黑" panose="020B0503020204020204" pitchFamily="34" charset="-122"/>
                <a:sym typeface="Wingdings" panose="05000000000000000000" pitchFamily="2" charset="2"/>
              </a:rPr>
              <a:t></a:t>
            </a:r>
          </a:p>
          <a:p>
            <a:pPr marL="342900" indent="-342900">
              <a:lnSpc>
                <a:spcPct val="150000"/>
              </a:lnSpc>
              <a:buFont typeface="Arial" panose="020B0604020202020204" pitchFamily="34" charset="0"/>
              <a:buChar char="•"/>
            </a:pPr>
            <a:r>
              <a:rPr lang="zh-CN" altLang="en-US" b="1" dirty="0" smtClean="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rPr>
              <a:t>振动熵计算：</a:t>
            </a:r>
            <a:r>
              <a:rPr lang="zh-CN" altLang="en-US" b="1" dirty="0" smtClean="0">
                <a:solidFill>
                  <a:schemeClr val="accent6"/>
                </a:solidFill>
                <a:latin typeface="微软雅黑" panose="020B0503020204020204" pitchFamily="34" charset="-122"/>
                <a:ea typeface="微软雅黑" panose="020B0503020204020204" pitchFamily="34" charset="-122"/>
                <a:sym typeface="Wingdings" panose="05000000000000000000" pitchFamily="2" charset="2"/>
              </a:rPr>
              <a:t>还有改进余地</a:t>
            </a:r>
            <a:endParaRPr lang="en-US" altLang="zh-CN" b="1" dirty="0" smtClean="0">
              <a:solidFill>
                <a:schemeClr val="accent6"/>
              </a:solidFill>
              <a:latin typeface="微软雅黑" panose="020B0503020204020204" pitchFamily="34" charset="-122"/>
              <a:ea typeface="微软雅黑" panose="020B0503020204020204" pitchFamily="34" charset="-122"/>
              <a:sym typeface="Wingdings" panose="05000000000000000000" pitchFamily="2" charset="2"/>
            </a:endParaRPr>
          </a:p>
        </p:txBody>
      </p:sp>
      <p:sp>
        <p:nvSpPr>
          <p:cNvPr id="7" name="TextBox 1"/>
          <p:cNvSpPr txBox="1"/>
          <p:nvPr/>
        </p:nvSpPr>
        <p:spPr>
          <a:xfrm>
            <a:off x="5546678" y="1196752"/>
            <a:ext cx="3657600" cy="4339650"/>
          </a:xfrm>
          <a:prstGeom prst="rect">
            <a:avLst/>
          </a:prstGeom>
          <a:noFill/>
        </p:spPr>
        <p:txBody>
          <a:bodyPr wrap="square" rtlCol="0">
            <a:spAutoFit/>
          </a:bodyPr>
          <a:lstStyle/>
          <a:p>
            <a:r>
              <a:rPr lang="zh-CN" altLang="en-US" b="1" dirty="0">
                <a:solidFill>
                  <a:schemeClr val="accent1">
                    <a:lumMod val="50000"/>
                  </a:schemeClr>
                </a:solidFill>
                <a:latin typeface="微软雅黑" panose="020B0503020204020204" pitchFamily="34" charset="-122"/>
                <a:ea typeface="微软雅黑" panose="020B0503020204020204" pitchFamily="34" charset="-122"/>
              </a:rPr>
              <a:t>表面、体原子比例</a:t>
            </a:r>
            <a:r>
              <a:rPr lang="zh-CN" altLang="en-US" sz="2400" dirty="0" smtClean="0">
                <a:solidFill>
                  <a:schemeClr val="accent1">
                    <a:lumMod val="50000"/>
                  </a:schemeClr>
                </a:solidFill>
                <a:latin typeface="微软雅黑" pitchFamily="34" charset="-122"/>
                <a:ea typeface="微软雅黑" pitchFamily="34" charset="-122"/>
              </a:rPr>
              <a:t> </a:t>
            </a:r>
            <a:endParaRPr lang="en-US" altLang="zh-CN" sz="2400" dirty="0" smtClean="0">
              <a:solidFill>
                <a:schemeClr val="accent1">
                  <a:lumMod val="50000"/>
                </a:schemeClr>
              </a:solidFill>
              <a:latin typeface="微软雅黑" pitchFamily="34" charset="-122"/>
              <a:ea typeface="微软雅黑" pitchFamily="34" charset="-122"/>
            </a:endParaRPr>
          </a:p>
          <a:p>
            <a:pPr>
              <a:buFont typeface="Wingdings"/>
              <a:buChar char="à"/>
            </a:pPr>
            <a:r>
              <a:rPr lang="en-US" altLang="zh-CN" b="1" dirty="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rPr>
              <a:t>WZ</a:t>
            </a:r>
            <a:r>
              <a:rPr lang="zh-CN" altLang="en-US" b="1" dirty="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rPr>
              <a:t>、</a:t>
            </a:r>
            <a:r>
              <a:rPr lang="en-US" altLang="zh-CN" b="1" dirty="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rPr>
              <a:t>ZB</a:t>
            </a:r>
            <a:r>
              <a:rPr lang="zh-CN" altLang="en-US" b="1" dirty="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rPr>
              <a:t>转变直径</a:t>
            </a:r>
            <a:endParaRPr lang="en-US" altLang="zh-CN" b="1" dirty="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endParaRPr>
          </a:p>
          <a:p>
            <a:r>
              <a:rPr lang="zh-CN" altLang="en-US" sz="2400" dirty="0" smtClean="0">
                <a:solidFill>
                  <a:srgbClr val="C00000"/>
                </a:solidFill>
                <a:latin typeface="微软雅黑" pitchFamily="34" charset="-122"/>
                <a:ea typeface="微软雅黑" pitchFamily="34" charset="-122"/>
                <a:sym typeface="Wingdings" panose="05000000000000000000" pitchFamily="2" charset="2"/>
              </a:rPr>
              <a:t>小直径 </a:t>
            </a:r>
            <a:r>
              <a:rPr lang="zh-CN" altLang="en-US" sz="2400" dirty="0" smtClean="0">
                <a:latin typeface="微软雅黑" pitchFamily="34" charset="-122"/>
                <a:ea typeface="微软雅黑" pitchFamily="34" charset="-122"/>
                <a:sym typeface="Wingdings" panose="05000000000000000000" pitchFamily="2" charset="2"/>
              </a:rPr>
              <a:t>    </a:t>
            </a:r>
            <a:r>
              <a:rPr lang="zh-CN" altLang="en-US" sz="2400" dirty="0" smtClean="0">
                <a:solidFill>
                  <a:srgbClr val="C00000"/>
                </a:solidFill>
                <a:latin typeface="微软雅黑" pitchFamily="34" charset="-122"/>
                <a:ea typeface="微软雅黑" pitchFamily="34" charset="-122"/>
                <a:sym typeface="Wingdings" panose="05000000000000000000" pitchFamily="2" charset="2"/>
              </a:rPr>
              <a:t> 表面能</a:t>
            </a:r>
            <a:endParaRPr lang="en-US" altLang="zh-CN" sz="2400" dirty="0" smtClean="0">
              <a:solidFill>
                <a:srgbClr val="C00000"/>
              </a:solidFill>
              <a:latin typeface="微软雅黑" pitchFamily="34" charset="-122"/>
              <a:ea typeface="微软雅黑" pitchFamily="34" charset="-122"/>
              <a:sym typeface="Wingdings" panose="05000000000000000000" pitchFamily="2" charset="2"/>
            </a:endParaRPr>
          </a:p>
          <a:p>
            <a:r>
              <a:rPr lang="zh-CN" altLang="en-US" sz="2400" dirty="0" smtClean="0">
                <a:solidFill>
                  <a:srgbClr val="C00000"/>
                </a:solidFill>
                <a:latin typeface="微软雅黑" pitchFamily="34" charset="-122"/>
                <a:ea typeface="微软雅黑" pitchFamily="34" charset="-122"/>
                <a:sym typeface="Wingdings" panose="05000000000000000000" pitchFamily="2" charset="2"/>
              </a:rPr>
              <a:t>大直径      体相能</a:t>
            </a:r>
            <a:endParaRPr lang="en-US" altLang="zh-CN" sz="2400" dirty="0" smtClean="0">
              <a:solidFill>
                <a:srgbClr val="C00000"/>
              </a:solidFill>
              <a:latin typeface="微软雅黑" pitchFamily="34" charset="-122"/>
              <a:ea typeface="微软雅黑" pitchFamily="34" charset="-122"/>
              <a:sym typeface="Wingdings" panose="05000000000000000000" pitchFamily="2" charset="2"/>
            </a:endParaRPr>
          </a:p>
          <a:p>
            <a:endParaRPr lang="en-US" altLang="zh-CN" sz="2400" dirty="0" smtClean="0">
              <a:solidFill>
                <a:srgbClr val="0000D2"/>
              </a:solidFill>
              <a:latin typeface="微软雅黑" pitchFamily="34" charset="-122"/>
              <a:ea typeface="微软雅黑" pitchFamily="34" charset="-122"/>
              <a:sym typeface="Wingdings" panose="05000000000000000000" pitchFamily="2" charset="2"/>
            </a:endParaRPr>
          </a:p>
          <a:p>
            <a:r>
              <a:rPr lang="zh-CN" altLang="en-US" b="1" dirty="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rPr>
              <a:t>（振动）熵的大小 </a:t>
            </a:r>
            <a:endParaRPr lang="en-US" altLang="zh-CN" b="1" dirty="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endParaRPr>
          </a:p>
          <a:p>
            <a:pPr>
              <a:buFont typeface="Wingdings"/>
              <a:buChar char="à"/>
            </a:pPr>
            <a:r>
              <a:rPr lang="en-US" altLang="zh-CN" b="1" dirty="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rPr>
              <a:t>WZ</a:t>
            </a:r>
            <a:r>
              <a:rPr lang="zh-CN" altLang="en-US" b="1" dirty="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rPr>
              <a:t>、</a:t>
            </a:r>
            <a:r>
              <a:rPr lang="en-US" altLang="zh-CN" b="1" dirty="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rPr>
              <a:t>ZB</a:t>
            </a:r>
            <a:r>
              <a:rPr lang="zh-CN" altLang="en-US" b="1" dirty="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rPr>
              <a:t>转变温度</a:t>
            </a:r>
            <a:endParaRPr lang="en-US" altLang="zh-CN" b="1" dirty="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endParaRPr>
          </a:p>
          <a:p>
            <a:r>
              <a:rPr lang="zh-CN" altLang="en-US" sz="2400" dirty="0" smtClean="0">
                <a:solidFill>
                  <a:srgbClr val="800000"/>
                </a:solidFill>
                <a:latin typeface="微软雅黑" pitchFamily="34" charset="-122"/>
                <a:ea typeface="微软雅黑" pitchFamily="34" charset="-122"/>
              </a:rPr>
              <a:t>声子色散</a:t>
            </a:r>
            <a:r>
              <a:rPr lang="en-US" altLang="zh-CN" sz="2400" dirty="0" smtClean="0">
                <a:solidFill>
                  <a:srgbClr val="800000"/>
                </a:solidFill>
                <a:latin typeface="微软雅黑" pitchFamily="34" charset="-122"/>
                <a:ea typeface="微软雅黑" pitchFamily="34" charset="-122"/>
              </a:rPr>
              <a:t>: </a:t>
            </a:r>
          </a:p>
          <a:p>
            <a:r>
              <a:rPr lang="en-US" altLang="zh-CN" sz="2400" dirty="0" smtClean="0">
                <a:solidFill>
                  <a:srgbClr val="800000"/>
                </a:solidFill>
                <a:latin typeface="微软雅黑" pitchFamily="34" charset="-122"/>
                <a:ea typeface="微软雅黑" pitchFamily="34" charset="-122"/>
              </a:rPr>
              <a:t>           if    ZB </a:t>
            </a:r>
            <a:r>
              <a:rPr lang="zh-CN" altLang="en-US" sz="2400" dirty="0" smtClean="0">
                <a:solidFill>
                  <a:srgbClr val="800000"/>
                </a:solidFill>
                <a:latin typeface="微软雅黑" pitchFamily="34" charset="-122"/>
                <a:ea typeface="微软雅黑" pitchFamily="34" charset="-122"/>
              </a:rPr>
              <a:t>＞</a:t>
            </a:r>
            <a:r>
              <a:rPr lang="en-US" altLang="zh-CN" sz="2400" dirty="0" smtClean="0">
                <a:solidFill>
                  <a:srgbClr val="800000"/>
                </a:solidFill>
                <a:latin typeface="微软雅黑" pitchFamily="34" charset="-122"/>
                <a:ea typeface="微软雅黑" pitchFamily="34" charset="-122"/>
              </a:rPr>
              <a:t>WZ</a:t>
            </a:r>
          </a:p>
          <a:p>
            <a:r>
              <a:rPr lang="en-US" altLang="zh-CN" sz="2400" dirty="0" smtClean="0">
                <a:solidFill>
                  <a:srgbClr val="800000"/>
                </a:solidFill>
                <a:latin typeface="微软雅黑" pitchFamily="34" charset="-122"/>
                <a:ea typeface="微软雅黑" pitchFamily="34" charset="-122"/>
              </a:rPr>
              <a:t>        then  </a:t>
            </a:r>
            <a:r>
              <a:rPr lang="zh-CN" altLang="en-US" sz="2400" dirty="0" smtClean="0">
                <a:solidFill>
                  <a:srgbClr val="800000"/>
                </a:solidFill>
                <a:latin typeface="微软雅黑" pitchFamily="34" charset="-122"/>
                <a:ea typeface="微软雅黑" pitchFamily="34" charset="-122"/>
              </a:rPr>
              <a:t>转变温度</a:t>
            </a:r>
          </a:p>
          <a:p>
            <a:pPr marL="342900" indent="-342900">
              <a:lnSpc>
                <a:spcPct val="150000"/>
              </a:lnSpc>
            </a:pPr>
            <a:endParaRPr lang="en-US" altLang="zh-CN" sz="2400" b="1" dirty="0" smtClean="0">
              <a:solidFill>
                <a:srgbClr val="FF0000"/>
              </a:solidFill>
              <a:latin typeface="微软雅黑" panose="020B0503020204020204" pitchFamily="34" charset="-122"/>
              <a:ea typeface="微软雅黑" panose="020B0503020204020204" pitchFamily="34" charset="-122"/>
              <a:sym typeface="Wingdings" panose="05000000000000000000" pitchFamily="2" charset="2"/>
            </a:endParaRPr>
          </a:p>
        </p:txBody>
      </p:sp>
      <p:cxnSp>
        <p:nvCxnSpPr>
          <p:cNvPr id="10" name="直接箭头连接符 9"/>
          <p:cNvCxnSpPr/>
          <p:nvPr/>
        </p:nvCxnSpPr>
        <p:spPr>
          <a:xfrm>
            <a:off x="6660232" y="2060848"/>
            <a:ext cx="36004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a:off x="6660232" y="2420888"/>
            <a:ext cx="36004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V="1">
            <a:off x="8604448" y="4221088"/>
            <a:ext cx="0" cy="504056"/>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 name="日期占位符 1"/>
          <p:cNvSpPr>
            <a:spLocks noGrp="1"/>
          </p:cNvSpPr>
          <p:nvPr>
            <p:ph type="dt" sz="half" idx="10"/>
          </p:nvPr>
        </p:nvSpPr>
        <p:spPr/>
        <p:txBody>
          <a:bodyPr/>
          <a:lstStyle/>
          <a:p>
            <a:fld id="{6DA986EB-5E2B-456A-B451-43A632871D12}" type="datetime1">
              <a:rPr lang="zh-CN" altLang="en-US" smtClean="0"/>
              <a:t>2013/10/29</a:t>
            </a:fld>
            <a:endParaRPr lang="zh-CN" altLang="en-US"/>
          </a:p>
        </p:txBody>
      </p:sp>
      <p:sp>
        <p:nvSpPr>
          <p:cNvPr id="3" name="页脚占位符 2"/>
          <p:cNvSpPr>
            <a:spLocks noGrp="1"/>
          </p:cNvSpPr>
          <p:nvPr>
            <p:ph type="ftr" sz="quarter" idx="11"/>
          </p:nvPr>
        </p:nvSpPr>
        <p:spPr/>
        <p:txBody>
          <a:bodyPr/>
          <a:lstStyle/>
          <a:p>
            <a:r>
              <a:rPr lang="en-US" altLang="zh-CN" smtClean="0"/>
              <a:t>PKU·  Beijing · Fall. 2013</a:t>
            </a:r>
            <a:endParaRPr lang="zh-CN" altLang="en-US" dirty="0"/>
          </a:p>
        </p:txBody>
      </p:sp>
      <p:sp>
        <p:nvSpPr>
          <p:cNvPr id="5" name="灯片编号占位符 4"/>
          <p:cNvSpPr>
            <a:spLocks noGrp="1"/>
          </p:cNvSpPr>
          <p:nvPr>
            <p:ph type="sldNum" sz="quarter" idx="12"/>
          </p:nvPr>
        </p:nvSpPr>
        <p:spPr/>
        <p:txBody>
          <a:bodyPr>
            <a:normAutofit fontScale="92500" lnSpcReduction="20000"/>
          </a:bodyPr>
          <a:lstStyle/>
          <a:p>
            <a:fld id="{654424FE-3783-4FE8-B304-F9B0064DEF78}" type="slidenum">
              <a:rPr lang="zh-CN" altLang="en-US" smtClean="0"/>
              <a:pPr/>
              <a:t>145</a:t>
            </a:fld>
            <a:endParaRPr lang="zh-CN" altLang="en-US"/>
          </a:p>
        </p:txBody>
      </p:sp>
    </p:spTree>
    <p:extLst>
      <p:ext uri="{BB962C8B-B14F-4D97-AF65-F5344CB8AC3E}">
        <p14:creationId xmlns:p14="http://schemas.microsoft.com/office/powerpoint/2010/main" val="16816545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03235"/>
            <a:ext cx="7704856" cy="830997"/>
          </a:xfrm>
          <a:prstGeom prst="rect">
            <a:avLst/>
          </a:prstGeom>
          <a:noFill/>
        </p:spPr>
        <p:txBody>
          <a:bodyPr wrap="square" rtlCol="0">
            <a:spAutoFit/>
          </a:bodyPr>
          <a:lstStyle/>
          <a:p>
            <a:pPr algn="ctr"/>
            <a:r>
              <a:rPr lang="en-US" altLang="zh-CN" sz="4400" b="1" dirty="0" smtClean="0">
                <a:solidFill>
                  <a:schemeClr val="accent1">
                    <a:lumMod val="50000"/>
                  </a:schemeClr>
                </a:solidFill>
                <a:latin typeface="Times New Roman" pitchFamily="18" charset="0"/>
                <a:ea typeface="宋体" pitchFamily="2" charset="-122"/>
              </a:rPr>
              <a:t>ZB</a:t>
            </a:r>
            <a:r>
              <a:rPr lang="zh-CN" altLang="en-US" sz="4800" b="1" dirty="0">
                <a:solidFill>
                  <a:schemeClr val="accent1">
                    <a:lumMod val="50000"/>
                  </a:schemeClr>
                </a:solidFill>
                <a:latin typeface="华文行楷" panose="02010800040101010101" pitchFamily="2" charset="-122"/>
                <a:ea typeface="华文行楷" panose="02010800040101010101" pitchFamily="2" charset="-122"/>
              </a:rPr>
              <a:t>和</a:t>
            </a:r>
            <a:r>
              <a:rPr lang="en-US" altLang="zh-CN" sz="4400" b="1" dirty="0" smtClean="0">
                <a:solidFill>
                  <a:schemeClr val="accent1">
                    <a:lumMod val="50000"/>
                  </a:schemeClr>
                </a:solidFill>
                <a:latin typeface="Times New Roman" pitchFamily="18" charset="0"/>
                <a:ea typeface="宋体" pitchFamily="2" charset="-122"/>
              </a:rPr>
              <a:t>WZ</a:t>
            </a:r>
            <a:r>
              <a:rPr lang="zh-CN" altLang="en-US" sz="4800" b="1" dirty="0">
                <a:solidFill>
                  <a:schemeClr val="accent1">
                    <a:lumMod val="50000"/>
                  </a:schemeClr>
                </a:solidFill>
                <a:latin typeface="华文行楷" panose="02010800040101010101" pitchFamily="2" charset="-122"/>
                <a:ea typeface="华文行楷" panose="02010800040101010101" pitchFamily="2" charset="-122"/>
              </a:rPr>
              <a:t>的声子色散关系</a:t>
            </a:r>
          </a:p>
        </p:txBody>
      </p:sp>
      <p:graphicFrame>
        <p:nvGraphicFramePr>
          <p:cNvPr id="5" name="Object 2"/>
          <p:cNvGraphicFramePr>
            <a:graphicFrameLocks noChangeAspect="1"/>
          </p:cNvGraphicFramePr>
          <p:nvPr>
            <p:extLst/>
          </p:nvPr>
        </p:nvGraphicFramePr>
        <p:xfrm>
          <a:off x="-324544" y="2420888"/>
          <a:ext cx="5589142" cy="3904046"/>
        </p:xfrm>
        <a:graphic>
          <a:graphicData uri="http://schemas.openxmlformats.org/presentationml/2006/ole">
            <mc:AlternateContent xmlns:mc="http://schemas.openxmlformats.org/markup-compatibility/2006">
              <mc:Choice xmlns:v="urn:schemas-microsoft-com:vml" Requires="v">
                <p:oleObj spid="_x0000_s57358" name="Graph" r:id="rId3" imgW="4155034" imgH="2901696" progId="Origin50.Graph">
                  <p:embed/>
                </p:oleObj>
              </mc:Choice>
              <mc:Fallback>
                <p:oleObj name="Graph" r:id="rId3" imgW="4155034" imgH="2901696"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544" y="2420888"/>
                        <a:ext cx="5589142" cy="390404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矩形 7"/>
          <p:cNvSpPr/>
          <p:nvPr/>
        </p:nvSpPr>
        <p:spPr>
          <a:xfrm>
            <a:off x="1331640" y="6021288"/>
            <a:ext cx="2441694" cy="461665"/>
          </a:xfrm>
          <a:prstGeom prst="rect">
            <a:avLst/>
          </a:prstGeom>
        </p:spPr>
        <p:txBody>
          <a:bodyPr wrap="none">
            <a:spAutoFit/>
          </a:bodyPr>
          <a:lstStyle/>
          <a:p>
            <a:r>
              <a:rPr lang="en-US" altLang="zh-CN" b="1" dirty="0" smtClean="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rPr>
              <a:t>ZB</a:t>
            </a:r>
            <a:r>
              <a:rPr lang="zh-CN" altLang="en-US" b="1" dirty="0" smtClean="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rPr>
              <a:t>体相声子色散</a:t>
            </a:r>
            <a:endParaRPr lang="zh-CN" altLang="en-US" dirty="0">
              <a:solidFill>
                <a:schemeClr val="accent1">
                  <a:lumMod val="50000"/>
                </a:schemeClr>
              </a:solidFill>
            </a:endParaRPr>
          </a:p>
        </p:txBody>
      </p:sp>
      <p:graphicFrame>
        <p:nvGraphicFramePr>
          <p:cNvPr id="9" name="Object 5"/>
          <p:cNvGraphicFramePr>
            <a:graphicFrameLocks noChangeAspect="1"/>
          </p:cNvGraphicFramePr>
          <p:nvPr/>
        </p:nvGraphicFramePr>
        <p:xfrm>
          <a:off x="3779912" y="2420888"/>
          <a:ext cx="5596928" cy="3909509"/>
        </p:xfrm>
        <a:graphic>
          <a:graphicData uri="http://schemas.openxmlformats.org/presentationml/2006/ole">
            <mc:AlternateContent xmlns:mc="http://schemas.openxmlformats.org/markup-compatibility/2006">
              <mc:Choice xmlns:v="urn:schemas-microsoft-com:vml" Requires="v">
                <p:oleObj spid="_x0000_s57359" name="Graph" r:id="rId5" imgW="4155034" imgH="2901696" progId="Origin50.Graph">
                  <p:embed/>
                </p:oleObj>
              </mc:Choice>
              <mc:Fallback>
                <p:oleObj name="Graph" r:id="rId5" imgW="4155034" imgH="2901696" progId="Origin50.Grap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9912" y="2420888"/>
                        <a:ext cx="5596928" cy="3909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 name="Picture 4"/>
          <p:cNvPicPr>
            <a:picLocks noChangeAspect="1" noChangeArrowheads="1"/>
          </p:cNvPicPr>
          <p:nvPr/>
        </p:nvPicPr>
        <p:blipFill>
          <a:blip r:embed="rId7" cstate="print"/>
          <a:srcRect/>
          <a:stretch>
            <a:fillRect/>
          </a:stretch>
        </p:blipFill>
        <p:spPr bwMode="auto">
          <a:xfrm>
            <a:off x="90156" y="886424"/>
            <a:ext cx="2553182" cy="1848414"/>
          </a:xfrm>
          <a:prstGeom prst="rect">
            <a:avLst/>
          </a:prstGeom>
          <a:noFill/>
          <a:ln w="9525">
            <a:noFill/>
            <a:miter lim="800000"/>
            <a:headEnd/>
            <a:tailEnd/>
          </a:ln>
        </p:spPr>
      </p:pic>
      <p:sp>
        <p:nvSpPr>
          <p:cNvPr id="11" name="矩形 10"/>
          <p:cNvSpPr/>
          <p:nvPr/>
        </p:nvSpPr>
        <p:spPr>
          <a:xfrm>
            <a:off x="2362200" y="990600"/>
            <a:ext cx="6699142" cy="1477328"/>
          </a:xfrm>
          <a:prstGeom prst="rect">
            <a:avLst/>
          </a:prstGeom>
        </p:spPr>
        <p:txBody>
          <a:bodyPr wrap="square">
            <a:spAutoFit/>
          </a:bodyPr>
          <a:lstStyle/>
          <a:p>
            <a:pPr algn="ctr">
              <a:lnSpc>
                <a:spcPct val="150000"/>
              </a:lnSpc>
            </a:pPr>
            <a:r>
              <a:rPr lang="zh-CN" altLang="en-US" sz="2000" b="1" dirty="0" smtClean="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rPr>
              <a:t>光学支色散不明显、声学支色散显著 （容易理解 </a:t>
            </a:r>
            <a:r>
              <a:rPr lang="en-US" altLang="zh-CN" sz="2000" b="1" dirty="0" smtClean="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rPr>
              <a:t></a:t>
            </a:r>
            <a:r>
              <a:rPr lang="zh-CN" altLang="en-US" sz="2000" b="1" dirty="0" smtClean="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rPr>
              <a:t>）</a:t>
            </a:r>
            <a:endParaRPr lang="en-US" altLang="zh-CN" sz="2000" b="1" dirty="0" smtClean="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endParaRPr>
          </a:p>
          <a:p>
            <a:pPr algn="ctr">
              <a:lnSpc>
                <a:spcPct val="150000"/>
              </a:lnSpc>
            </a:pPr>
            <a:r>
              <a:rPr lang="zh-CN" altLang="en-US" sz="2000" b="1" dirty="0" smtClean="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rPr>
              <a:t>进一步在自由能模型中考虑声学声子的色散性质</a:t>
            </a:r>
            <a:endParaRPr lang="en-US" altLang="zh-CN" sz="2000" b="1" dirty="0" smtClean="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endParaRPr>
          </a:p>
          <a:p>
            <a:pPr algn="ctr">
              <a:lnSpc>
                <a:spcPct val="150000"/>
              </a:lnSpc>
            </a:pPr>
            <a:r>
              <a:rPr lang="en-US" altLang="zh-CN" sz="2000" b="1" dirty="0" smtClean="0">
                <a:solidFill>
                  <a:srgbClr val="C00000"/>
                </a:solidFill>
                <a:latin typeface="微软雅黑" panose="020B0503020204020204" pitchFamily="34" charset="-122"/>
                <a:ea typeface="微软雅黑" panose="020B0503020204020204" pitchFamily="34" charset="-122"/>
                <a:sym typeface="Wingdings" panose="05000000000000000000" pitchFamily="2" charset="2"/>
              </a:rPr>
              <a:t>ZB</a:t>
            </a:r>
            <a:r>
              <a:rPr lang="zh-CN" altLang="en-US" sz="2000" b="1" dirty="0" smtClean="0">
                <a:solidFill>
                  <a:srgbClr val="C00000"/>
                </a:solidFill>
                <a:latin typeface="微软雅黑" panose="020B0503020204020204" pitchFamily="34" charset="-122"/>
                <a:ea typeface="微软雅黑" panose="020B0503020204020204" pitchFamily="34" charset="-122"/>
                <a:sym typeface="Wingdings" panose="05000000000000000000" pitchFamily="2" charset="2"/>
              </a:rPr>
              <a:t>色散明显、</a:t>
            </a:r>
            <a:r>
              <a:rPr lang="en-US" altLang="zh-CN" sz="2000" b="1" dirty="0" smtClean="0">
                <a:solidFill>
                  <a:srgbClr val="C00000"/>
                </a:solidFill>
                <a:latin typeface="微软雅黑" panose="020B0503020204020204" pitchFamily="34" charset="-122"/>
                <a:ea typeface="微软雅黑" panose="020B0503020204020204" pitchFamily="34" charset="-122"/>
                <a:sym typeface="Wingdings" panose="05000000000000000000" pitchFamily="2" charset="2"/>
              </a:rPr>
              <a:t>WZ</a:t>
            </a:r>
            <a:r>
              <a:rPr lang="zh-CN" altLang="en-US" sz="2000" b="1" dirty="0" smtClean="0">
                <a:solidFill>
                  <a:srgbClr val="C00000"/>
                </a:solidFill>
                <a:latin typeface="微软雅黑" panose="020B0503020204020204" pitchFamily="34" charset="-122"/>
                <a:ea typeface="微软雅黑" panose="020B0503020204020204" pitchFamily="34" charset="-122"/>
                <a:sym typeface="Wingdings" panose="05000000000000000000" pitchFamily="2" charset="2"/>
              </a:rPr>
              <a:t>色散不甚明显 </a:t>
            </a:r>
            <a:r>
              <a:rPr lang="en-US" altLang="zh-CN" sz="2000" b="1" dirty="0" smtClean="0">
                <a:solidFill>
                  <a:srgbClr val="C00000"/>
                </a:solidFill>
                <a:latin typeface="微软雅黑" panose="020B0503020204020204" pitchFamily="34" charset="-122"/>
                <a:ea typeface="微软雅黑" panose="020B0503020204020204" pitchFamily="34" charset="-122"/>
                <a:sym typeface="Wingdings" panose="05000000000000000000" pitchFamily="2" charset="2"/>
              </a:rPr>
              <a:t> </a:t>
            </a:r>
            <a:r>
              <a:rPr lang="zh-CN" altLang="en-US" sz="2000" b="1" dirty="0" smtClean="0">
                <a:solidFill>
                  <a:srgbClr val="C00000"/>
                </a:solidFill>
                <a:latin typeface="微软雅黑" panose="020B0503020204020204" pitchFamily="34" charset="-122"/>
                <a:ea typeface="微软雅黑" panose="020B0503020204020204" pitchFamily="34" charset="-122"/>
                <a:sym typeface="Wingdings" panose="05000000000000000000" pitchFamily="2" charset="2"/>
              </a:rPr>
              <a:t>更高的转变温度</a:t>
            </a:r>
            <a:endParaRPr lang="en-US" altLang="zh-CN" sz="2000" b="1" dirty="0">
              <a:solidFill>
                <a:srgbClr val="C00000"/>
              </a:solidFill>
              <a:latin typeface="微软雅黑" panose="020B0503020204020204" pitchFamily="34" charset="-122"/>
              <a:ea typeface="微软雅黑" panose="020B0503020204020204" pitchFamily="34" charset="-122"/>
              <a:sym typeface="Wingdings" panose="05000000000000000000" pitchFamily="2" charset="2"/>
            </a:endParaRPr>
          </a:p>
        </p:txBody>
      </p:sp>
      <p:sp>
        <p:nvSpPr>
          <p:cNvPr id="12" name="矩形 11"/>
          <p:cNvSpPr/>
          <p:nvPr/>
        </p:nvSpPr>
        <p:spPr>
          <a:xfrm>
            <a:off x="5364088" y="6021288"/>
            <a:ext cx="2563522" cy="461665"/>
          </a:xfrm>
          <a:prstGeom prst="rect">
            <a:avLst/>
          </a:prstGeom>
        </p:spPr>
        <p:txBody>
          <a:bodyPr wrap="none">
            <a:spAutoFit/>
          </a:bodyPr>
          <a:lstStyle/>
          <a:p>
            <a:r>
              <a:rPr lang="en-US" altLang="zh-CN" b="1" dirty="0" smtClean="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rPr>
              <a:t>WZ</a:t>
            </a:r>
            <a:r>
              <a:rPr lang="zh-CN" altLang="en-US" b="1" dirty="0" smtClean="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rPr>
              <a:t>体相声子色散</a:t>
            </a:r>
            <a:endParaRPr lang="zh-CN" altLang="en-US" dirty="0">
              <a:solidFill>
                <a:schemeClr val="accent1">
                  <a:lumMod val="50000"/>
                </a:schemeClr>
              </a:solidFill>
            </a:endParaRPr>
          </a:p>
        </p:txBody>
      </p:sp>
      <p:sp>
        <p:nvSpPr>
          <p:cNvPr id="2" name="日期占位符 1"/>
          <p:cNvSpPr>
            <a:spLocks noGrp="1"/>
          </p:cNvSpPr>
          <p:nvPr>
            <p:ph type="dt" sz="half" idx="10"/>
          </p:nvPr>
        </p:nvSpPr>
        <p:spPr/>
        <p:txBody>
          <a:bodyPr/>
          <a:lstStyle/>
          <a:p>
            <a:fld id="{E1DA635D-A085-46F1-8AE4-234D8AB9774F}" type="datetime1">
              <a:rPr lang="zh-CN" altLang="en-US" smtClean="0"/>
              <a:t>2013/10/29</a:t>
            </a:fld>
            <a:endParaRPr lang="zh-CN" altLang="en-US"/>
          </a:p>
        </p:txBody>
      </p:sp>
      <p:sp>
        <p:nvSpPr>
          <p:cNvPr id="3" name="页脚占位符 2"/>
          <p:cNvSpPr>
            <a:spLocks noGrp="1"/>
          </p:cNvSpPr>
          <p:nvPr>
            <p:ph type="ftr" sz="quarter" idx="11"/>
          </p:nvPr>
        </p:nvSpPr>
        <p:spPr/>
        <p:txBody>
          <a:bodyPr/>
          <a:lstStyle/>
          <a:p>
            <a:r>
              <a:rPr lang="en-US" altLang="zh-CN" smtClean="0"/>
              <a:t>PKU·  Beijing · Fall. 2013</a:t>
            </a:r>
            <a:endParaRPr lang="zh-CN" altLang="en-US" dirty="0"/>
          </a:p>
        </p:txBody>
      </p:sp>
      <p:sp>
        <p:nvSpPr>
          <p:cNvPr id="6" name="灯片编号占位符 5"/>
          <p:cNvSpPr>
            <a:spLocks noGrp="1"/>
          </p:cNvSpPr>
          <p:nvPr>
            <p:ph type="sldNum" sz="quarter" idx="12"/>
          </p:nvPr>
        </p:nvSpPr>
        <p:spPr/>
        <p:txBody>
          <a:bodyPr>
            <a:normAutofit fontScale="92500" lnSpcReduction="20000"/>
          </a:bodyPr>
          <a:lstStyle/>
          <a:p>
            <a:fld id="{654424FE-3783-4FE8-B304-F9B0064DEF78}" type="slidenum">
              <a:rPr lang="zh-CN" altLang="en-US" smtClean="0"/>
              <a:pPr/>
              <a:t>146</a:t>
            </a:fld>
            <a:endParaRPr lang="zh-CN" altLang="en-US"/>
          </a:p>
        </p:txBody>
      </p:sp>
    </p:spTree>
    <p:extLst>
      <p:ext uri="{BB962C8B-B14F-4D97-AF65-F5344CB8AC3E}">
        <p14:creationId xmlns:p14="http://schemas.microsoft.com/office/powerpoint/2010/main" val="256608422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158824" y="260648"/>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zh-CN" altLang="en-US" sz="5400" b="1" dirty="0" smtClean="0">
                <a:latin typeface="华文行楷" pitchFamily="2" charset="-122"/>
                <a:ea typeface="华文行楷" pitchFamily="2" charset="-122"/>
                <a:cs typeface="Times New Roman" pitchFamily="18" charset="0"/>
              </a:rPr>
              <a:t>结论</a:t>
            </a:r>
            <a:endParaRPr lang="zh-CN" altLang="en-US" sz="5400" b="1" dirty="0">
              <a:latin typeface="华文行楷" pitchFamily="2" charset="-122"/>
              <a:ea typeface="华文行楷" pitchFamily="2" charset="-122"/>
              <a:cs typeface="Times New Roman" pitchFamily="18" charset="0"/>
            </a:endParaRPr>
          </a:p>
        </p:txBody>
      </p:sp>
      <p:grpSp>
        <p:nvGrpSpPr>
          <p:cNvPr id="7" name="组合 6"/>
          <p:cNvGrpSpPr/>
          <p:nvPr/>
        </p:nvGrpSpPr>
        <p:grpSpPr>
          <a:xfrm>
            <a:off x="5786436" y="2160183"/>
            <a:ext cx="2601988" cy="2031325"/>
            <a:chOff x="2304256" y="2090172"/>
            <a:chExt cx="2601988" cy="2031325"/>
          </a:xfrm>
        </p:grpSpPr>
        <p:sp>
          <p:nvSpPr>
            <p:cNvPr id="3" name="矩形 2"/>
            <p:cNvSpPr/>
            <p:nvPr/>
          </p:nvSpPr>
          <p:spPr>
            <a:xfrm>
              <a:off x="2304256" y="2090172"/>
              <a:ext cx="2601988" cy="2031325"/>
            </a:xfrm>
            <a:prstGeom prst="rect">
              <a:avLst/>
            </a:prstGeom>
          </p:spPr>
          <p:txBody>
            <a:bodyPr wrap="square">
              <a:spAutoFit/>
            </a:bodyPr>
            <a:lstStyle/>
            <a:p>
              <a:r>
                <a:rPr lang="zh-CN" altLang="en-US" b="1" dirty="0">
                  <a:solidFill>
                    <a:schemeClr val="accent1">
                      <a:lumMod val="50000"/>
                    </a:schemeClr>
                  </a:solidFill>
                  <a:latin typeface="微软雅黑" panose="020B0503020204020204" pitchFamily="34" charset="-122"/>
                  <a:ea typeface="微软雅黑" panose="020B0503020204020204" pitchFamily="34" charset="-122"/>
                </a:rPr>
                <a:t>表面、体原子比例</a:t>
              </a:r>
              <a:r>
                <a:rPr lang="zh-CN" altLang="en-US" dirty="0">
                  <a:solidFill>
                    <a:schemeClr val="accent1">
                      <a:lumMod val="50000"/>
                    </a:schemeClr>
                  </a:solidFill>
                  <a:latin typeface="微软雅黑" pitchFamily="34" charset="-122"/>
                  <a:ea typeface="微软雅黑" pitchFamily="34" charset="-122"/>
                </a:rPr>
                <a:t> </a:t>
              </a:r>
              <a:endParaRPr lang="en-US" altLang="zh-CN" dirty="0">
                <a:solidFill>
                  <a:schemeClr val="accent1">
                    <a:lumMod val="50000"/>
                  </a:schemeClr>
                </a:solidFill>
                <a:latin typeface="微软雅黑" pitchFamily="34" charset="-122"/>
                <a:ea typeface="微软雅黑" pitchFamily="34" charset="-122"/>
              </a:endParaRPr>
            </a:p>
            <a:p>
              <a:pPr>
                <a:buFont typeface="Wingdings"/>
                <a:buChar char="à"/>
              </a:pPr>
              <a:r>
                <a:rPr lang="en-US" altLang="zh-CN" b="1" dirty="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rPr>
                <a:t>WZ</a:t>
              </a:r>
              <a:r>
                <a:rPr lang="zh-CN" altLang="en-US" b="1" dirty="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rPr>
                <a:t>、</a:t>
              </a:r>
              <a:r>
                <a:rPr lang="en-US" altLang="zh-CN" b="1" dirty="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rPr>
                <a:t>ZB</a:t>
              </a:r>
              <a:r>
                <a:rPr lang="zh-CN" altLang="en-US" b="1" dirty="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rPr>
                <a:t>转变直径</a:t>
              </a:r>
              <a:endParaRPr lang="en-US" altLang="zh-CN" b="1" dirty="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endParaRPr>
            </a:p>
            <a:p>
              <a:r>
                <a:rPr lang="zh-CN" altLang="en-US" dirty="0">
                  <a:solidFill>
                    <a:srgbClr val="C00000"/>
                  </a:solidFill>
                  <a:latin typeface="微软雅黑" pitchFamily="34" charset="-122"/>
                  <a:ea typeface="微软雅黑" pitchFamily="34" charset="-122"/>
                  <a:sym typeface="Wingdings" panose="05000000000000000000" pitchFamily="2" charset="2"/>
                </a:rPr>
                <a:t>小直径 </a:t>
              </a:r>
              <a:r>
                <a:rPr lang="zh-CN" altLang="en-US" dirty="0">
                  <a:latin typeface="微软雅黑" pitchFamily="34" charset="-122"/>
                  <a:ea typeface="微软雅黑" pitchFamily="34" charset="-122"/>
                  <a:sym typeface="Wingdings" panose="05000000000000000000" pitchFamily="2" charset="2"/>
                </a:rPr>
                <a:t>    </a:t>
              </a:r>
              <a:r>
                <a:rPr lang="zh-CN" altLang="en-US" dirty="0">
                  <a:solidFill>
                    <a:srgbClr val="C00000"/>
                  </a:solidFill>
                  <a:latin typeface="微软雅黑" pitchFamily="34" charset="-122"/>
                  <a:ea typeface="微软雅黑" pitchFamily="34" charset="-122"/>
                  <a:sym typeface="Wingdings" panose="05000000000000000000" pitchFamily="2" charset="2"/>
                </a:rPr>
                <a:t> 表面能</a:t>
              </a:r>
              <a:endParaRPr lang="en-US" altLang="zh-CN" dirty="0">
                <a:solidFill>
                  <a:srgbClr val="C00000"/>
                </a:solidFill>
                <a:latin typeface="微软雅黑" pitchFamily="34" charset="-122"/>
                <a:ea typeface="微软雅黑" pitchFamily="34" charset="-122"/>
                <a:sym typeface="Wingdings" panose="05000000000000000000" pitchFamily="2" charset="2"/>
              </a:endParaRPr>
            </a:p>
            <a:p>
              <a:r>
                <a:rPr lang="zh-CN" altLang="en-US" dirty="0">
                  <a:solidFill>
                    <a:srgbClr val="C00000"/>
                  </a:solidFill>
                  <a:latin typeface="微软雅黑" pitchFamily="34" charset="-122"/>
                  <a:ea typeface="微软雅黑" pitchFamily="34" charset="-122"/>
                  <a:sym typeface="Wingdings" panose="05000000000000000000" pitchFamily="2" charset="2"/>
                </a:rPr>
                <a:t>大直径      体相能</a:t>
              </a:r>
              <a:endParaRPr lang="en-US" altLang="zh-CN" dirty="0">
                <a:solidFill>
                  <a:srgbClr val="C00000"/>
                </a:solidFill>
                <a:latin typeface="微软雅黑" pitchFamily="34" charset="-122"/>
                <a:ea typeface="微软雅黑" pitchFamily="34" charset="-122"/>
                <a:sym typeface="Wingdings" panose="05000000000000000000" pitchFamily="2" charset="2"/>
              </a:endParaRPr>
            </a:p>
            <a:p>
              <a:endParaRPr lang="en-US" altLang="zh-CN" dirty="0">
                <a:solidFill>
                  <a:srgbClr val="0000D2"/>
                </a:solidFill>
                <a:latin typeface="微软雅黑" pitchFamily="34" charset="-122"/>
                <a:ea typeface="微软雅黑" pitchFamily="34" charset="-122"/>
                <a:sym typeface="Wingdings" panose="05000000000000000000" pitchFamily="2" charset="2"/>
              </a:endParaRPr>
            </a:p>
            <a:p>
              <a:pPr marL="285750" indent="-285750">
                <a:buFont typeface="Arial" panose="020B0604020202020204" pitchFamily="34" charset="0"/>
                <a:buChar char="•"/>
              </a:pPr>
              <a:r>
                <a:rPr lang="zh-CN" altLang="en-US" b="1" dirty="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rPr>
                <a:t>（振动）熵的大小 </a:t>
              </a:r>
              <a:endParaRPr lang="en-US" altLang="zh-CN" b="1" dirty="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endParaRPr>
            </a:p>
            <a:p>
              <a:pPr>
                <a:buFont typeface="Wingdings"/>
                <a:buChar char="à"/>
              </a:pPr>
              <a:r>
                <a:rPr lang="en-US" altLang="zh-CN" b="1" dirty="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rPr>
                <a:t>WZ</a:t>
              </a:r>
              <a:r>
                <a:rPr lang="zh-CN" altLang="en-US" b="1" dirty="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rPr>
                <a:t>、</a:t>
              </a:r>
              <a:r>
                <a:rPr lang="en-US" altLang="zh-CN" b="1" dirty="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rPr>
                <a:t>ZB</a:t>
              </a:r>
              <a:r>
                <a:rPr lang="zh-CN" altLang="en-US" b="1" dirty="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rPr>
                <a:t>转变温度</a:t>
              </a:r>
              <a:endParaRPr lang="en-US" altLang="zh-CN" b="1" dirty="0">
                <a:solidFill>
                  <a:schemeClr val="accent1">
                    <a:lumMod val="50000"/>
                  </a:schemeClr>
                </a:solidFill>
                <a:latin typeface="微软雅黑" panose="020B0503020204020204" pitchFamily="34" charset="-122"/>
                <a:ea typeface="微软雅黑" panose="020B0503020204020204" pitchFamily="34" charset="-122"/>
                <a:sym typeface="Wingdings" panose="05000000000000000000" pitchFamily="2" charset="2"/>
              </a:endParaRPr>
            </a:p>
          </p:txBody>
        </p:sp>
        <p:grpSp>
          <p:nvGrpSpPr>
            <p:cNvPr id="6" name="组合 5"/>
            <p:cNvGrpSpPr/>
            <p:nvPr/>
          </p:nvGrpSpPr>
          <p:grpSpPr>
            <a:xfrm>
              <a:off x="3059832" y="2782925"/>
              <a:ext cx="360040" cy="314372"/>
              <a:chOff x="3059832" y="2782925"/>
              <a:chExt cx="360040" cy="314372"/>
            </a:xfrm>
          </p:grpSpPr>
          <p:cxnSp>
            <p:nvCxnSpPr>
              <p:cNvPr id="4" name="直接箭头连接符 3"/>
              <p:cNvCxnSpPr/>
              <p:nvPr/>
            </p:nvCxnSpPr>
            <p:spPr>
              <a:xfrm>
                <a:off x="3059832" y="2782925"/>
                <a:ext cx="36004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a:off x="3059832" y="3097297"/>
                <a:ext cx="36004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3" name="组合 12"/>
          <p:cNvGrpSpPr/>
          <p:nvPr/>
        </p:nvGrpSpPr>
        <p:grpSpPr>
          <a:xfrm>
            <a:off x="1857356" y="98335"/>
            <a:ext cx="3643338" cy="6759689"/>
            <a:chOff x="2357422" y="0"/>
            <a:chExt cx="3643338" cy="6759689"/>
          </a:xfrm>
        </p:grpSpPr>
        <p:grpSp>
          <p:nvGrpSpPr>
            <p:cNvPr id="14" name="组合 8"/>
            <p:cNvGrpSpPr/>
            <p:nvPr/>
          </p:nvGrpSpPr>
          <p:grpSpPr>
            <a:xfrm>
              <a:off x="2585545" y="714356"/>
              <a:ext cx="2772274" cy="6045333"/>
              <a:chOff x="2585543" y="360846"/>
              <a:chExt cx="3009782" cy="6398843"/>
            </a:xfrm>
          </p:grpSpPr>
          <p:grpSp>
            <p:nvGrpSpPr>
              <p:cNvPr id="16" name="组合 7"/>
              <p:cNvGrpSpPr/>
              <p:nvPr/>
            </p:nvGrpSpPr>
            <p:grpSpPr>
              <a:xfrm>
                <a:off x="2585543" y="360846"/>
                <a:ext cx="2915151" cy="6312432"/>
                <a:chOff x="2585543" y="360846"/>
                <a:chExt cx="2915151" cy="6312432"/>
              </a:xfrm>
            </p:grpSpPr>
            <p:sp>
              <p:nvSpPr>
                <p:cNvPr id="18" name="平行四边形 17"/>
                <p:cNvSpPr/>
                <p:nvPr/>
              </p:nvSpPr>
              <p:spPr>
                <a:xfrm rot="155417">
                  <a:off x="3000364" y="1954089"/>
                  <a:ext cx="2500330" cy="214314"/>
                </a:xfrm>
                <a:prstGeom prst="parallelogram">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平行四边形 4"/>
                <p:cNvSpPr/>
                <p:nvPr/>
              </p:nvSpPr>
              <p:spPr>
                <a:xfrm rot="155417">
                  <a:off x="2878076" y="3097096"/>
                  <a:ext cx="2500330" cy="214314"/>
                </a:xfrm>
                <a:prstGeom prst="parallelogram">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平行四边形 5"/>
                <p:cNvSpPr/>
                <p:nvPr/>
              </p:nvSpPr>
              <p:spPr>
                <a:xfrm rot="155417">
                  <a:off x="2790595" y="4240106"/>
                  <a:ext cx="2500330" cy="214314"/>
                </a:xfrm>
                <a:prstGeom prst="parallelogram">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平行四边形 6"/>
                <p:cNvSpPr/>
                <p:nvPr/>
              </p:nvSpPr>
              <p:spPr>
                <a:xfrm rot="155417">
                  <a:off x="2679804" y="5403977"/>
                  <a:ext cx="2500330" cy="214314"/>
                </a:xfrm>
                <a:prstGeom prst="parallelogram">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柱形 1"/>
                <p:cNvSpPr/>
                <p:nvPr/>
              </p:nvSpPr>
              <p:spPr>
                <a:xfrm rot="300000">
                  <a:off x="2585543" y="360846"/>
                  <a:ext cx="333348" cy="6312432"/>
                </a:xfrm>
                <a:prstGeom prst="ca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圆柱形 2"/>
              <p:cNvSpPr/>
              <p:nvPr/>
            </p:nvSpPr>
            <p:spPr>
              <a:xfrm rot="300000">
                <a:off x="5273790" y="477287"/>
                <a:ext cx="321535" cy="6282402"/>
              </a:xfrm>
              <a:prstGeom prst="ca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云形 14"/>
            <p:cNvSpPr/>
            <p:nvPr/>
          </p:nvSpPr>
          <p:spPr>
            <a:xfrm rot="243711">
              <a:off x="2357422" y="0"/>
              <a:ext cx="3643338" cy="1357322"/>
            </a:xfrm>
            <a:prstGeom prst="cloud">
              <a:avLst/>
            </a:prstGeom>
            <a:noFill/>
            <a:ln>
              <a:solidFill>
                <a:srgbClr val="0EC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TextBox 22"/>
          <p:cNvSpPr txBox="1"/>
          <p:nvPr/>
        </p:nvSpPr>
        <p:spPr>
          <a:xfrm>
            <a:off x="2500298" y="5857892"/>
            <a:ext cx="1785950" cy="830997"/>
          </a:xfrm>
          <a:prstGeom prst="rect">
            <a:avLst/>
          </a:prstGeom>
          <a:noFill/>
        </p:spPr>
        <p:txBody>
          <a:bodyPr wrap="square" rtlCol="0">
            <a:spAutoFit/>
          </a:bodyPr>
          <a:lstStyle/>
          <a:p>
            <a:r>
              <a:rPr lang="en-US" altLang="zh-CN" b="1" dirty="0" smtClean="0"/>
              <a:t>PBE+FR+</a:t>
            </a:r>
          </a:p>
          <a:p>
            <a:r>
              <a:rPr lang="zh-CN" altLang="en-US" b="1" dirty="0" smtClean="0"/>
              <a:t>两层</a:t>
            </a:r>
            <a:r>
              <a:rPr lang="en-US" altLang="zh-CN" b="1" dirty="0" smtClean="0"/>
              <a:t>+</a:t>
            </a:r>
            <a:r>
              <a:rPr lang="zh-CN" altLang="en-US" b="1" dirty="0" smtClean="0"/>
              <a:t>圆柱</a:t>
            </a:r>
            <a:endParaRPr lang="zh-CN" altLang="en-US" b="1" dirty="0"/>
          </a:p>
        </p:txBody>
      </p:sp>
      <p:sp>
        <p:nvSpPr>
          <p:cNvPr id="24" name="TextBox 23"/>
          <p:cNvSpPr txBox="1"/>
          <p:nvPr/>
        </p:nvSpPr>
        <p:spPr>
          <a:xfrm>
            <a:off x="2357422" y="4714884"/>
            <a:ext cx="2071702" cy="830997"/>
          </a:xfrm>
          <a:prstGeom prst="rect">
            <a:avLst/>
          </a:prstGeom>
          <a:noFill/>
        </p:spPr>
        <p:txBody>
          <a:bodyPr wrap="square" rtlCol="0">
            <a:spAutoFit/>
          </a:bodyPr>
          <a:lstStyle/>
          <a:p>
            <a:r>
              <a:rPr lang="en-US" altLang="zh-CN" b="1" dirty="0" err="1" smtClean="0"/>
              <a:t>PBEsol+DFPT</a:t>
            </a:r>
            <a:r>
              <a:rPr lang="en-US" altLang="zh-CN" b="1" dirty="0" smtClean="0"/>
              <a:t>+</a:t>
            </a:r>
          </a:p>
          <a:p>
            <a:r>
              <a:rPr lang="zh-CN" altLang="en-US" b="1" dirty="0" smtClean="0"/>
              <a:t>四层</a:t>
            </a:r>
            <a:r>
              <a:rPr lang="en-US" altLang="zh-CN" b="1" dirty="0" smtClean="0"/>
              <a:t>+</a:t>
            </a:r>
            <a:r>
              <a:rPr lang="zh-CN" altLang="en-US" b="1" dirty="0" smtClean="0"/>
              <a:t>圆柱</a:t>
            </a:r>
            <a:endParaRPr lang="zh-CN" altLang="en-US" b="1" dirty="0"/>
          </a:p>
        </p:txBody>
      </p:sp>
      <p:sp>
        <p:nvSpPr>
          <p:cNvPr id="25" name="TextBox 24"/>
          <p:cNvSpPr txBox="1"/>
          <p:nvPr/>
        </p:nvSpPr>
        <p:spPr>
          <a:xfrm>
            <a:off x="2571736" y="3643314"/>
            <a:ext cx="1714512" cy="830997"/>
          </a:xfrm>
          <a:prstGeom prst="rect">
            <a:avLst/>
          </a:prstGeom>
          <a:noFill/>
        </p:spPr>
        <p:txBody>
          <a:bodyPr wrap="square" rtlCol="0">
            <a:spAutoFit/>
          </a:bodyPr>
          <a:lstStyle/>
          <a:p>
            <a:r>
              <a:rPr lang="en-US" altLang="zh-CN" b="1" dirty="0" smtClean="0"/>
              <a:t>+</a:t>
            </a:r>
            <a:r>
              <a:rPr lang="zh-CN" altLang="en-US" b="1" dirty="0" smtClean="0"/>
              <a:t>六棱柱</a:t>
            </a:r>
            <a:r>
              <a:rPr lang="en-US" altLang="zh-CN" b="1" dirty="0" smtClean="0"/>
              <a:t>+</a:t>
            </a:r>
            <a:r>
              <a:rPr lang="zh-CN" altLang="en-US" b="1" dirty="0" smtClean="0"/>
              <a:t>表面层厚度</a:t>
            </a:r>
            <a:endParaRPr lang="zh-CN" altLang="en-US" b="1" dirty="0"/>
          </a:p>
        </p:txBody>
      </p:sp>
      <p:sp>
        <p:nvSpPr>
          <p:cNvPr id="26" name="TextBox 25"/>
          <p:cNvSpPr txBox="1"/>
          <p:nvPr/>
        </p:nvSpPr>
        <p:spPr>
          <a:xfrm>
            <a:off x="2571736" y="2753021"/>
            <a:ext cx="2000264" cy="461665"/>
          </a:xfrm>
          <a:prstGeom prst="rect">
            <a:avLst/>
          </a:prstGeom>
          <a:noFill/>
        </p:spPr>
        <p:txBody>
          <a:bodyPr wrap="square" rtlCol="0">
            <a:spAutoFit/>
          </a:bodyPr>
          <a:lstStyle/>
          <a:p>
            <a:r>
              <a:rPr lang="en-US" altLang="zh-CN" b="1" dirty="0" smtClean="0"/>
              <a:t>+</a:t>
            </a:r>
            <a:r>
              <a:rPr lang="zh-CN" altLang="en-US" b="1" dirty="0" smtClean="0"/>
              <a:t>原子数守恒</a:t>
            </a:r>
            <a:endParaRPr lang="zh-CN" altLang="en-US" b="1" dirty="0"/>
          </a:p>
        </p:txBody>
      </p:sp>
      <p:sp>
        <p:nvSpPr>
          <p:cNvPr id="27" name="TextBox 26"/>
          <p:cNvSpPr txBox="1"/>
          <p:nvPr/>
        </p:nvSpPr>
        <p:spPr>
          <a:xfrm>
            <a:off x="2643174" y="1454995"/>
            <a:ext cx="2143140" cy="830997"/>
          </a:xfrm>
          <a:prstGeom prst="rect">
            <a:avLst/>
          </a:prstGeom>
          <a:noFill/>
        </p:spPr>
        <p:txBody>
          <a:bodyPr wrap="square" rtlCol="0">
            <a:spAutoFit/>
          </a:bodyPr>
          <a:lstStyle/>
          <a:p>
            <a:r>
              <a:rPr lang="en-US" altLang="zh-CN" b="1" dirty="0" smtClean="0"/>
              <a:t>+</a:t>
            </a:r>
            <a:r>
              <a:rPr lang="zh-CN" altLang="en-US" b="1" dirty="0" smtClean="0"/>
              <a:t>弯折六棱柱</a:t>
            </a:r>
            <a:r>
              <a:rPr lang="en-US" altLang="zh-CN" b="1" dirty="0" smtClean="0"/>
              <a:t>+</a:t>
            </a:r>
          </a:p>
          <a:p>
            <a:r>
              <a:rPr lang="zh-CN" altLang="en-US" b="1" dirty="0" smtClean="0"/>
              <a:t>声子色散</a:t>
            </a:r>
            <a:endParaRPr lang="zh-CN" altLang="en-US" b="1" dirty="0"/>
          </a:p>
        </p:txBody>
      </p:sp>
      <p:sp>
        <p:nvSpPr>
          <p:cNvPr id="28" name="TextBox 27"/>
          <p:cNvSpPr txBox="1"/>
          <p:nvPr/>
        </p:nvSpPr>
        <p:spPr>
          <a:xfrm>
            <a:off x="2970764" y="500406"/>
            <a:ext cx="1545120" cy="369332"/>
          </a:xfrm>
          <a:prstGeom prst="rect">
            <a:avLst/>
          </a:prstGeom>
          <a:noFill/>
        </p:spPr>
        <p:txBody>
          <a:bodyPr wrap="square" rtlCol="0">
            <a:spAutoFit/>
          </a:bodyPr>
          <a:lstStyle/>
          <a:p>
            <a:r>
              <a:rPr lang="zh-CN" altLang="en-US" b="1" dirty="0" smtClean="0"/>
              <a:t>热力学相图</a:t>
            </a:r>
            <a:endParaRPr lang="zh-CN" altLang="en-US" b="1" dirty="0"/>
          </a:p>
        </p:txBody>
      </p:sp>
      <p:sp>
        <p:nvSpPr>
          <p:cNvPr id="8" name="日期占位符 7"/>
          <p:cNvSpPr>
            <a:spLocks noGrp="1"/>
          </p:cNvSpPr>
          <p:nvPr>
            <p:ph type="dt" sz="half" idx="10"/>
          </p:nvPr>
        </p:nvSpPr>
        <p:spPr/>
        <p:txBody>
          <a:bodyPr/>
          <a:lstStyle/>
          <a:p>
            <a:fld id="{F503540E-0BAE-4395-A1A9-252B3068EBCF}" type="datetime1">
              <a:rPr lang="zh-CN" altLang="en-US" smtClean="0"/>
              <a:t>2013/10/29</a:t>
            </a:fld>
            <a:endParaRPr lang="zh-CN" altLang="en-US"/>
          </a:p>
        </p:txBody>
      </p:sp>
      <p:sp>
        <p:nvSpPr>
          <p:cNvPr id="9" name="页脚占位符 8"/>
          <p:cNvSpPr>
            <a:spLocks noGrp="1"/>
          </p:cNvSpPr>
          <p:nvPr>
            <p:ph type="ftr" sz="quarter" idx="11"/>
          </p:nvPr>
        </p:nvSpPr>
        <p:spPr/>
        <p:txBody>
          <a:bodyPr/>
          <a:lstStyle/>
          <a:p>
            <a:r>
              <a:rPr lang="en-US" altLang="zh-CN" smtClean="0"/>
              <a:t>PKU·  Beijing · Fall. 2013</a:t>
            </a:r>
            <a:endParaRPr lang="zh-CN" altLang="en-US" dirty="0"/>
          </a:p>
        </p:txBody>
      </p:sp>
      <p:sp>
        <p:nvSpPr>
          <p:cNvPr id="10" name="灯片编号占位符 9"/>
          <p:cNvSpPr>
            <a:spLocks noGrp="1"/>
          </p:cNvSpPr>
          <p:nvPr>
            <p:ph type="sldNum" sz="quarter" idx="12"/>
          </p:nvPr>
        </p:nvSpPr>
        <p:spPr/>
        <p:txBody>
          <a:bodyPr>
            <a:normAutofit fontScale="92500" lnSpcReduction="20000"/>
          </a:bodyPr>
          <a:lstStyle/>
          <a:p>
            <a:fld id="{654424FE-3783-4FE8-B304-F9B0064DEF78}" type="slidenum">
              <a:rPr lang="zh-CN" altLang="en-US" smtClean="0"/>
              <a:pPr/>
              <a:t>147</a:t>
            </a:fld>
            <a:endParaRPr lang="zh-CN" altLang="en-US"/>
          </a:p>
        </p:txBody>
      </p:sp>
    </p:spTree>
    <p:extLst>
      <p:ext uri="{BB962C8B-B14F-4D97-AF65-F5344CB8AC3E}">
        <p14:creationId xmlns:p14="http://schemas.microsoft.com/office/powerpoint/2010/main" val="83120141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520" y="260648"/>
            <a:ext cx="8591550" cy="746721"/>
          </a:xfrm>
        </p:spPr>
        <p:txBody>
          <a:bodyPr>
            <a:normAutofit/>
          </a:bodyPr>
          <a:lstStyle/>
          <a:p>
            <a:r>
              <a:rPr lang="zh-CN" altLang="en-US" dirty="0" smtClean="0">
                <a:latin typeface="微软雅黑" pitchFamily="34" charset="-122"/>
                <a:ea typeface="微软雅黑" pitchFamily="34" charset="-122"/>
              </a:rPr>
              <a:t>小结和展望</a:t>
            </a:r>
            <a:endParaRPr lang="zh-CN" altLang="en-US" dirty="0">
              <a:latin typeface="微软雅黑" pitchFamily="34" charset="-122"/>
              <a:ea typeface="微软雅黑" pitchFamily="34" charset="-122"/>
            </a:endParaRPr>
          </a:p>
        </p:txBody>
      </p:sp>
      <p:sp>
        <p:nvSpPr>
          <p:cNvPr id="6" name="Content Placeholder 5"/>
          <p:cNvSpPr>
            <a:spLocks noGrp="1"/>
          </p:cNvSpPr>
          <p:nvPr>
            <p:ph idx="4294967295"/>
          </p:nvPr>
        </p:nvSpPr>
        <p:spPr>
          <a:xfrm>
            <a:off x="457200" y="1268760"/>
            <a:ext cx="8229600" cy="4857403"/>
          </a:xfrm>
          <a:prstGeom prst="rect">
            <a:avLst/>
          </a:prstGeom>
        </p:spPr>
        <p:txBody>
          <a:bodyPr>
            <a:normAutofit lnSpcReduction="10000"/>
          </a:bodyPr>
          <a:lstStyle/>
          <a:p>
            <a:pPr>
              <a:lnSpc>
                <a:spcPct val="150000"/>
              </a:lnSpc>
            </a:pPr>
            <a:r>
              <a:rPr lang="zh-CN" altLang="en-US" dirty="0" smtClean="0">
                <a:latin typeface="微软雅黑" pitchFamily="34" charset="-122"/>
                <a:ea typeface="微软雅黑" pitchFamily="34" charset="-122"/>
              </a:rPr>
              <a:t>电子结构计算是一门蓬勃发展的“新兴”学科</a:t>
            </a:r>
            <a:endParaRPr lang="en-US" altLang="zh-CN" dirty="0" smtClean="0">
              <a:latin typeface="微软雅黑" pitchFamily="34" charset="-122"/>
              <a:ea typeface="微软雅黑" pitchFamily="34" charset="-122"/>
            </a:endParaRPr>
          </a:p>
          <a:p>
            <a:pPr marL="342900" lvl="2">
              <a:lnSpc>
                <a:spcPct val="150000"/>
              </a:lnSpc>
            </a:pPr>
            <a:r>
              <a:rPr lang="zh-CN" altLang="en-US" sz="2100" dirty="0">
                <a:latin typeface="微软雅黑" pitchFamily="34" charset="-122"/>
                <a:ea typeface="微软雅黑" pitchFamily="34" charset="-122"/>
              </a:rPr>
              <a:t>历史悠久、发展迅猛、前景广阔</a:t>
            </a:r>
            <a:endParaRPr lang="en-US" altLang="zh-CN" sz="2100" dirty="0">
              <a:latin typeface="微软雅黑" pitchFamily="34" charset="-122"/>
              <a:ea typeface="微软雅黑" pitchFamily="34" charset="-122"/>
            </a:endParaRPr>
          </a:p>
          <a:p>
            <a:pPr>
              <a:lnSpc>
                <a:spcPct val="150000"/>
              </a:lnSpc>
            </a:pPr>
            <a:r>
              <a:rPr lang="zh-CN" altLang="en-US" dirty="0" smtClean="0">
                <a:latin typeface="微软雅黑" pitchFamily="34" charset="-122"/>
                <a:ea typeface="微软雅黑" pitchFamily="34" charset="-122"/>
              </a:rPr>
              <a:t>广阔的应用领域：</a:t>
            </a:r>
            <a:endParaRPr lang="en-US" altLang="zh-CN" dirty="0" smtClean="0">
              <a:latin typeface="微软雅黑" pitchFamily="34" charset="-122"/>
              <a:ea typeface="微软雅黑" pitchFamily="34" charset="-122"/>
            </a:endParaRPr>
          </a:p>
          <a:p>
            <a:pPr lvl="1">
              <a:lnSpc>
                <a:spcPct val="150000"/>
              </a:lnSpc>
            </a:pPr>
            <a:r>
              <a:rPr lang="zh-CN" altLang="en-US" dirty="0" smtClean="0">
                <a:latin typeface="微软雅黑" pitchFamily="34" charset="-122"/>
                <a:ea typeface="微软雅黑" pitchFamily="34" charset="-122"/>
              </a:rPr>
              <a:t>材料、化学、生命科学、清洁能源、生物医药等等</a:t>
            </a:r>
            <a:endParaRPr lang="en-US" altLang="zh-CN" dirty="0" smtClean="0">
              <a:latin typeface="微软雅黑" pitchFamily="34" charset="-122"/>
              <a:ea typeface="微软雅黑" pitchFamily="34" charset="-122"/>
            </a:endParaRPr>
          </a:p>
          <a:p>
            <a:pPr lvl="1">
              <a:lnSpc>
                <a:spcPct val="150000"/>
              </a:lnSpc>
            </a:pPr>
            <a:r>
              <a:rPr lang="zh-CN" altLang="en-US" dirty="0">
                <a:latin typeface="微软雅黑" pitchFamily="34" charset="-122"/>
                <a:ea typeface="微软雅黑" pitchFamily="34" charset="-122"/>
              </a:rPr>
              <a:t>任</a:t>
            </a:r>
            <a:r>
              <a:rPr lang="zh-CN" altLang="en-US" dirty="0" smtClean="0">
                <a:latin typeface="微软雅黑" pitchFamily="34" charset="-122"/>
                <a:ea typeface="微软雅黑" pitchFamily="34" charset="-122"/>
              </a:rPr>
              <a:t>何一个领域均与人们的生活息息相关</a:t>
            </a:r>
            <a:endParaRPr lang="en-US" altLang="zh-CN" dirty="0" smtClean="0">
              <a:latin typeface="微软雅黑" pitchFamily="34" charset="-122"/>
              <a:ea typeface="微软雅黑" pitchFamily="34" charset="-122"/>
            </a:endParaRPr>
          </a:p>
          <a:p>
            <a:pPr>
              <a:lnSpc>
                <a:spcPct val="150000"/>
              </a:lnSpc>
            </a:pPr>
            <a:r>
              <a:rPr lang="zh-CN" altLang="en-US" dirty="0" smtClean="0">
                <a:latin typeface="微软雅黑" pitchFamily="34" charset="-122"/>
                <a:ea typeface="微软雅黑" pitchFamily="34" charset="-122"/>
              </a:rPr>
              <a:t>还面临着很多挑战</a:t>
            </a:r>
            <a:endParaRPr lang="en-US" altLang="zh-CN" dirty="0" smtClean="0">
              <a:latin typeface="微软雅黑" pitchFamily="34" charset="-122"/>
              <a:ea typeface="微软雅黑" pitchFamily="34" charset="-122"/>
            </a:endParaRPr>
          </a:p>
          <a:p>
            <a:pPr lvl="1">
              <a:lnSpc>
                <a:spcPct val="150000"/>
              </a:lnSpc>
            </a:pPr>
            <a:r>
              <a:rPr lang="zh-CN" altLang="en-US" dirty="0" smtClean="0">
                <a:latin typeface="微软雅黑" pitchFamily="34" charset="-122"/>
                <a:ea typeface="微软雅黑" pitchFamily="34" charset="-122"/>
              </a:rPr>
              <a:t>算准、算大、算快</a:t>
            </a:r>
            <a:endParaRPr lang="en-US" altLang="zh-CN" dirty="0" smtClean="0">
              <a:latin typeface="微软雅黑" pitchFamily="34" charset="-122"/>
              <a:ea typeface="微软雅黑" pitchFamily="34" charset="-122"/>
            </a:endParaRPr>
          </a:p>
          <a:p>
            <a:pPr>
              <a:lnSpc>
                <a:spcPct val="150000"/>
              </a:lnSpc>
            </a:pPr>
            <a:r>
              <a:rPr lang="zh-CN" altLang="en-US" dirty="0">
                <a:latin typeface="微软雅黑" pitchFamily="34" charset="-122"/>
                <a:ea typeface="微软雅黑" pitchFamily="34" charset="-122"/>
              </a:rPr>
              <a:t>希</a:t>
            </a:r>
            <a:r>
              <a:rPr lang="zh-CN" altLang="en-US" dirty="0" smtClean="0">
                <a:latin typeface="微软雅黑" pitchFamily="34" charset="-122"/>
                <a:ea typeface="微软雅黑" pitchFamily="34" charset="-122"/>
              </a:rPr>
              <a:t>望更多的有志青年投身到这一领域之中</a:t>
            </a:r>
            <a:endParaRPr lang="en-US" altLang="zh-CN" dirty="0" smtClean="0">
              <a:latin typeface="微软雅黑" pitchFamily="34" charset="-122"/>
              <a:ea typeface="微软雅黑" pitchFamily="34" charset="-122"/>
            </a:endParaRPr>
          </a:p>
          <a:p>
            <a:pPr lvl="1">
              <a:lnSpc>
                <a:spcPct val="150000"/>
              </a:lnSpc>
            </a:pPr>
            <a:r>
              <a:rPr lang="zh-CN" altLang="en-US" dirty="0" smtClean="0">
                <a:latin typeface="微软雅黑" pitchFamily="34" charset="-122"/>
                <a:ea typeface="微软雅黑" pitchFamily="34" charset="-122"/>
              </a:rPr>
              <a:t>尤其是在座的各位</a:t>
            </a:r>
            <a:endParaRPr lang="en-US" altLang="zh-CN" dirty="0" smtClean="0">
              <a:latin typeface="微软雅黑" pitchFamily="34" charset="-122"/>
              <a:ea typeface="微软雅黑" pitchFamily="34" charset="-122"/>
            </a:endParaRPr>
          </a:p>
        </p:txBody>
      </p:sp>
      <p:sp>
        <p:nvSpPr>
          <p:cNvPr id="2" name="Date Placeholder 1"/>
          <p:cNvSpPr>
            <a:spLocks noGrp="1"/>
          </p:cNvSpPr>
          <p:nvPr>
            <p:ph type="dt" sz="half" idx="10"/>
          </p:nvPr>
        </p:nvSpPr>
        <p:spPr/>
        <p:txBody>
          <a:bodyPr/>
          <a:lstStyle/>
          <a:p>
            <a:fld id="{6BFA65EC-FE54-48E1-B74D-E265C5A3F2A9}"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148</a:t>
            </a:fld>
            <a:endParaRPr lang="zh-CN" altLang="en-US"/>
          </a:p>
        </p:txBody>
      </p:sp>
    </p:spTree>
    <p:extLst>
      <p:ext uri="{BB962C8B-B14F-4D97-AF65-F5344CB8AC3E}">
        <p14:creationId xmlns:p14="http://schemas.microsoft.com/office/powerpoint/2010/main" val="324471097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1AF07E4-9CD8-493F-BAC4-473EA515632B}" type="datetime1">
              <a:rPr lang="zh-CN" altLang="en-US" smtClean="0"/>
              <a:t>2013/10/29</a:t>
            </a:fld>
            <a:endParaRPr lang="zh-CN" altLang="en-US"/>
          </a:p>
        </p:txBody>
      </p:sp>
      <p:sp>
        <p:nvSpPr>
          <p:cNvPr id="3" name="页脚占位符 2"/>
          <p:cNvSpPr>
            <a:spLocks noGrp="1"/>
          </p:cNvSpPr>
          <p:nvPr>
            <p:ph type="ftr" sz="quarter" idx="11"/>
          </p:nvPr>
        </p:nvSpPr>
        <p:spPr/>
        <p:txBody>
          <a:bodyPr/>
          <a:lstStyle/>
          <a:p>
            <a:r>
              <a:rPr lang="en-US" altLang="zh-CN" smtClean="0"/>
              <a:t>PKU·  Beijing · Fall. 2013</a:t>
            </a:r>
            <a:endParaRPr lang="zh-CN" altLang="en-US" dirty="0"/>
          </a:p>
        </p:txBody>
      </p:sp>
      <p:sp>
        <p:nvSpPr>
          <p:cNvPr id="4" name="灯片编号占位符 3"/>
          <p:cNvSpPr>
            <a:spLocks noGrp="1"/>
          </p:cNvSpPr>
          <p:nvPr>
            <p:ph type="sldNum" sz="quarter" idx="12"/>
          </p:nvPr>
        </p:nvSpPr>
        <p:spPr/>
        <p:txBody>
          <a:bodyPr>
            <a:normAutofit fontScale="92500" lnSpcReduction="20000"/>
          </a:bodyPr>
          <a:lstStyle/>
          <a:p>
            <a:fld id="{8107F3BD-EFC9-4D92-BB9D-312409088D4E}" type="slidenum">
              <a:rPr lang="zh-CN" altLang="en-US" smtClean="0"/>
              <a:pPr/>
              <a:t>149</a:t>
            </a:fld>
            <a:endParaRPr lang="zh-CN" altLang="en-US"/>
          </a:p>
        </p:txBody>
      </p:sp>
      <p:sp>
        <p:nvSpPr>
          <p:cNvPr id="5" name="标题 4"/>
          <p:cNvSpPr>
            <a:spLocks noGrp="1"/>
          </p:cNvSpPr>
          <p:nvPr>
            <p:ph type="title"/>
          </p:nvPr>
        </p:nvSpPr>
        <p:spPr>
          <a:xfrm>
            <a:off x="276225" y="66034"/>
            <a:ext cx="8591550" cy="680120"/>
          </a:xfrm>
        </p:spPr>
        <p:txBody>
          <a:bodyPr/>
          <a:lstStyle/>
          <a:p>
            <a:r>
              <a:rPr lang="zh-CN" altLang="en-US" dirty="0" smtClean="0"/>
              <a:t>致谢</a:t>
            </a:r>
            <a:endParaRPr lang="zh-CN" altLang="en-US" dirty="0"/>
          </a:p>
        </p:txBody>
      </p:sp>
      <p:sp>
        <p:nvSpPr>
          <p:cNvPr id="6" name="内容占位符 5"/>
          <p:cNvSpPr>
            <a:spLocks noGrp="1"/>
          </p:cNvSpPr>
          <p:nvPr>
            <p:ph sz="quarter" idx="13"/>
          </p:nvPr>
        </p:nvSpPr>
        <p:spPr>
          <a:xfrm>
            <a:off x="272415" y="777544"/>
            <a:ext cx="8595360" cy="4937760"/>
          </a:xfrm>
        </p:spPr>
        <p:txBody>
          <a:bodyPr/>
          <a:lstStyle/>
          <a:p>
            <a:pPr>
              <a:lnSpc>
                <a:spcPct val="130000"/>
              </a:lnSpc>
            </a:pPr>
            <a:r>
              <a:rPr lang="zh-CN" altLang="en-US" dirty="0" smtClean="0"/>
              <a:t>胡智鑫</a:t>
            </a:r>
            <a:r>
              <a:rPr lang="zh-CN" altLang="en-US" dirty="0"/>
              <a:t>、</a:t>
            </a:r>
            <a:r>
              <a:rPr lang="zh-CN" altLang="en-US" dirty="0" smtClean="0"/>
              <a:t>贾茜</a:t>
            </a:r>
            <a:r>
              <a:rPr lang="zh-CN" altLang="en-US" dirty="0"/>
              <a:t>、</a:t>
            </a:r>
            <a:r>
              <a:rPr lang="zh-CN" altLang="en-US" dirty="0" smtClean="0"/>
              <a:t>孔祥华、王晨光 </a:t>
            </a:r>
            <a:r>
              <a:rPr lang="en-US" altLang="zh-CN" dirty="0" smtClean="0"/>
              <a:t>(RUC</a:t>
            </a:r>
            <a:r>
              <a:rPr lang="en-US" altLang="zh-CN" dirty="0"/>
              <a:t>)</a:t>
            </a:r>
            <a:endParaRPr lang="en-US" altLang="zh-CN" dirty="0" smtClean="0"/>
          </a:p>
          <a:p>
            <a:pPr>
              <a:lnSpc>
                <a:spcPct val="130000"/>
              </a:lnSpc>
            </a:pPr>
            <a:r>
              <a:rPr lang="zh-CN" altLang="en-US" dirty="0" smtClean="0"/>
              <a:t>裘晓辉 </a:t>
            </a:r>
            <a:r>
              <a:rPr lang="zh-CN" altLang="en-US" dirty="0"/>
              <a:t>研究员</a:t>
            </a:r>
            <a:r>
              <a:rPr lang="zh-CN" altLang="en-US" dirty="0" smtClean="0"/>
              <a:t>、程志海 </a:t>
            </a:r>
            <a:r>
              <a:rPr lang="zh-CN" altLang="en-US" dirty="0"/>
              <a:t>副研究员 </a:t>
            </a:r>
            <a:r>
              <a:rPr lang="en-US" altLang="zh-CN" dirty="0"/>
              <a:t>(</a:t>
            </a:r>
            <a:r>
              <a:rPr lang="en-US" altLang="zh-CN" dirty="0" smtClean="0"/>
              <a:t>NCNST)</a:t>
            </a:r>
          </a:p>
          <a:p>
            <a:pPr>
              <a:lnSpc>
                <a:spcPct val="130000"/>
              </a:lnSpc>
            </a:pPr>
            <a:r>
              <a:rPr lang="zh-CN" altLang="en-US" dirty="0"/>
              <a:t>徐洪</a:t>
            </a:r>
            <a:r>
              <a:rPr lang="zh-CN" altLang="en-US" dirty="0" smtClean="0"/>
              <a:t>起 </a:t>
            </a:r>
            <a:r>
              <a:rPr lang="zh-CN" altLang="en-US" dirty="0"/>
              <a:t>教授</a:t>
            </a:r>
            <a:r>
              <a:rPr lang="zh-CN" altLang="en-US" dirty="0" smtClean="0"/>
              <a:t>、陈清 教授 </a:t>
            </a:r>
            <a:r>
              <a:rPr lang="en-US" altLang="zh-CN" dirty="0" smtClean="0"/>
              <a:t>(PKU)</a:t>
            </a:r>
          </a:p>
          <a:p>
            <a:pPr>
              <a:lnSpc>
                <a:spcPct val="130000"/>
              </a:lnSpc>
            </a:pPr>
            <a:r>
              <a:rPr lang="zh-CN" altLang="en-US" dirty="0" smtClean="0"/>
              <a:t>杨涛 </a:t>
            </a:r>
            <a:r>
              <a:rPr lang="zh-CN" altLang="en-US" dirty="0"/>
              <a:t>研究员</a:t>
            </a:r>
            <a:r>
              <a:rPr lang="zh-CN" altLang="en-US" dirty="0" smtClean="0"/>
              <a:t>、赵建华 研究员 </a:t>
            </a:r>
            <a:r>
              <a:rPr lang="en-US" altLang="zh-CN" dirty="0" smtClean="0"/>
              <a:t>(ISCAS)</a:t>
            </a:r>
          </a:p>
          <a:p>
            <a:pPr>
              <a:lnSpc>
                <a:spcPct val="130000"/>
              </a:lnSpc>
            </a:pPr>
            <a:r>
              <a:rPr lang="en-US" altLang="zh-CN" dirty="0" smtClean="0"/>
              <a:t>Prof. Sarah A. Burke (UBC)</a:t>
            </a:r>
            <a:endParaRPr lang="zh-CN" altLang="en-US" dirty="0"/>
          </a:p>
        </p:txBody>
      </p:sp>
      <p:pic>
        <p:nvPicPr>
          <p:cNvPr id="9" name="Picture 2" descr="C:\Users\JI Wei\Desktop\slide_22.jpg"/>
          <p:cNvPicPr>
            <a:picLocks noChangeAspect="1" noChangeArrowheads="1"/>
          </p:cNvPicPr>
          <p:nvPr/>
        </p:nvPicPr>
        <p:blipFill rotWithShape="1">
          <a:blip r:embed="rId2">
            <a:extLst>
              <a:ext uri="{28A0092B-C50C-407E-A947-70E740481C1C}">
                <a14:useLocalDpi xmlns:a14="http://schemas.microsoft.com/office/drawing/2010/main" val="0"/>
              </a:ext>
            </a:extLst>
          </a:blip>
          <a:srcRect b="14539"/>
          <a:stretch/>
        </p:blipFill>
        <p:spPr bwMode="auto">
          <a:xfrm>
            <a:off x="552714" y="3789040"/>
            <a:ext cx="8034761" cy="2239624"/>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5497016" y="115524"/>
            <a:ext cx="3663182" cy="923330"/>
          </a:xfrm>
          <a:prstGeom prst="rect">
            <a:avLst/>
          </a:prstGeom>
          <a:noFill/>
        </p:spPr>
        <p:txBody>
          <a:bodyPr wrap="none" lIns="91440" tIns="45720" rIns="91440" bIns="45720">
            <a:spAutoFit/>
          </a:bodyPr>
          <a:lstStyle/>
          <a:p>
            <a:pPr algn="ctr"/>
            <a:r>
              <a:rPr lang="zh-CN" altLang="en-US" sz="5400" b="1" dirty="0" smtClean="0">
                <a:ln w="22225">
                  <a:solidFill>
                    <a:schemeClr val="accent2"/>
                  </a:solidFill>
                  <a:prstDash val="solid"/>
                </a:ln>
                <a:solidFill>
                  <a:schemeClr val="accent2">
                    <a:lumMod val="40000"/>
                    <a:lumOff val="60000"/>
                  </a:schemeClr>
                </a:solidFill>
              </a:rPr>
              <a:t>谢谢各位！</a:t>
            </a:r>
            <a:endParaRPr lang="zh-CN" altLang="en-US" sz="54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26885740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3858" name="Picture 2" descr="幻灯片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fld id="{FF798F4C-19F4-4C78-AF00-701BC92F65D5}"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AE714C8C-1F9C-404C-BB65-1EC320AFAFFE}" type="slidenum">
              <a:rPr lang="zh-CN" altLang="en-US" smtClean="0"/>
              <a:pPr/>
              <a:t>15</a:t>
            </a:fld>
            <a:endParaRPr lang="zh-CN" altLang="en-US"/>
          </a:p>
        </p:txBody>
      </p:sp>
    </p:spTree>
    <p:extLst>
      <p:ext uri="{BB962C8B-B14F-4D97-AF65-F5344CB8AC3E}">
        <p14:creationId xmlns:p14="http://schemas.microsoft.com/office/powerpoint/2010/main" val="64472400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Grp="1" noChangeArrowheads="1"/>
          </p:cNvSpPr>
          <p:nvPr>
            <p:ph type="title" idx="4294967295"/>
          </p:nvPr>
        </p:nvSpPr>
        <p:spPr>
          <a:xfrm>
            <a:off x="914400" y="115888"/>
            <a:ext cx="8229600" cy="1139825"/>
          </a:xfrm>
          <a:noFill/>
        </p:spPr>
        <p:txBody>
          <a:bodyPr/>
          <a:lstStyle/>
          <a:p>
            <a:r>
              <a:rPr lang="en-US" altLang="zh-CN" u="sng">
                <a:solidFill>
                  <a:srgbClr val="CC3300"/>
                </a:solidFill>
              </a:rPr>
              <a:t>Quantum fluctuation</a:t>
            </a:r>
          </a:p>
        </p:txBody>
      </p:sp>
      <p:pic>
        <p:nvPicPr>
          <p:cNvPr id="756739" name="Picture 3" descr="振动"/>
          <p:cNvPicPr>
            <a:picLocks noChangeAspect="1" noChangeArrowheads="1"/>
          </p:cNvPicPr>
          <p:nvPr/>
        </p:nvPicPr>
        <p:blipFill>
          <a:blip r:embed="rId3">
            <a:extLst>
              <a:ext uri="{28A0092B-C50C-407E-A947-70E740481C1C}">
                <a14:useLocalDpi xmlns:a14="http://schemas.microsoft.com/office/drawing/2010/main" val="0"/>
              </a:ext>
            </a:extLst>
          </a:blip>
          <a:srcRect l="23625" t="21001" r="19687" b="34125"/>
          <a:stretch>
            <a:fillRect/>
          </a:stretch>
        </p:blipFill>
        <p:spPr bwMode="auto">
          <a:xfrm>
            <a:off x="4648200" y="2411413"/>
            <a:ext cx="3657600" cy="2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6740" name="Rectangle 4"/>
          <p:cNvSpPr>
            <a:spLocks noChangeArrowheads="1"/>
          </p:cNvSpPr>
          <p:nvPr/>
        </p:nvSpPr>
        <p:spPr bwMode="auto">
          <a:xfrm>
            <a:off x="0" y="3186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a:endParaRPr kumimoji="0" lang="zh-CN" altLang="en-US" sz="1800">
              <a:latin typeface="Arial" pitchFamily="34" charset="0"/>
            </a:endParaRPr>
          </a:p>
        </p:txBody>
      </p:sp>
      <p:graphicFrame>
        <p:nvGraphicFramePr>
          <p:cNvPr id="756741" name="Object 5"/>
          <p:cNvGraphicFramePr>
            <a:graphicFrameLocks noChangeAspect="1"/>
          </p:cNvGraphicFramePr>
          <p:nvPr/>
        </p:nvGraphicFramePr>
        <p:xfrm>
          <a:off x="4572000" y="1600200"/>
          <a:ext cx="3276600" cy="657225"/>
        </p:xfrm>
        <a:graphic>
          <a:graphicData uri="http://schemas.openxmlformats.org/presentationml/2006/ole">
            <mc:AlternateContent xmlns:mc="http://schemas.openxmlformats.org/markup-compatibility/2006">
              <mc:Choice xmlns:v="urn:schemas-microsoft-com:vml" Requires="v">
                <p:oleObj spid="_x0000_s17458" name="公式" r:id="rId4" imgW="2374900" imgH="482600" progId="Equation.3">
                  <p:embed/>
                </p:oleObj>
              </mc:Choice>
              <mc:Fallback>
                <p:oleObj name="公式" r:id="rId4" imgW="23749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600200"/>
                        <a:ext cx="3276600" cy="657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56742" name="Rectangle 6"/>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a:endParaRPr kumimoji="0" lang="zh-CN" altLang="en-US" sz="1800">
              <a:latin typeface="Arial" pitchFamily="34" charset="0"/>
            </a:endParaRPr>
          </a:p>
        </p:txBody>
      </p:sp>
      <p:graphicFrame>
        <p:nvGraphicFramePr>
          <p:cNvPr id="756743" name="Object 7"/>
          <p:cNvGraphicFramePr>
            <a:graphicFrameLocks noChangeAspect="1"/>
          </p:cNvGraphicFramePr>
          <p:nvPr/>
        </p:nvGraphicFramePr>
        <p:xfrm>
          <a:off x="4648200" y="4800600"/>
          <a:ext cx="1143000" cy="568325"/>
        </p:xfrm>
        <a:graphic>
          <a:graphicData uri="http://schemas.openxmlformats.org/presentationml/2006/ole">
            <mc:AlternateContent xmlns:mc="http://schemas.openxmlformats.org/markup-compatibility/2006">
              <mc:Choice xmlns:v="urn:schemas-microsoft-com:vml" Requires="v">
                <p:oleObj spid="_x0000_s17459" name="公式" r:id="rId6" imgW="736280" imgH="393529" progId="Equation.3">
                  <p:embed/>
                </p:oleObj>
              </mc:Choice>
              <mc:Fallback>
                <p:oleObj name="公式" r:id="rId6" imgW="736280" imgH="393529"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4800600"/>
                        <a:ext cx="1143000" cy="568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56744" name="Rectangle 8"/>
          <p:cNvSpPr>
            <a:spLocks noChangeArrowheads="1"/>
          </p:cNvSpPr>
          <p:nvPr/>
        </p:nvSpPr>
        <p:spPr bwMode="auto">
          <a:xfrm>
            <a:off x="0" y="3200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a:endParaRPr kumimoji="0" lang="zh-CN" altLang="en-US" sz="1800">
              <a:latin typeface="Arial" pitchFamily="34" charset="0"/>
            </a:endParaRPr>
          </a:p>
        </p:txBody>
      </p:sp>
      <p:graphicFrame>
        <p:nvGraphicFramePr>
          <p:cNvPr id="756745" name="Object 9"/>
          <p:cNvGraphicFramePr>
            <a:graphicFrameLocks noChangeAspect="1"/>
          </p:cNvGraphicFramePr>
          <p:nvPr/>
        </p:nvGraphicFramePr>
        <p:xfrm>
          <a:off x="4648200" y="5292725"/>
          <a:ext cx="2362200" cy="603250"/>
        </p:xfrm>
        <a:graphic>
          <a:graphicData uri="http://schemas.openxmlformats.org/presentationml/2006/ole">
            <mc:AlternateContent xmlns:mc="http://schemas.openxmlformats.org/markup-compatibility/2006">
              <mc:Choice xmlns:v="urn:schemas-microsoft-com:vml" Requires="v">
                <p:oleObj spid="_x0000_s17460" name="公式" r:id="rId8" imgW="1790700" imgH="457200" progId="Equation.3">
                  <p:embed/>
                </p:oleObj>
              </mc:Choice>
              <mc:Fallback>
                <p:oleObj name="公式" r:id="rId8" imgW="1790700" imgH="457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8200" y="5292725"/>
                        <a:ext cx="2362200" cy="603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56746" name="Rectangle 10"/>
          <p:cNvSpPr>
            <a:spLocks noChangeArrowheads="1"/>
          </p:cNvSpPr>
          <p:nvPr/>
        </p:nvSpPr>
        <p:spPr bwMode="auto">
          <a:xfrm>
            <a:off x="0"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a:endParaRPr kumimoji="0" lang="zh-CN" altLang="en-US" sz="1800">
              <a:latin typeface="Arial" pitchFamily="34" charset="0"/>
            </a:endParaRPr>
          </a:p>
        </p:txBody>
      </p:sp>
      <p:sp>
        <p:nvSpPr>
          <p:cNvPr id="756747" name="Rectangle 11"/>
          <p:cNvSpPr>
            <a:spLocks noChangeArrowheads="1"/>
          </p:cNvSpPr>
          <p:nvPr/>
        </p:nvSpPr>
        <p:spPr bwMode="auto">
          <a:xfrm>
            <a:off x="0"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a:endParaRPr kumimoji="0" lang="zh-CN" altLang="en-US" sz="1800">
              <a:latin typeface="Arial" pitchFamily="34" charset="0"/>
            </a:endParaRPr>
          </a:p>
        </p:txBody>
      </p:sp>
      <p:graphicFrame>
        <p:nvGraphicFramePr>
          <p:cNvPr id="756748" name="Object 12"/>
          <p:cNvGraphicFramePr>
            <a:graphicFrameLocks noChangeAspect="1"/>
          </p:cNvGraphicFramePr>
          <p:nvPr/>
        </p:nvGraphicFramePr>
        <p:xfrm>
          <a:off x="7086600" y="5368925"/>
          <a:ext cx="1447800" cy="390525"/>
        </p:xfrm>
        <a:graphic>
          <a:graphicData uri="http://schemas.openxmlformats.org/presentationml/2006/ole">
            <mc:AlternateContent xmlns:mc="http://schemas.openxmlformats.org/markup-compatibility/2006">
              <mc:Choice xmlns:v="urn:schemas-microsoft-com:vml" Requires="v">
                <p:oleObj spid="_x0000_s17461" name="公式" r:id="rId10" imgW="990170" imgH="266584" progId="Equation.3">
                  <p:embed/>
                </p:oleObj>
              </mc:Choice>
              <mc:Fallback>
                <p:oleObj name="公式" r:id="rId10" imgW="990170" imgH="266584"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6600" y="5368925"/>
                        <a:ext cx="1447800"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56749" name="Rectangle 13"/>
          <p:cNvSpPr>
            <a:spLocks noChangeArrowheads="1"/>
          </p:cNvSpPr>
          <p:nvPr/>
        </p:nvSpPr>
        <p:spPr bwMode="auto">
          <a:xfrm>
            <a:off x="0" y="3219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a:endParaRPr kumimoji="0" lang="zh-CN" altLang="en-US" sz="1800">
              <a:latin typeface="Arial" pitchFamily="34" charset="0"/>
            </a:endParaRPr>
          </a:p>
        </p:txBody>
      </p:sp>
      <p:graphicFrame>
        <p:nvGraphicFramePr>
          <p:cNvPr id="756750" name="Object 14"/>
          <p:cNvGraphicFramePr>
            <a:graphicFrameLocks noChangeAspect="1"/>
          </p:cNvGraphicFramePr>
          <p:nvPr/>
        </p:nvGraphicFramePr>
        <p:xfrm>
          <a:off x="609600" y="3987800"/>
          <a:ext cx="2209800" cy="736600"/>
        </p:xfrm>
        <a:graphic>
          <a:graphicData uri="http://schemas.openxmlformats.org/presentationml/2006/ole">
            <mc:AlternateContent xmlns:mc="http://schemas.openxmlformats.org/markup-compatibility/2006">
              <mc:Choice xmlns:v="urn:schemas-microsoft-com:vml" Requires="v">
                <p:oleObj spid="_x0000_s17462" name="公式" r:id="rId12" imgW="1257300" imgH="419100" progId="Equation.3">
                  <p:embed/>
                </p:oleObj>
              </mc:Choice>
              <mc:Fallback>
                <p:oleObj name="公式" r:id="rId12" imgW="1257300" imgH="4191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9600" y="3987800"/>
                        <a:ext cx="2209800"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56751" name="Picture 15" descr="新图像"/>
          <p:cNvPicPr>
            <a:picLocks noChangeAspect="1" noChangeArrowheads="1"/>
          </p:cNvPicPr>
          <p:nvPr/>
        </p:nvPicPr>
        <p:blipFill>
          <a:blip r:embed="rId14">
            <a:extLst>
              <a:ext uri="{28A0092B-C50C-407E-A947-70E740481C1C}">
                <a14:useLocalDpi xmlns:a14="http://schemas.microsoft.com/office/drawing/2010/main" val="0"/>
              </a:ext>
            </a:extLst>
          </a:blip>
          <a:srcRect r="18898"/>
          <a:stretch>
            <a:fillRect/>
          </a:stretch>
        </p:blipFill>
        <p:spPr bwMode="auto">
          <a:xfrm>
            <a:off x="457200" y="1752600"/>
            <a:ext cx="3429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6752" name="Rectangle 16"/>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a:endParaRPr kumimoji="0" lang="zh-CN" altLang="en-US" sz="1800">
              <a:latin typeface="Arial" pitchFamily="34" charset="0"/>
            </a:endParaRPr>
          </a:p>
        </p:txBody>
      </p:sp>
      <p:graphicFrame>
        <p:nvGraphicFramePr>
          <p:cNvPr id="756753" name="Object 17"/>
          <p:cNvGraphicFramePr>
            <a:graphicFrameLocks noChangeAspect="1"/>
          </p:cNvGraphicFramePr>
          <p:nvPr/>
        </p:nvGraphicFramePr>
        <p:xfrm>
          <a:off x="2133600" y="4962525"/>
          <a:ext cx="838200" cy="419100"/>
        </p:xfrm>
        <a:graphic>
          <a:graphicData uri="http://schemas.openxmlformats.org/presentationml/2006/ole">
            <mc:AlternateContent xmlns:mc="http://schemas.openxmlformats.org/markup-compatibility/2006">
              <mc:Choice xmlns:v="urn:schemas-microsoft-com:vml" Requires="v">
                <p:oleObj spid="_x0000_s17463" name="公式" r:id="rId15" imgW="457200" imgH="228600" progId="Equation.3">
                  <p:embed/>
                </p:oleObj>
              </mc:Choice>
              <mc:Fallback>
                <p:oleObj name="公式" r:id="rId15" imgW="457200" imgH="2286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33600" y="4962525"/>
                        <a:ext cx="83820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56754" name="Rectangle 18"/>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a:endParaRPr kumimoji="0" lang="zh-CN" altLang="en-US" sz="1800">
              <a:latin typeface="Arial" pitchFamily="34" charset="0"/>
            </a:endParaRPr>
          </a:p>
        </p:txBody>
      </p:sp>
      <p:graphicFrame>
        <p:nvGraphicFramePr>
          <p:cNvPr id="756755" name="Object 19"/>
          <p:cNvGraphicFramePr>
            <a:graphicFrameLocks noChangeAspect="1"/>
          </p:cNvGraphicFramePr>
          <p:nvPr/>
        </p:nvGraphicFramePr>
        <p:xfrm>
          <a:off x="3048000" y="4981575"/>
          <a:ext cx="685800" cy="352425"/>
        </p:xfrm>
        <a:graphic>
          <a:graphicData uri="http://schemas.openxmlformats.org/presentationml/2006/ole">
            <mc:AlternateContent xmlns:mc="http://schemas.openxmlformats.org/markup-compatibility/2006">
              <mc:Choice xmlns:v="urn:schemas-microsoft-com:vml" Requires="v">
                <p:oleObj spid="_x0000_s17464" name="公式" r:id="rId17" imgW="355138" imgH="177569" progId="Equation.3">
                  <p:embed/>
                </p:oleObj>
              </mc:Choice>
              <mc:Fallback>
                <p:oleObj name="公式" r:id="rId17" imgW="355138" imgH="177569"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048000" y="4981575"/>
                        <a:ext cx="685800"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56756" name="Object 20"/>
          <p:cNvGraphicFramePr>
            <a:graphicFrameLocks noChangeAspect="1"/>
          </p:cNvGraphicFramePr>
          <p:nvPr/>
        </p:nvGraphicFramePr>
        <p:xfrm>
          <a:off x="609600" y="5016500"/>
          <a:ext cx="685800" cy="317500"/>
        </p:xfrm>
        <a:graphic>
          <a:graphicData uri="http://schemas.openxmlformats.org/presentationml/2006/ole">
            <mc:AlternateContent xmlns:mc="http://schemas.openxmlformats.org/markup-compatibility/2006">
              <mc:Choice xmlns:v="urn:schemas-microsoft-com:vml" Requires="v">
                <p:oleObj spid="_x0000_s17465" name="公式" r:id="rId19" imgW="393359" imgH="177646" progId="Equation.3">
                  <p:embed/>
                </p:oleObj>
              </mc:Choice>
              <mc:Fallback>
                <p:oleObj name="公式" r:id="rId19" imgW="393359" imgH="177646"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9600" y="5016500"/>
                        <a:ext cx="685800"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56757" name="Text Box 21"/>
          <p:cNvSpPr txBox="1">
            <a:spLocks noChangeArrowheads="1"/>
          </p:cNvSpPr>
          <p:nvPr/>
        </p:nvSpPr>
        <p:spPr bwMode="auto">
          <a:xfrm>
            <a:off x="1295400" y="495300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kumimoji="1" sz="2400">
                <a:solidFill>
                  <a:schemeClr val="tx1"/>
                </a:solidFill>
                <a:latin typeface="Times New Roman" pitchFamily="18" charset="0"/>
                <a:ea typeface="宋体" pitchFamily="2" charset="-122"/>
              </a:defRPr>
            </a:lvl1pPr>
            <a:lvl2pPr marL="742950" indent="-285750" algn="l">
              <a:defRPr kumimoji="1" sz="2400">
                <a:solidFill>
                  <a:schemeClr val="tx1"/>
                </a:solidFill>
                <a:latin typeface="Times New Roman" pitchFamily="18" charset="0"/>
                <a:ea typeface="宋体" pitchFamily="2" charset="-122"/>
              </a:defRPr>
            </a:lvl2pPr>
            <a:lvl3pPr marL="1143000" indent="-228600" algn="l">
              <a:defRPr kumimoji="1" sz="2400">
                <a:solidFill>
                  <a:schemeClr val="tx1"/>
                </a:solidFill>
                <a:latin typeface="Times New Roman" pitchFamily="18" charset="0"/>
                <a:ea typeface="宋体" pitchFamily="2" charset="-122"/>
              </a:defRPr>
            </a:lvl3pPr>
            <a:lvl4pPr marL="1600200" indent="-228600" algn="l">
              <a:defRPr kumimoji="1" sz="2400">
                <a:solidFill>
                  <a:schemeClr val="tx1"/>
                </a:solidFill>
                <a:latin typeface="Times New Roman" pitchFamily="18" charset="0"/>
                <a:ea typeface="宋体" pitchFamily="2" charset="-122"/>
              </a:defRPr>
            </a:lvl4pPr>
            <a:lvl5pPr marL="2057400" indent="-228600" algn="l">
              <a:defRPr kumimoji="1" sz="2400">
                <a:solidFill>
                  <a:schemeClr val="tx1"/>
                </a:solidFill>
                <a:latin typeface="Times New Roman" pitchFamily="18" charset="0"/>
                <a:ea typeface="宋体" pitchFamily="2" charset="-122"/>
              </a:defRPr>
            </a:lvl5pPr>
            <a:lvl6pPr marL="2514600" indent="-228600" fontAlgn="base">
              <a:spcBef>
                <a:spcPct val="0"/>
              </a:spcBef>
              <a:spcAft>
                <a:spcPct val="0"/>
              </a:spcAft>
              <a:defRPr kumimoji="1" sz="2400">
                <a:solidFill>
                  <a:schemeClr val="tx1"/>
                </a:solidFill>
                <a:latin typeface="Times New Roman" pitchFamily="18" charset="0"/>
                <a:ea typeface="宋体" pitchFamily="2" charset="-122"/>
              </a:defRPr>
            </a:lvl6pPr>
            <a:lvl7pPr marL="2971800" indent="-228600" fontAlgn="base">
              <a:spcBef>
                <a:spcPct val="0"/>
              </a:spcBef>
              <a:spcAft>
                <a:spcPct val="0"/>
              </a:spcAft>
              <a:defRPr kumimoji="1" sz="2400">
                <a:solidFill>
                  <a:schemeClr val="tx1"/>
                </a:solidFill>
                <a:latin typeface="Times New Roman" pitchFamily="18" charset="0"/>
                <a:ea typeface="宋体" pitchFamily="2" charset="-122"/>
              </a:defRPr>
            </a:lvl7pPr>
            <a:lvl8pPr marL="3429000" indent="-228600" fontAlgn="base">
              <a:spcBef>
                <a:spcPct val="0"/>
              </a:spcBef>
              <a:spcAft>
                <a:spcPct val="0"/>
              </a:spcAft>
              <a:defRPr kumimoji="1" sz="2400">
                <a:solidFill>
                  <a:schemeClr val="tx1"/>
                </a:solidFill>
                <a:latin typeface="Times New Roman" pitchFamily="18" charset="0"/>
                <a:ea typeface="宋体" pitchFamily="2" charset="-122"/>
              </a:defRPr>
            </a:lvl8pPr>
            <a:lvl9pPr marL="3886200" indent="-228600" fontAlgn="base">
              <a:spcBef>
                <a:spcPct val="0"/>
              </a:spcBef>
              <a:spcAft>
                <a:spcPct val="0"/>
              </a:spcAft>
              <a:defRPr kumimoji="1" sz="2400">
                <a:solidFill>
                  <a:schemeClr val="tx1"/>
                </a:solidFill>
                <a:latin typeface="Times New Roman" pitchFamily="18" charset="0"/>
                <a:ea typeface="宋体" pitchFamily="2" charset="-122"/>
              </a:defRPr>
            </a:lvl9pPr>
          </a:lstStyle>
          <a:p>
            <a:pPr>
              <a:spcBef>
                <a:spcPct val="50000"/>
              </a:spcBef>
            </a:pPr>
            <a:r>
              <a:rPr kumimoji="0" lang="en-US" altLang="zh-CN"/>
              <a:t>when</a:t>
            </a:r>
          </a:p>
        </p:txBody>
      </p:sp>
      <p:sp>
        <p:nvSpPr>
          <p:cNvPr id="756758" name="Line 22"/>
          <p:cNvSpPr>
            <a:spLocks noChangeShapeType="1"/>
          </p:cNvSpPr>
          <p:nvPr/>
        </p:nvSpPr>
        <p:spPr bwMode="auto">
          <a:xfrm>
            <a:off x="4267200" y="1524000"/>
            <a:ext cx="0" cy="5257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56759" name="Line 23"/>
          <p:cNvSpPr>
            <a:spLocks noChangeShapeType="1"/>
          </p:cNvSpPr>
          <p:nvPr/>
        </p:nvSpPr>
        <p:spPr bwMode="auto">
          <a:xfrm>
            <a:off x="0" y="3733800"/>
            <a:ext cx="4267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56760" name="Text Box 24"/>
          <p:cNvSpPr txBox="1">
            <a:spLocks noChangeArrowheads="1"/>
          </p:cNvSpPr>
          <p:nvPr/>
        </p:nvSpPr>
        <p:spPr bwMode="auto">
          <a:xfrm>
            <a:off x="1295400" y="60960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kumimoji="1" sz="2400">
                <a:solidFill>
                  <a:schemeClr val="tx1"/>
                </a:solidFill>
                <a:latin typeface="Times New Roman" pitchFamily="18" charset="0"/>
                <a:ea typeface="宋体" pitchFamily="2" charset="-122"/>
              </a:defRPr>
            </a:lvl1pPr>
            <a:lvl2pPr marL="742950" indent="-285750" algn="l">
              <a:defRPr kumimoji="1" sz="2400">
                <a:solidFill>
                  <a:schemeClr val="tx1"/>
                </a:solidFill>
                <a:latin typeface="Times New Roman" pitchFamily="18" charset="0"/>
                <a:ea typeface="宋体" pitchFamily="2" charset="-122"/>
              </a:defRPr>
            </a:lvl2pPr>
            <a:lvl3pPr marL="1143000" indent="-228600" algn="l">
              <a:defRPr kumimoji="1" sz="2400">
                <a:solidFill>
                  <a:schemeClr val="tx1"/>
                </a:solidFill>
                <a:latin typeface="Times New Roman" pitchFamily="18" charset="0"/>
                <a:ea typeface="宋体" pitchFamily="2" charset="-122"/>
              </a:defRPr>
            </a:lvl3pPr>
            <a:lvl4pPr marL="1600200" indent="-228600" algn="l">
              <a:defRPr kumimoji="1" sz="2400">
                <a:solidFill>
                  <a:schemeClr val="tx1"/>
                </a:solidFill>
                <a:latin typeface="Times New Roman" pitchFamily="18" charset="0"/>
                <a:ea typeface="宋体" pitchFamily="2" charset="-122"/>
              </a:defRPr>
            </a:lvl4pPr>
            <a:lvl5pPr marL="2057400" indent="-228600" algn="l">
              <a:defRPr kumimoji="1" sz="2400">
                <a:solidFill>
                  <a:schemeClr val="tx1"/>
                </a:solidFill>
                <a:latin typeface="Times New Roman" pitchFamily="18" charset="0"/>
                <a:ea typeface="宋体" pitchFamily="2" charset="-122"/>
              </a:defRPr>
            </a:lvl5pPr>
            <a:lvl6pPr marL="2514600" indent="-228600" fontAlgn="base">
              <a:spcBef>
                <a:spcPct val="0"/>
              </a:spcBef>
              <a:spcAft>
                <a:spcPct val="0"/>
              </a:spcAft>
              <a:defRPr kumimoji="1" sz="2400">
                <a:solidFill>
                  <a:schemeClr val="tx1"/>
                </a:solidFill>
                <a:latin typeface="Times New Roman" pitchFamily="18" charset="0"/>
                <a:ea typeface="宋体" pitchFamily="2" charset="-122"/>
              </a:defRPr>
            </a:lvl6pPr>
            <a:lvl7pPr marL="2971800" indent="-228600" fontAlgn="base">
              <a:spcBef>
                <a:spcPct val="0"/>
              </a:spcBef>
              <a:spcAft>
                <a:spcPct val="0"/>
              </a:spcAft>
              <a:defRPr kumimoji="1" sz="2400">
                <a:solidFill>
                  <a:schemeClr val="tx1"/>
                </a:solidFill>
                <a:latin typeface="Times New Roman" pitchFamily="18" charset="0"/>
                <a:ea typeface="宋体" pitchFamily="2" charset="-122"/>
              </a:defRPr>
            </a:lvl7pPr>
            <a:lvl8pPr marL="3429000" indent="-228600" fontAlgn="base">
              <a:spcBef>
                <a:spcPct val="0"/>
              </a:spcBef>
              <a:spcAft>
                <a:spcPct val="0"/>
              </a:spcAft>
              <a:defRPr kumimoji="1" sz="2400">
                <a:solidFill>
                  <a:schemeClr val="tx1"/>
                </a:solidFill>
                <a:latin typeface="Times New Roman" pitchFamily="18" charset="0"/>
                <a:ea typeface="宋体" pitchFamily="2" charset="-122"/>
              </a:defRPr>
            </a:lvl8pPr>
            <a:lvl9pPr marL="3886200" indent="-228600" fontAlgn="base">
              <a:spcBef>
                <a:spcPct val="0"/>
              </a:spcBef>
              <a:spcAft>
                <a:spcPct val="0"/>
              </a:spcAft>
              <a:defRPr kumimoji="1" sz="2400">
                <a:solidFill>
                  <a:schemeClr val="tx1"/>
                </a:solidFill>
                <a:latin typeface="Times New Roman" pitchFamily="18" charset="0"/>
                <a:ea typeface="宋体" pitchFamily="2" charset="-122"/>
              </a:defRPr>
            </a:lvl9pPr>
          </a:lstStyle>
          <a:p>
            <a:pPr>
              <a:spcBef>
                <a:spcPct val="50000"/>
              </a:spcBef>
            </a:pPr>
            <a:r>
              <a:rPr kumimoji="0" lang="en-US" altLang="zh-CN"/>
              <a:t>Classical </a:t>
            </a:r>
          </a:p>
        </p:txBody>
      </p:sp>
      <p:sp>
        <p:nvSpPr>
          <p:cNvPr id="756761" name="Text Box 25"/>
          <p:cNvSpPr txBox="1">
            <a:spLocks noChangeArrowheads="1"/>
          </p:cNvSpPr>
          <p:nvPr/>
        </p:nvSpPr>
        <p:spPr bwMode="auto">
          <a:xfrm>
            <a:off x="6019800" y="609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kumimoji="1" sz="2400">
                <a:solidFill>
                  <a:schemeClr val="tx1"/>
                </a:solidFill>
                <a:latin typeface="Times New Roman" pitchFamily="18" charset="0"/>
                <a:ea typeface="宋体" pitchFamily="2" charset="-122"/>
              </a:defRPr>
            </a:lvl1pPr>
            <a:lvl2pPr marL="742950" indent="-285750" algn="l">
              <a:defRPr kumimoji="1" sz="2400">
                <a:solidFill>
                  <a:schemeClr val="tx1"/>
                </a:solidFill>
                <a:latin typeface="Times New Roman" pitchFamily="18" charset="0"/>
                <a:ea typeface="宋体" pitchFamily="2" charset="-122"/>
              </a:defRPr>
            </a:lvl2pPr>
            <a:lvl3pPr marL="1143000" indent="-228600" algn="l">
              <a:defRPr kumimoji="1" sz="2400">
                <a:solidFill>
                  <a:schemeClr val="tx1"/>
                </a:solidFill>
                <a:latin typeface="Times New Roman" pitchFamily="18" charset="0"/>
                <a:ea typeface="宋体" pitchFamily="2" charset="-122"/>
              </a:defRPr>
            </a:lvl3pPr>
            <a:lvl4pPr marL="1600200" indent="-228600" algn="l">
              <a:defRPr kumimoji="1" sz="2400">
                <a:solidFill>
                  <a:schemeClr val="tx1"/>
                </a:solidFill>
                <a:latin typeface="Times New Roman" pitchFamily="18" charset="0"/>
                <a:ea typeface="宋体" pitchFamily="2" charset="-122"/>
              </a:defRPr>
            </a:lvl4pPr>
            <a:lvl5pPr marL="2057400" indent="-228600" algn="l">
              <a:defRPr kumimoji="1" sz="2400">
                <a:solidFill>
                  <a:schemeClr val="tx1"/>
                </a:solidFill>
                <a:latin typeface="Times New Roman" pitchFamily="18" charset="0"/>
                <a:ea typeface="宋体" pitchFamily="2" charset="-122"/>
              </a:defRPr>
            </a:lvl5pPr>
            <a:lvl6pPr marL="2514600" indent="-228600" fontAlgn="base">
              <a:spcBef>
                <a:spcPct val="0"/>
              </a:spcBef>
              <a:spcAft>
                <a:spcPct val="0"/>
              </a:spcAft>
              <a:defRPr kumimoji="1" sz="2400">
                <a:solidFill>
                  <a:schemeClr val="tx1"/>
                </a:solidFill>
                <a:latin typeface="Times New Roman" pitchFamily="18" charset="0"/>
                <a:ea typeface="宋体" pitchFamily="2" charset="-122"/>
              </a:defRPr>
            </a:lvl6pPr>
            <a:lvl7pPr marL="2971800" indent="-228600" fontAlgn="base">
              <a:spcBef>
                <a:spcPct val="0"/>
              </a:spcBef>
              <a:spcAft>
                <a:spcPct val="0"/>
              </a:spcAft>
              <a:defRPr kumimoji="1" sz="2400">
                <a:solidFill>
                  <a:schemeClr val="tx1"/>
                </a:solidFill>
                <a:latin typeface="Times New Roman" pitchFamily="18" charset="0"/>
                <a:ea typeface="宋体" pitchFamily="2" charset="-122"/>
              </a:defRPr>
            </a:lvl7pPr>
            <a:lvl8pPr marL="3429000" indent="-228600" fontAlgn="base">
              <a:spcBef>
                <a:spcPct val="0"/>
              </a:spcBef>
              <a:spcAft>
                <a:spcPct val="0"/>
              </a:spcAft>
              <a:defRPr kumimoji="1" sz="2400">
                <a:solidFill>
                  <a:schemeClr val="tx1"/>
                </a:solidFill>
                <a:latin typeface="Times New Roman" pitchFamily="18" charset="0"/>
                <a:ea typeface="宋体" pitchFamily="2" charset="-122"/>
              </a:defRPr>
            </a:lvl8pPr>
            <a:lvl9pPr marL="3886200" indent="-228600" fontAlgn="base">
              <a:spcBef>
                <a:spcPct val="0"/>
              </a:spcBef>
              <a:spcAft>
                <a:spcPct val="0"/>
              </a:spcAft>
              <a:defRPr kumimoji="1" sz="2400">
                <a:solidFill>
                  <a:schemeClr val="tx1"/>
                </a:solidFill>
                <a:latin typeface="Times New Roman" pitchFamily="18" charset="0"/>
                <a:ea typeface="宋体" pitchFamily="2" charset="-122"/>
              </a:defRPr>
            </a:lvl9pPr>
          </a:lstStyle>
          <a:p>
            <a:pPr>
              <a:spcBef>
                <a:spcPct val="50000"/>
              </a:spcBef>
            </a:pPr>
            <a:r>
              <a:rPr kumimoji="0" lang="en-US" altLang="zh-CN"/>
              <a:t>Quantum </a:t>
            </a:r>
          </a:p>
        </p:txBody>
      </p:sp>
      <p:sp>
        <p:nvSpPr>
          <p:cNvPr id="756762" name="Rectangle 26"/>
          <p:cNvSpPr>
            <a:spLocks noChangeArrowheads="1"/>
          </p:cNvSpPr>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endParaRPr kumimoji="0" lang="zh-CN" altLang="zh-CN" sz="3600">
              <a:solidFill>
                <a:srgbClr val="852B2D"/>
              </a:solidFill>
              <a:latin typeface="Garamond" pitchFamily="18" charset="0"/>
            </a:endParaRPr>
          </a:p>
        </p:txBody>
      </p:sp>
      <p:sp>
        <p:nvSpPr>
          <p:cNvPr id="2" name="Date Placeholder 1"/>
          <p:cNvSpPr>
            <a:spLocks noGrp="1"/>
          </p:cNvSpPr>
          <p:nvPr>
            <p:ph type="dt" sz="half" idx="10"/>
          </p:nvPr>
        </p:nvSpPr>
        <p:spPr/>
        <p:txBody>
          <a:bodyPr/>
          <a:lstStyle/>
          <a:p>
            <a:fld id="{9090C6E0-4430-4C4B-8182-6CA48000CE4E}"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AE714C8C-1F9C-404C-BB65-1EC320AFAFFE}" type="slidenum">
              <a:rPr lang="zh-CN" altLang="en-US" smtClean="0"/>
              <a:pPr/>
              <a:t>16</a:t>
            </a:fld>
            <a:endParaRPr lang="zh-CN" altLang="en-US"/>
          </a:p>
        </p:txBody>
      </p:sp>
    </p:spTree>
    <p:extLst>
      <p:ext uri="{BB962C8B-B14F-4D97-AF65-F5344CB8AC3E}">
        <p14:creationId xmlns:p14="http://schemas.microsoft.com/office/powerpoint/2010/main" val="85991431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Rectangle 2"/>
          <p:cNvSpPr>
            <a:spLocks noGrp="1" noChangeArrowheads="1"/>
          </p:cNvSpPr>
          <p:nvPr>
            <p:ph type="title" idx="4294967295"/>
          </p:nvPr>
        </p:nvSpPr>
        <p:spPr>
          <a:xfrm>
            <a:off x="0" y="115888"/>
            <a:ext cx="7772400" cy="1143000"/>
          </a:xfrm>
          <a:noFill/>
        </p:spPr>
        <p:txBody>
          <a:bodyPr/>
          <a:lstStyle/>
          <a:p>
            <a:r>
              <a:rPr lang="en-US" altLang="zh-CN" u="sng">
                <a:solidFill>
                  <a:srgbClr val="CC3300"/>
                </a:solidFill>
              </a:rPr>
              <a:t>Quantum tunneling</a:t>
            </a:r>
          </a:p>
        </p:txBody>
      </p:sp>
      <p:pic>
        <p:nvPicPr>
          <p:cNvPr id="757764" name="Picture 4" descr="跨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174875"/>
            <a:ext cx="17526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65" name="Picture 5" descr="穿越1"/>
          <p:cNvPicPr>
            <a:picLocks noChangeAspect="1" noChangeArrowheads="1"/>
          </p:cNvPicPr>
          <p:nvPr/>
        </p:nvPicPr>
        <p:blipFill>
          <a:blip r:embed="rId5">
            <a:extLst>
              <a:ext uri="{28A0092B-C50C-407E-A947-70E740481C1C}">
                <a14:useLocalDpi xmlns:a14="http://schemas.microsoft.com/office/drawing/2010/main" val="0"/>
              </a:ext>
            </a:extLst>
          </a:blip>
          <a:srcRect l="31500" t="21001" r="27562" b="26250"/>
          <a:stretch>
            <a:fillRect/>
          </a:stretch>
        </p:blipFill>
        <p:spPr bwMode="auto">
          <a:xfrm>
            <a:off x="2286000" y="3886200"/>
            <a:ext cx="22240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66" name="Picture 6" descr="穿越2"/>
          <p:cNvPicPr>
            <a:picLocks noChangeAspect="1" noChangeArrowheads="1"/>
          </p:cNvPicPr>
          <p:nvPr/>
        </p:nvPicPr>
        <p:blipFill>
          <a:blip r:embed="rId6">
            <a:extLst>
              <a:ext uri="{28A0092B-C50C-407E-A947-70E740481C1C}">
                <a14:useLocalDpi xmlns:a14="http://schemas.microsoft.com/office/drawing/2010/main" val="0"/>
              </a:ext>
            </a:extLst>
          </a:blip>
          <a:srcRect l="31500" t="15750" r="27562" b="26250"/>
          <a:stretch>
            <a:fillRect/>
          </a:stretch>
        </p:blipFill>
        <p:spPr bwMode="auto">
          <a:xfrm>
            <a:off x="2286000" y="1524000"/>
            <a:ext cx="229393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67" name="Picture 7" descr="穿墙"/>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5825" y="1828800"/>
            <a:ext cx="14763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68" name="Picture 8" descr="遂穿"/>
          <p:cNvPicPr>
            <a:picLocks noChangeAspect="1" noChangeArrowheads="1"/>
          </p:cNvPicPr>
          <p:nvPr/>
        </p:nvPicPr>
        <p:blipFill>
          <a:blip r:embed="rId8">
            <a:extLst>
              <a:ext uri="{28A0092B-C50C-407E-A947-70E740481C1C}">
                <a14:useLocalDpi xmlns:a14="http://schemas.microsoft.com/office/drawing/2010/main" val="0"/>
              </a:ext>
            </a:extLst>
          </a:blip>
          <a:srcRect l="21657" t="21001" r="19687" b="26250"/>
          <a:stretch>
            <a:fillRect/>
          </a:stretch>
        </p:blipFill>
        <p:spPr bwMode="auto">
          <a:xfrm>
            <a:off x="6172200" y="1781175"/>
            <a:ext cx="2874963"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69" name="Text Box 9"/>
          <p:cNvSpPr txBox="1">
            <a:spLocks noChangeArrowheads="1"/>
          </p:cNvSpPr>
          <p:nvPr/>
        </p:nvSpPr>
        <p:spPr bwMode="auto">
          <a:xfrm>
            <a:off x="1295400" y="60960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kumimoji="1" sz="2400">
                <a:solidFill>
                  <a:schemeClr val="tx1"/>
                </a:solidFill>
                <a:latin typeface="Times New Roman" pitchFamily="18" charset="0"/>
                <a:ea typeface="宋体" pitchFamily="2" charset="-122"/>
              </a:defRPr>
            </a:lvl1pPr>
            <a:lvl2pPr marL="742950" indent="-285750" algn="l">
              <a:defRPr kumimoji="1" sz="2400">
                <a:solidFill>
                  <a:schemeClr val="tx1"/>
                </a:solidFill>
                <a:latin typeface="Times New Roman" pitchFamily="18" charset="0"/>
                <a:ea typeface="宋体" pitchFamily="2" charset="-122"/>
              </a:defRPr>
            </a:lvl2pPr>
            <a:lvl3pPr marL="1143000" indent="-228600" algn="l">
              <a:defRPr kumimoji="1" sz="2400">
                <a:solidFill>
                  <a:schemeClr val="tx1"/>
                </a:solidFill>
                <a:latin typeface="Times New Roman" pitchFamily="18" charset="0"/>
                <a:ea typeface="宋体" pitchFamily="2" charset="-122"/>
              </a:defRPr>
            </a:lvl3pPr>
            <a:lvl4pPr marL="1600200" indent="-228600" algn="l">
              <a:defRPr kumimoji="1" sz="2400">
                <a:solidFill>
                  <a:schemeClr val="tx1"/>
                </a:solidFill>
                <a:latin typeface="Times New Roman" pitchFamily="18" charset="0"/>
                <a:ea typeface="宋体" pitchFamily="2" charset="-122"/>
              </a:defRPr>
            </a:lvl4pPr>
            <a:lvl5pPr marL="2057400" indent="-228600" algn="l">
              <a:defRPr kumimoji="1" sz="2400">
                <a:solidFill>
                  <a:schemeClr val="tx1"/>
                </a:solidFill>
                <a:latin typeface="Times New Roman" pitchFamily="18" charset="0"/>
                <a:ea typeface="宋体" pitchFamily="2" charset="-122"/>
              </a:defRPr>
            </a:lvl5pPr>
            <a:lvl6pPr marL="2514600" indent="-228600" fontAlgn="base">
              <a:spcBef>
                <a:spcPct val="0"/>
              </a:spcBef>
              <a:spcAft>
                <a:spcPct val="0"/>
              </a:spcAft>
              <a:defRPr kumimoji="1" sz="2400">
                <a:solidFill>
                  <a:schemeClr val="tx1"/>
                </a:solidFill>
                <a:latin typeface="Times New Roman" pitchFamily="18" charset="0"/>
                <a:ea typeface="宋体" pitchFamily="2" charset="-122"/>
              </a:defRPr>
            </a:lvl6pPr>
            <a:lvl7pPr marL="2971800" indent="-228600" fontAlgn="base">
              <a:spcBef>
                <a:spcPct val="0"/>
              </a:spcBef>
              <a:spcAft>
                <a:spcPct val="0"/>
              </a:spcAft>
              <a:defRPr kumimoji="1" sz="2400">
                <a:solidFill>
                  <a:schemeClr val="tx1"/>
                </a:solidFill>
                <a:latin typeface="Times New Roman" pitchFamily="18" charset="0"/>
                <a:ea typeface="宋体" pitchFamily="2" charset="-122"/>
              </a:defRPr>
            </a:lvl7pPr>
            <a:lvl8pPr marL="3429000" indent="-228600" fontAlgn="base">
              <a:spcBef>
                <a:spcPct val="0"/>
              </a:spcBef>
              <a:spcAft>
                <a:spcPct val="0"/>
              </a:spcAft>
              <a:defRPr kumimoji="1" sz="2400">
                <a:solidFill>
                  <a:schemeClr val="tx1"/>
                </a:solidFill>
                <a:latin typeface="Times New Roman" pitchFamily="18" charset="0"/>
                <a:ea typeface="宋体" pitchFamily="2" charset="-122"/>
              </a:defRPr>
            </a:lvl8pPr>
            <a:lvl9pPr marL="3886200" indent="-228600" fontAlgn="base">
              <a:spcBef>
                <a:spcPct val="0"/>
              </a:spcBef>
              <a:spcAft>
                <a:spcPct val="0"/>
              </a:spcAft>
              <a:defRPr kumimoji="1" sz="2400">
                <a:solidFill>
                  <a:schemeClr val="tx1"/>
                </a:solidFill>
                <a:latin typeface="Times New Roman" pitchFamily="18" charset="0"/>
                <a:ea typeface="宋体" pitchFamily="2" charset="-122"/>
              </a:defRPr>
            </a:lvl9pPr>
          </a:lstStyle>
          <a:p>
            <a:pPr>
              <a:spcBef>
                <a:spcPct val="50000"/>
              </a:spcBef>
            </a:pPr>
            <a:r>
              <a:rPr kumimoji="0" lang="en-US" altLang="zh-CN"/>
              <a:t>Classical </a:t>
            </a:r>
          </a:p>
        </p:txBody>
      </p:sp>
      <p:sp>
        <p:nvSpPr>
          <p:cNvPr id="757770" name="Rectangle 10"/>
          <p:cNvSpPr>
            <a:spLocks noChangeArrowheads="1"/>
          </p:cNvSpPr>
          <p:nvPr/>
        </p:nvSpPr>
        <p:spPr bwMode="auto">
          <a:xfrm>
            <a:off x="0" y="2971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a:endParaRPr kumimoji="0" lang="zh-CN" altLang="en-US" sz="1800">
              <a:latin typeface="Arial" pitchFamily="34" charset="0"/>
            </a:endParaRPr>
          </a:p>
        </p:txBody>
      </p:sp>
      <p:graphicFrame>
        <p:nvGraphicFramePr>
          <p:cNvPr id="757771" name="Object 11"/>
          <p:cNvGraphicFramePr>
            <a:graphicFrameLocks noChangeAspect="1"/>
          </p:cNvGraphicFramePr>
          <p:nvPr/>
        </p:nvGraphicFramePr>
        <p:xfrm>
          <a:off x="5334000" y="4191000"/>
          <a:ext cx="2743200" cy="1184275"/>
        </p:xfrm>
        <a:graphic>
          <a:graphicData uri="http://schemas.openxmlformats.org/presentationml/2006/ole">
            <mc:AlternateContent xmlns:mc="http://schemas.openxmlformats.org/markup-compatibility/2006">
              <mc:Choice xmlns:v="urn:schemas-microsoft-com:vml" Requires="v">
                <p:oleObj spid="_x0000_s18448" name="公式" r:id="rId9" imgW="1790700" imgH="914400" progId="Equation.3">
                  <p:embed/>
                </p:oleObj>
              </mc:Choice>
              <mc:Fallback>
                <p:oleObj name="公式" r:id="rId9" imgW="1790700" imgH="9144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4191000"/>
                        <a:ext cx="2743200" cy="1184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57772" name="AutoShape 12"/>
          <p:cNvSpPr>
            <a:spLocks noChangeArrowheads="1"/>
          </p:cNvSpPr>
          <p:nvPr/>
        </p:nvSpPr>
        <p:spPr bwMode="auto">
          <a:xfrm>
            <a:off x="6553200" y="3733800"/>
            <a:ext cx="228600" cy="533400"/>
          </a:xfrm>
          <a:prstGeom prst="downArrow">
            <a:avLst>
              <a:gd name="adj1" fmla="val 50000"/>
              <a:gd name="adj2" fmla="val 58333"/>
            </a:avLst>
          </a:prstGeom>
          <a:solidFill>
            <a:schemeClr val="accent1"/>
          </a:solidFill>
          <a:ln w="9525">
            <a:solidFill>
              <a:schemeClr val="tx1"/>
            </a:solidFill>
            <a:miter lim="800000"/>
            <a:headEnd/>
            <a:tailEnd/>
          </a:ln>
        </p:spPr>
        <p:txBody>
          <a:bodyPr wrap="none" anchor="ctr"/>
          <a:lstStyle/>
          <a:p>
            <a:pPr algn="l"/>
            <a:endParaRPr kumimoji="0" lang="zh-CN" altLang="en-US" sz="1800">
              <a:latin typeface="Arial" pitchFamily="34" charset="0"/>
            </a:endParaRPr>
          </a:p>
        </p:txBody>
      </p:sp>
      <p:sp>
        <p:nvSpPr>
          <p:cNvPr id="757773" name="Line 13"/>
          <p:cNvSpPr>
            <a:spLocks noChangeShapeType="1"/>
          </p:cNvSpPr>
          <p:nvPr/>
        </p:nvSpPr>
        <p:spPr bwMode="auto">
          <a:xfrm>
            <a:off x="4572000" y="1371600"/>
            <a:ext cx="0" cy="5257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57774" name="Text Box 14"/>
          <p:cNvSpPr txBox="1">
            <a:spLocks noChangeArrowheads="1"/>
          </p:cNvSpPr>
          <p:nvPr/>
        </p:nvSpPr>
        <p:spPr bwMode="auto">
          <a:xfrm>
            <a:off x="6019800" y="60960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kumimoji="1" sz="2400">
                <a:solidFill>
                  <a:schemeClr val="tx1"/>
                </a:solidFill>
                <a:latin typeface="Times New Roman" pitchFamily="18" charset="0"/>
                <a:ea typeface="宋体" pitchFamily="2" charset="-122"/>
              </a:defRPr>
            </a:lvl1pPr>
            <a:lvl2pPr marL="742950" indent="-285750" algn="l">
              <a:defRPr kumimoji="1" sz="2400">
                <a:solidFill>
                  <a:schemeClr val="tx1"/>
                </a:solidFill>
                <a:latin typeface="Times New Roman" pitchFamily="18" charset="0"/>
                <a:ea typeface="宋体" pitchFamily="2" charset="-122"/>
              </a:defRPr>
            </a:lvl2pPr>
            <a:lvl3pPr marL="1143000" indent="-228600" algn="l">
              <a:defRPr kumimoji="1" sz="2400">
                <a:solidFill>
                  <a:schemeClr val="tx1"/>
                </a:solidFill>
                <a:latin typeface="Times New Roman" pitchFamily="18" charset="0"/>
                <a:ea typeface="宋体" pitchFamily="2" charset="-122"/>
              </a:defRPr>
            </a:lvl3pPr>
            <a:lvl4pPr marL="1600200" indent="-228600" algn="l">
              <a:defRPr kumimoji="1" sz="2400">
                <a:solidFill>
                  <a:schemeClr val="tx1"/>
                </a:solidFill>
                <a:latin typeface="Times New Roman" pitchFamily="18" charset="0"/>
                <a:ea typeface="宋体" pitchFamily="2" charset="-122"/>
              </a:defRPr>
            </a:lvl4pPr>
            <a:lvl5pPr marL="2057400" indent="-228600" algn="l">
              <a:defRPr kumimoji="1" sz="2400">
                <a:solidFill>
                  <a:schemeClr val="tx1"/>
                </a:solidFill>
                <a:latin typeface="Times New Roman" pitchFamily="18" charset="0"/>
                <a:ea typeface="宋体" pitchFamily="2" charset="-122"/>
              </a:defRPr>
            </a:lvl5pPr>
            <a:lvl6pPr marL="2514600" indent="-228600" fontAlgn="base">
              <a:spcBef>
                <a:spcPct val="0"/>
              </a:spcBef>
              <a:spcAft>
                <a:spcPct val="0"/>
              </a:spcAft>
              <a:defRPr kumimoji="1" sz="2400">
                <a:solidFill>
                  <a:schemeClr val="tx1"/>
                </a:solidFill>
                <a:latin typeface="Times New Roman" pitchFamily="18" charset="0"/>
                <a:ea typeface="宋体" pitchFamily="2" charset="-122"/>
              </a:defRPr>
            </a:lvl6pPr>
            <a:lvl7pPr marL="2971800" indent="-228600" fontAlgn="base">
              <a:spcBef>
                <a:spcPct val="0"/>
              </a:spcBef>
              <a:spcAft>
                <a:spcPct val="0"/>
              </a:spcAft>
              <a:defRPr kumimoji="1" sz="2400">
                <a:solidFill>
                  <a:schemeClr val="tx1"/>
                </a:solidFill>
                <a:latin typeface="Times New Roman" pitchFamily="18" charset="0"/>
                <a:ea typeface="宋体" pitchFamily="2" charset="-122"/>
              </a:defRPr>
            </a:lvl7pPr>
            <a:lvl8pPr marL="3429000" indent="-228600" fontAlgn="base">
              <a:spcBef>
                <a:spcPct val="0"/>
              </a:spcBef>
              <a:spcAft>
                <a:spcPct val="0"/>
              </a:spcAft>
              <a:defRPr kumimoji="1" sz="2400">
                <a:solidFill>
                  <a:schemeClr val="tx1"/>
                </a:solidFill>
                <a:latin typeface="Times New Roman" pitchFamily="18" charset="0"/>
                <a:ea typeface="宋体" pitchFamily="2" charset="-122"/>
              </a:defRPr>
            </a:lvl8pPr>
            <a:lvl9pPr marL="3886200" indent="-228600" fontAlgn="base">
              <a:spcBef>
                <a:spcPct val="0"/>
              </a:spcBef>
              <a:spcAft>
                <a:spcPct val="0"/>
              </a:spcAft>
              <a:defRPr kumimoji="1" sz="2400">
                <a:solidFill>
                  <a:schemeClr val="tx1"/>
                </a:solidFill>
                <a:latin typeface="Times New Roman" pitchFamily="18" charset="0"/>
                <a:ea typeface="宋体" pitchFamily="2" charset="-122"/>
              </a:defRPr>
            </a:lvl9pPr>
          </a:lstStyle>
          <a:p>
            <a:pPr>
              <a:spcBef>
                <a:spcPct val="50000"/>
              </a:spcBef>
            </a:pPr>
            <a:r>
              <a:rPr kumimoji="0" lang="en-US" altLang="zh-CN"/>
              <a:t>Quantum </a:t>
            </a:r>
          </a:p>
        </p:txBody>
      </p:sp>
      <p:sp>
        <p:nvSpPr>
          <p:cNvPr id="757775" name="Rectangle 15"/>
          <p:cNvSpPr>
            <a:spLocks noChangeArrowheads="1"/>
          </p:cNvSpPr>
          <p:nvPr/>
        </p:nvSpPr>
        <p:spPr bwMode="auto">
          <a:xfrm>
            <a:off x="0" y="32813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a:endParaRPr kumimoji="0" lang="zh-CN" altLang="en-US" sz="1800">
              <a:latin typeface="Arial" pitchFamily="34" charset="0"/>
            </a:endParaRPr>
          </a:p>
        </p:txBody>
      </p:sp>
      <p:graphicFrame>
        <p:nvGraphicFramePr>
          <p:cNvPr id="757776" name="Object 16"/>
          <p:cNvGraphicFramePr>
            <a:graphicFrameLocks noChangeAspect="1"/>
          </p:cNvGraphicFramePr>
          <p:nvPr/>
        </p:nvGraphicFramePr>
        <p:xfrm>
          <a:off x="5591175" y="5451475"/>
          <a:ext cx="2105025" cy="463550"/>
        </p:xfrm>
        <a:graphic>
          <a:graphicData uri="http://schemas.openxmlformats.org/presentationml/2006/ole">
            <mc:AlternateContent xmlns:mc="http://schemas.openxmlformats.org/markup-compatibility/2006">
              <mc:Choice xmlns:v="urn:schemas-microsoft-com:vml" Requires="v">
                <p:oleObj spid="_x0000_s18449" name="公式" r:id="rId11" imgW="1346200" imgH="292100" progId="Equation.3">
                  <p:embed/>
                </p:oleObj>
              </mc:Choice>
              <mc:Fallback>
                <p:oleObj name="公式" r:id="rId11" imgW="1346200" imgH="2921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91175" y="5451475"/>
                        <a:ext cx="2105025" cy="463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200"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6279" y="3971453"/>
            <a:ext cx="1715457" cy="1895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9E23FBF9-6A34-448B-9E8A-89131F12DD75}"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AE714C8C-1F9C-404C-BB65-1EC320AFAFFE}" type="slidenum">
              <a:rPr lang="zh-CN" altLang="en-US" smtClean="0"/>
              <a:pPr/>
              <a:t>17</a:t>
            </a:fld>
            <a:endParaRPr lang="zh-CN" altLang="en-US"/>
          </a:p>
        </p:txBody>
      </p:sp>
    </p:spTree>
    <p:extLst>
      <p:ext uri="{BB962C8B-B14F-4D97-AF65-F5344CB8AC3E}">
        <p14:creationId xmlns:p14="http://schemas.microsoft.com/office/powerpoint/2010/main" val="270561612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7765"/>
                                        </p:tgtEl>
                                        <p:attrNameLst>
                                          <p:attrName>style.visibility</p:attrName>
                                        </p:attrNameLst>
                                      </p:cBhvr>
                                      <p:to>
                                        <p:strVal val="visible"/>
                                      </p:to>
                                    </p:set>
                                    <p:animEffect transition="in" filter="fade">
                                      <p:cBhvr>
                                        <p:cTn id="7" dur="500"/>
                                        <p:tgtEl>
                                          <p:spTgt spid="757765"/>
                                        </p:tgtEl>
                                      </p:cBhvr>
                                    </p:animEffect>
                                  </p:childTnLst>
                                </p:cTn>
                              </p:par>
                              <p:par>
                                <p:cTn id="8" presetID="10" presetClass="entr" presetSubtype="0" fill="hold" nodeType="withEffect">
                                  <p:stCondLst>
                                    <p:cond delay="0"/>
                                  </p:stCondLst>
                                  <p:childTnLst>
                                    <p:set>
                                      <p:cBhvr>
                                        <p:cTn id="9" dur="1" fill="hold">
                                          <p:stCondLst>
                                            <p:cond delay="0"/>
                                          </p:stCondLst>
                                        </p:cTn>
                                        <p:tgtEl>
                                          <p:spTgt spid="8200"/>
                                        </p:tgtEl>
                                        <p:attrNameLst>
                                          <p:attrName>style.visibility</p:attrName>
                                        </p:attrNameLst>
                                      </p:cBhvr>
                                      <p:to>
                                        <p:strVal val="visible"/>
                                      </p:to>
                                    </p:set>
                                    <p:animEffect transition="in" filter="fade">
                                      <p:cBhvr>
                                        <p:cTn id="10" dur="500"/>
                                        <p:tgtEl>
                                          <p:spTgt spid="820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57771"/>
                                        </p:tgtEl>
                                        <p:attrNameLst>
                                          <p:attrName>style.visibility</p:attrName>
                                        </p:attrNameLst>
                                      </p:cBhvr>
                                      <p:to>
                                        <p:strVal val="visible"/>
                                      </p:to>
                                    </p:set>
                                    <p:animEffect transition="in" filter="fade">
                                      <p:cBhvr>
                                        <p:cTn id="15" dur="500"/>
                                        <p:tgtEl>
                                          <p:spTgt spid="757771"/>
                                        </p:tgtEl>
                                      </p:cBhvr>
                                    </p:animEffect>
                                  </p:childTnLst>
                                </p:cTn>
                              </p:par>
                              <p:par>
                                <p:cTn id="16" presetID="10" presetClass="entr" presetSubtype="0" fill="hold" nodeType="withEffect">
                                  <p:stCondLst>
                                    <p:cond delay="0"/>
                                  </p:stCondLst>
                                  <p:childTnLst>
                                    <p:set>
                                      <p:cBhvr>
                                        <p:cTn id="17" dur="1" fill="hold">
                                          <p:stCondLst>
                                            <p:cond delay="0"/>
                                          </p:stCondLst>
                                        </p:cTn>
                                        <p:tgtEl>
                                          <p:spTgt spid="757776"/>
                                        </p:tgtEl>
                                        <p:attrNameLst>
                                          <p:attrName>style.visibility</p:attrName>
                                        </p:attrNameLst>
                                      </p:cBhvr>
                                      <p:to>
                                        <p:strVal val="visible"/>
                                      </p:to>
                                    </p:set>
                                    <p:animEffect transition="in" filter="fade">
                                      <p:cBhvr>
                                        <p:cTn id="18" dur="500"/>
                                        <p:tgtEl>
                                          <p:spTgt spid="757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42875"/>
            <a:ext cx="8229600" cy="439738"/>
          </a:xfrm>
        </p:spPr>
        <p:txBody>
          <a:bodyPr>
            <a:normAutofit fontScale="90000"/>
          </a:bodyPr>
          <a:lstStyle/>
          <a:p>
            <a:pPr eaLnBrk="1" hangingPunct="1"/>
            <a:r>
              <a:rPr lang="en-US" altLang="zh-CN" sz="2900" smtClean="0"/>
              <a:t>2D nearly free electron systems</a:t>
            </a:r>
            <a:endParaRPr lang="zh-CN" altLang="en-US" sz="2900" smtClean="0"/>
          </a:p>
        </p:txBody>
      </p:sp>
      <p:sp>
        <p:nvSpPr>
          <p:cNvPr id="2969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fld id="{A2D53475-BC5D-4755-82A3-51C99A105E4A}" type="datetime1">
              <a:rPr lang="zh-CN" altLang="en-US" sz="1200" smtClean="0">
                <a:solidFill>
                  <a:srgbClr val="898989"/>
                </a:solidFill>
                <a:latin typeface="Calibri" panose="020F0502020204030204" pitchFamily="34" charset="0"/>
              </a:rPr>
              <a:t>2013/10/29</a:t>
            </a:fld>
            <a:endParaRPr lang="zh-CN" altLang="en-US" sz="1200">
              <a:solidFill>
                <a:srgbClr val="898989"/>
              </a:solidFill>
              <a:latin typeface="Calibri" panose="020F0502020204030204" pitchFamily="34" charset="0"/>
            </a:endParaRPr>
          </a:p>
        </p:txBody>
      </p:sp>
      <p:sp>
        <p:nvSpPr>
          <p:cNvPr id="2970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sz="1200" smtClean="0">
                <a:solidFill>
                  <a:srgbClr val="898989"/>
                </a:solidFill>
                <a:latin typeface="Calibri" panose="020F0502020204030204" pitchFamily="34" charset="0"/>
              </a:rPr>
              <a:t>PKU·  Beijing · Fall. 2013</a:t>
            </a:r>
            <a:endParaRPr lang="zh-CN" altLang="en-US" sz="1200">
              <a:solidFill>
                <a:srgbClr val="898989"/>
              </a:solidFill>
              <a:latin typeface="Calibri" panose="020F0502020204030204" pitchFamily="34" charset="0"/>
            </a:endParaRPr>
          </a:p>
        </p:txBody>
      </p:sp>
      <p:sp>
        <p:nvSpPr>
          <p:cNvPr id="2970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fld id="{EFF401B2-1EA5-4080-AE50-736D5C229E7F}" type="slidenum">
              <a:rPr lang="zh-CN" altLang="en-US" sz="1200">
                <a:solidFill>
                  <a:srgbClr val="898989"/>
                </a:solidFill>
                <a:latin typeface="Calibri" panose="020F0502020204030204" pitchFamily="34" charset="0"/>
              </a:rPr>
              <a:pPr eaLnBrk="1" hangingPunct="1"/>
              <a:t>18</a:t>
            </a:fld>
            <a:endParaRPr lang="zh-CN" altLang="en-US" sz="1200">
              <a:solidFill>
                <a:srgbClr val="898989"/>
              </a:solidFill>
              <a:latin typeface="Calibri" panose="020F0502020204030204" pitchFamily="34" charset="0"/>
            </a:endParaRPr>
          </a:p>
        </p:txBody>
      </p:sp>
      <p:pic>
        <p:nvPicPr>
          <p:cNvPr id="2970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018" y="781170"/>
            <a:ext cx="4445614" cy="4173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7" name="TextBox 12"/>
          <p:cNvSpPr txBox="1">
            <a:spLocks noChangeArrowheads="1"/>
          </p:cNvSpPr>
          <p:nvPr/>
        </p:nvSpPr>
        <p:spPr bwMode="auto">
          <a:xfrm>
            <a:off x="1325028" y="5921104"/>
            <a:ext cx="7053685" cy="461665"/>
          </a:xfrm>
          <a:prstGeom prst="rect">
            <a:avLst/>
          </a:prstGeom>
          <a:solidFill>
            <a:schemeClr val="accent3">
              <a:lumMod val="20000"/>
              <a:lumOff val="80000"/>
            </a:schemeClr>
          </a:solidFill>
          <a:ln>
            <a:noFill/>
          </a:ln>
          <a:extLst/>
        </p:spPr>
        <p:txBody>
          <a:bodyPr wrap="squar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lvl="1" eaLnBrk="1" hangingPunct="1"/>
            <a:r>
              <a:rPr lang="en-US" altLang="zh-CN" b="1" dirty="0" smtClean="0">
                <a:latin typeface="Calibri" panose="020F0502020204030204" pitchFamily="34" charset="0"/>
              </a:rPr>
              <a:t>Why </a:t>
            </a:r>
            <a:r>
              <a:rPr lang="en-US" altLang="zh-CN" b="1" dirty="0">
                <a:latin typeface="Calibri" panose="020F0502020204030204" pitchFamily="34" charset="0"/>
              </a:rPr>
              <a:t>free-electron-like</a:t>
            </a:r>
            <a:r>
              <a:rPr lang="en-US" altLang="zh-CN" b="1" dirty="0" smtClean="0">
                <a:latin typeface="Calibri" panose="020F0502020204030204" pitchFamily="34" charset="0"/>
              </a:rPr>
              <a:t>?   Why anisotropic?</a:t>
            </a:r>
            <a:endParaRPr lang="zh-CN" altLang="en-US" sz="1800" b="1" dirty="0">
              <a:latin typeface="Calibri" panose="020F0502020204030204" pitchFamily="34" charset="0"/>
            </a:endParaRPr>
          </a:p>
        </p:txBody>
      </p:sp>
      <p:pic>
        <p:nvPicPr>
          <p:cNvPr id="29708"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r="37540"/>
          <a:stretch/>
        </p:blipFill>
        <p:spPr bwMode="auto">
          <a:xfrm>
            <a:off x="4881587" y="723899"/>
            <a:ext cx="3986188" cy="250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957261" y="5153116"/>
            <a:ext cx="2786063" cy="6463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800" b="1" dirty="0" smtClean="0">
                <a:latin typeface="Calibri" panose="020F0502020204030204" pitchFamily="34" charset="0"/>
              </a:rPr>
              <a:t>PTCDA/Ag(111)</a:t>
            </a:r>
          </a:p>
          <a:p>
            <a:pPr algn="ctr" eaLnBrk="1" hangingPunct="1"/>
            <a:r>
              <a:rPr lang="en-US" altLang="zh-CN" sz="1800" b="1" dirty="0">
                <a:latin typeface="Calibri" panose="020F0502020204030204" pitchFamily="34" charset="0"/>
              </a:rPr>
              <a:t>Nature 444, 350-353 (2006)</a:t>
            </a:r>
            <a:endParaRPr lang="zh-CN" altLang="en-US" sz="1800" b="1" dirty="0">
              <a:latin typeface="Calibri" panose="020F0502020204030204" pitchFamily="34" charset="0"/>
            </a:endParaRPr>
          </a:p>
        </p:txBody>
      </p:sp>
      <p:sp>
        <p:nvSpPr>
          <p:cNvPr id="17" name="Rectangle 16"/>
          <p:cNvSpPr/>
          <p:nvPr/>
        </p:nvSpPr>
        <p:spPr>
          <a:xfrm>
            <a:off x="6875000" y="3329145"/>
            <a:ext cx="2086390" cy="6463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800" b="1" dirty="0">
                <a:latin typeface="Calibri" panose="020F0502020204030204" pitchFamily="34" charset="0"/>
              </a:rPr>
              <a:t>Glycine on Cu(100)</a:t>
            </a:r>
            <a:endParaRPr lang="zh-CN" altLang="en-US" sz="1800" b="1" dirty="0">
              <a:latin typeface="Calibri" panose="020F0502020204030204" pitchFamily="34" charset="0"/>
            </a:endParaRPr>
          </a:p>
          <a:p>
            <a:pPr algn="ctr" eaLnBrk="1" hangingPunct="1"/>
            <a:r>
              <a:rPr lang="en-US" altLang="zh-CN" sz="1800" b="1" dirty="0" smtClean="0">
                <a:latin typeface="Calibri" panose="020F0502020204030204" pitchFamily="34" charset="0"/>
              </a:rPr>
              <a:t>JACS </a:t>
            </a:r>
            <a:r>
              <a:rPr lang="en-US" altLang="zh-CN" sz="1800" b="1" dirty="0">
                <a:latin typeface="Calibri" panose="020F0502020204030204" pitchFamily="34" charset="0"/>
              </a:rPr>
              <a:t>129, 740 (2007) </a:t>
            </a:r>
            <a:r>
              <a:rPr lang="en-US" altLang="zh-CN" sz="1800" b="1" dirty="0" smtClean="0">
                <a:latin typeface="Calibri" panose="020F0502020204030204" pitchFamily="34" charset="0"/>
              </a:rPr>
              <a:t> </a:t>
            </a:r>
            <a:endParaRPr lang="zh-CN" altLang="en-US" sz="1800" b="1" dirty="0">
              <a:latin typeface="Calibri" panose="020F0502020204030204" pitchFamily="34" charset="0"/>
            </a:endParaRPr>
          </a:p>
        </p:txBody>
      </p:sp>
      <p:pic>
        <p:nvPicPr>
          <p:cNvPr id="16"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67746" t="7384" r="2281" b="4672"/>
          <a:stretch/>
        </p:blipFill>
        <p:spPr bwMode="auto">
          <a:xfrm>
            <a:off x="4692050" y="3258726"/>
            <a:ext cx="2099608" cy="2422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026480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07"/>
                                        </p:tgtEl>
                                        <p:attrNameLst>
                                          <p:attrName>style.visibility</p:attrName>
                                        </p:attrNameLst>
                                      </p:cBhvr>
                                      <p:to>
                                        <p:strVal val="visible"/>
                                      </p:to>
                                    </p:set>
                                    <p:animEffect transition="in" filter="fade">
                                      <p:cBhvr>
                                        <p:cTn id="7" dur="500"/>
                                        <p:tgtEl>
                                          <p:spTgt spid="29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0"/>
            <a:ext cx="8229600" cy="439738"/>
          </a:xfrm>
        </p:spPr>
        <p:txBody>
          <a:bodyPr>
            <a:normAutofit fontScale="90000"/>
          </a:bodyPr>
          <a:lstStyle/>
          <a:p>
            <a:pPr eaLnBrk="1" hangingPunct="1"/>
            <a:r>
              <a:rPr lang="en-US" altLang="zh-CN" sz="2900" smtClean="0"/>
              <a:t>Glycine on Cu(100) – Structure</a:t>
            </a:r>
            <a:endParaRPr lang="zh-CN" altLang="en-US" sz="2900" smtClean="0"/>
          </a:p>
        </p:txBody>
      </p:sp>
      <p:sp>
        <p:nvSpPr>
          <p:cNvPr id="30723"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fld id="{29D66A6E-0DF2-461B-B420-860AB0EB12B1}" type="datetime1">
              <a:rPr lang="zh-CN" altLang="en-US" sz="1200" smtClean="0">
                <a:solidFill>
                  <a:srgbClr val="898989"/>
                </a:solidFill>
                <a:latin typeface="Calibri" panose="020F0502020204030204" pitchFamily="34" charset="0"/>
              </a:rPr>
              <a:t>2013/10/29</a:t>
            </a:fld>
            <a:endParaRPr lang="zh-CN" altLang="en-US" sz="1200">
              <a:solidFill>
                <a:srgbClr val="898989"/>
              </a:solidFill>
              <a:latin typeface="Calibri" panose="020F0502020204030204" pitchFamily="34" charset="0"/>
            </a:endParaRPr>
          </a:p>
        </p:txBody>
      </p:sp>
      <p:sp>
        <p:nvSpPr>
          <p:cNvPr id="30724"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sz="1200" smtClean="0">
                <a:solidFill>
                  <a:srgbClr val="898989"/>
                </a:solidFill>
                <a:latin typeface="Calibri" panose="020F0502020204030204" pitchFamily="34" charset="0"/>
              </a:rPr>
              <a:t>PKU·  Beijing · Fall. 2013</a:t>
            </a:r>
            <a:endParaRPr lang="zh-CN" altLang="en-US" sz="1200">
              <a:solidFill>
                <a:srgbClr val="898989"/>
              </a:solidFill>
              <a:latin typeface="Calibri" panose="020F0502020204030204" pitchFamily="34" charset="0"/>
            </a:endParaRPr>
          </a:p>
        </p:txBody>
      </p:sp>
      <p:pic>
        <p:nvPicPr>
          <p:cNvPr id="30725" name="Picture 7"/>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000125" y="1071563"/>
            <a:ext cx="2071688" cy="2368550"/>
          </a:xfrm>
          <a:prstGeom prst="rect">
            <a:avLst/>
          </a:prstGeom>
          <a:noFill/>
        </p:spPr>
      </p:pic>
      <p:pic>
        <p:nvPicPr>
          <p:cNvPr id="30726" name="Picture 8"/>
          <p:cNvPicPr>
            <a:picLocks noChangeAspect="1" noChangeArrowheads="1"/>
          </p:cNvPicPr>
          <p:nvPr/>
        </p:nvPicPr>
        <p:blipFill>
          <a:blip r:embed="rId3">
            <a:extLst>
              <a:ext uri="{28A0092B-C50C-407E-A947-70E740481C1C}">
                <a14:useLocalDpi xmlns:a14="http://schemas.microsoft.com/office/drawing/2010/main" val="0"/>
              </a:ext>
            </a:extLst>
          </a:blip>
          <a:srcRect b="3723"/>
          <a:stretch>
            <a:fillRect/>
          </a:stretch>
        </p:blipFill>
        <p:spPr bwMode="auto">
          <a:xfrm>
            <a:off x="4286250" y="1071563"/>
            <a:ext cx="19939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938" y="1071563"/>
            <a:ext cx="19780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TextBox 23"/>
          <p:cNvSpPr txBox="1">
            <a:spLocks noChangeArrowheads="1"/>
          </p:cNvSpPr>
          <p:nvPr/>
        </p:nvSpPr>
        <p:spPr bwMode="auto">
          <a:xfrm>
            <a:off x="1546225" y="571500"/>
            <a:ext cx="1025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b="1">
                <a:latin typeface="Calibri" panose="020F0502020204030204" pitchFamily="34" charset="0"/>
              </a:rPr>
              <a:t>c(4x2) </a:t>
            </a:r>
            <a:endParaRPr lang="zh-CN" altLang="en-US" b="1">
              <a:latin typeface="Calibri" panose="020F0502020204030204" pitchFamily="34" charset="0"/>
            </a:endParaRPr>
          </a:p>
        </p:txBody>
      </p:sp>
      <p:sp>
        <p:nvSpPr>
          <p:cNvPr id="30729" name="TextBox 24"/>
          <p:cNvSpPr txBox="1">
            <a:spLocks noChangeArrowheads="1"/>
          </p:cNvSpPr>
          <p:nvPr/>
        </p:nvSpPr>
        <p:spPr bwMode="auto">
          <a:xfrm>
            <a:off x="4694238" y="571500"/>
            <a:ext cx="3163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b="1">
                <a:latin typeface="Calibri" panose="020F0502020204030204" pitchFamily="34" charset="0"/>
              </a:rPr>
              <a:t>p(4x2) – in controversy </a:t>
            </a:r>
            <a:endParaRPr lang="zh-CN" altLang="en-US" b="1">
              <a:latin typeface="Calibri" panose="020F0502020204030204" pitchFamily="34" charset="0"/>
            </a:endParaRPr>
          </a:p>
        </p:txBody>
      </p:sp>
      <p:sp>
        <p:nvSpPr>
          <p:cNvPr id="30730" name="TextBox 25"/>
          <p:cNvSpPr txBox="1">
            <a:spLocks noChangeArrowheads="1"/>
          </p:cNvSpPr>
          <p:nvPr/>
        </p:nvSpPr>
        <p:spPr bwMode="auto">
          <a:xfrm>
            <a:off x="4643438" y="3344863"/>
            <a:ext cx="1239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sz="1800" b="1">
                <a:latin typeface="Calibri" panose="020F0502020204030204" pitchFamily="34" charset="0"/>
              </a:rPr>
              <a:t>STM &amp; DFT</a:t>
            </a:r>
            <a:endParaRPr lang="zh-CN" altLang="en-US" sz="1800" b="1">
              <a:latin typeface="Calibri" panose="020F0502020204030204" pitchFamily="34" charset="0"/>
            </a:endParaRPr>
          </a:p>
        </p:txBody>
      </p:sp>
      <p:sp>
        <p:nvSpPr>
          <p:cNvPr id="30731" name="TextBox 26"/>
          <p:cNvSpPr txBox="1">
            <a:spLocks noChangeArrowheads="1"/>
          </p:cNvSpPr>
          <p:nvPr/>
        </p:nvSpPr>
        <p:spPr bwMode="auto">
          <a:xfrm>
            <a:off x="6149975" y="3359150"/>
            <a:ext cx="2422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sz="1800" b="1">
                <a:latin typeface="Calibri" panose="020F0502020204030204" pitchFamily="34" charset="0"/>
              </a:rPr>
              <a:t>X-ray photo-diffraction</a:t>
            </a:r>
            <a:endParaRPr lang="zh-CN" altLang="en-US" sz="1800" b="1">
              <a:latin typeface="Calibri" panose="020F0502020204030204" pitchFamily="34" charset="0"/>
            </a:endParaRPr>
          </a:p>
        </p:txBody>
      </p:sp>
      <p:pic>
        <p:nvPicPr>
          <p:cNvPr id="30732" name="Picture 10"/>
          <p:cNvPicPr>
            <a:picLocks noChangeAspect="1" noChangeArrowheads="1"/>
          </p:cNvPicPr>
          <p:nvPr/>
        </p:nvPicPr>
        <p:blipFill>
          <a:blip r:embed="rId5">
            <a:extLst>
              <a:ext uri="{28A0092B-C50C-407E-A947-70E740481C1C}">
                <a14:useLocalDpi xmlns:a14="http://schemas.microsoft.com/office/drawing/2010/main" val="0"/>
              </a:ext>
            </a:extLst>
          </a:blip>
          <a:srcRect b="888"/>
          <a:stretch>
            <a:fillRect/>
          </a:stretch>
        </p:blipFill>
        <p:spPr bwMode="auto">
          <a:xfrm>
            <a:off x="428625" y="3857625"/>
            <a:ext cx="5481638"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3" name="TextBox 28"/>
          <p:cNvSpPr txBox="1">
            <a:spLocks noChangeArrowheads="1"/>
          </p:cNvSpPr>
          <p:nvPr/>
        </p:nvSpPr>
        <p:spPr bwMode="auto">
          <a:xfrm>
            <a:off x="5822950" y="5143500"/>
            <a:ext cx="3321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sz="1800" b="1">
                <a:latin typeface="Calibri" panose="020F0502020204030204" pitchFamily="34" charset="0"/>
              </a:rPr>
              <a:t>Our structures:</a:t>
            </a:r>
          </a:p>
          <a:p>
            <a:pPr lvl="1" eaLnBrk="1" hangingPunct="1">
              <a:buFont typeface="Arial" panose="020B0604020202020204" pitchFamily="34" charset="0"/>
              <a:buChar char="•"/>
            </a:pPr>
            <a:r>
              <a:rPr lang="en-US" altLang="zh-CN" sz="1800" b="1">
                <a:latin typeface="Calibri" panose="020F0502020204030204" pitchFamily="34" charset="0"/>
              </a:rPr>
              <a:t>Two categories</a:t>
            </a:r>
          </a:p>
          <a:p>
            <a:pPr lvl="1" eaLnBrk="1" hangingPunct="1">
              <a:buFont typeface="Arial" panose="020B0604020202020204" pitchFamily="34" charset="0"/>
              <a:buChar char="•"/>
            </a:pPr>
            <a:r>
              <a:rPr lang="en-US" altLang="zh-CN" sz="1800" b="1">
                <a:latin typeface="Calibri" panose="020F0502020204030204" pitchFamily="34" charset="0"/>
              </a:rPr>
              <a:t>8 configurations for each </a:t>
            </a:r>
          </a:p>
          <a:p>
            <a:pPr lvl="1" eaLnBrk="1" hangingPunct="1">
              <a:buFont typeface="Arial" panose="020B0604020202020204" pitchFamily="34" charset="0"/>
              <a:buChar char="•"/>
            </a:pPr>
            <a:r>
              <a:rPr lang="en-US" altLang="zh-CN" sz="1800" b="1">
                <a:latin typeface="Calibri" panose="020F0502020204030204" pitchFamily="34" charset="0"/>
              </a:rPr>
              <a:t>Str-8 and Str-c are identical</a:t>
            </a:r>
          </a:p>
        </p:txBody>
      </p:sp>
      <p:sp>
        <p:nvSpPr>
          <p:cNvPr id="30734" name="TextBox 30"/>
          <p:cNvSpPr txBox="1">
            <a:spLocks noChangeArrowheads="1"/>
          </p:cNvSpPr>
          <p:nvPr/>
        </p:nvSpPr>
        <p:spPr bwMode="auto">
          <a:xfrm>
            <a:off x="5786438" y="3857625"/>
            <a:ext cx="335756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sz="1800" b="1">
                <a:latin typeface="Calibri" panose="020F0502020204030204" pitchFamily="34" charset="0"/>
              </a:rPr>
              <a:t>Experiments suggest:</a:t>
            </a:r>
          </a:p>
          <a:p>
            <a:pPr lvl="1" eaLnBrk="1" hangingPunct="1">
              <a:buFont typeface="Arial" panose="020B0604020202020204" pitchFamily="34" charset="0"/>
              <a:buChar char="•"/>
            </a:pPr>
            <a:r>
              <a:rPr lang="en-US" altLang="zh-CN" sz="1800" b="1">
                <a:latin typeface="Calibri" panose="020F0502020204030204" pitchFamily="34" charset="0"/>
              </a:rPr>
              <a:t>Chirality</a:t>
            </a:r>
          </a:p>
          <a:p>
            <a:pPr lvl="1" eaLnBrk="1" hangingPunct="1">
              <a:buFont typeface="Arial" panose="020B0604020202020204" pitchFamily="34" charset="0"/>
              <a:buChar char="•"/>
            </a:pPr>
            <a:r>
              <a:rPr lang="en-US" altLang="zh-CN" sz="1800" b="1">
                <a:latin typeface="Calibri" panose="020F0502020204030204" pitchFamily="34" charset="0"/>
              </a:rPr>
              <a:t>Along &lt;310&gt; orientations</a:t>
            </a:r>
          </a:p>
          <a:p>
            <a:pPr lvl="1" eaLnBrk="1" hangingPunct="1">
              <a:buFont typeface="Arial" panose="020B0604020202020204" pitchFamily="34" charset="0"/>
              <a:buChar char="•"/>
            </a:pPr>
            <a:r>
              <a:rPr lang="en-US" altLang="zh-CN" sz="1800" b="1">
                <a:latin typeface="Calibri" panose="020F0502020204030204" pitchFamily="34" charset="0"/>
              </a:rPr>
              <a:t>P(4x2) structure</a:t>
            </a:r>
          </a:p>
          <a:p>
            <a:pPr lvl="1" eaLnBrk="1" hangingPunct="1">
              <a:buFont typeface="Arial" panose="020B0604020202020204" pitchFamily="34" charset="0"/>
              <a:buChar char="•"/>
            </a:pPr>
            <a:endParaRPr lang="en-US" altLang="zh-CN" sz="1800" b="1">
              <a:latin typeface="Calibri" panose="020F0502020204030204" pitchFamily="34" charset="0"/>
            </a:endParaRPr>
          </a:p>
          <a:p>
            <a:pPr eaLnBrk="1" hangingPunct="1"/>
            <a:r>
              <a:rPr lang="en-US" altLang="zh-CN" sz="1800" b="1">
                <a:latin typeface="Calibri" panose="020F0502020204030204" pitchFamily="34" charset="0"/>
              </a:rPr>
              <a:t>	</a:t>
            </a:r>
          </a:p>
        </p:txBody>
      </p:sp>
      <p:sp>
        <p:nvSpPr>
          <p:cNvPr id="30735" name="Slide Number Placeholder 3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fld id="{988E09DF-4B93-4A62-81B6-8C2200CD6C3C}" type="slidenum">
              <a:rPr lang="zh-CN" altLang="en-US" sz="1200">
                <a:solidFill>
                  <a:srgbClr val="898989"/>
                </a:solidFill>
                <a:latin typeface="Calibri" panose="020F0502020204030204" pitchFamily="34" charset="0"/>
              </a:rPr>
              <a:pPr eaLnBrk="1" hangingPunct="1"/>
              <a:t>19</a:t>
            </a:fld>
            <a:endParaRPr lang="zh-CN" altLang="en-US" sz="1200">
              <a:solidFill>
                <a:srgbClr val="898989"/>
              </a:solidFill>
              <a:latin typeface="Calibri" panose="020F0502020204030204" pitchFamily="34" charset="0"/>
            </a:endParaRPr>
          </a:p>
        </p:txBody>
      </p:sp>
    </p:spTree>
    <p:extLst>
      <p:ext uri="{BB962C8B-B14F-4D97-AF65-F5344CB8AC3E}">
        <p14:creationId xmlns:p14="http://schemas.microsoft.com/office/powerpoint/2010/main" val="47147835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6D0814D-033B-4850-A029-6553780850A3}" type="datetime1">
              <a:rPr lang="zh-CN" altLang="en-US" smtClean="0"/>
              <a:t>2013/10/29</a:t>
            </a:fld>
            <a:endParaRPr lang="zh-CN" altLang="en-US"/>
          </a:p>
        </p:txBody>
      </p:sp>
      <p:sp>
        <p:nvSpPr>
          <p:cNvPr id="3" name="页脚占位符 2"/>
          <p:cNvSpPr>
            <a:spLocks noGrp="1"/>
          </p:cNvSpPr>
          <p:nvPr>
            <p:ph type="ftr" sz="quarter" idx="11"/>
          </p:nvPr>
        </p:nvSpPr>
        <p:spPr/>
        <p:txBody>
          <a:bodyPr/>
          <a:lstStyle/>
          <a:p>
            <a:r>
              <a:rPr lang="en-US" altLang="zh-CN" smtClean="0"/>
              <a:t>PKU·  Beijing · Fall. 2013</a:t>
            </a:r>
            <a:endParaRPr lang="zh-CN" altLang="en-US" dirty="0"/>
          </a:p>
        </p:txBody>
      </p:sp>
      <p:sp>
        <p:nvSpPr>
          <p:cNvPr id="4" name="灯片编号占位符 3"/>
          <p:cNvSpPr>
            <a:spLocks noGrp="1"/>
          </p:cNvSpPr>
          <p:nvPr>
            <p:ph type="sldNum" sz="quarter" idx="12"/>
          </p:nvPr>
        </p:nvSpPr>
        <p:spPr/>
        <p:txBody>
          <a:bodyPr>
            <a:normAutofit fontScale="92500" lnSpcReduction="20000"/>
          </a:bodyPr>
          <a:lstStyle/>
          <a:p>
            <a:fld id="{8107F3BD-EFC9-4D92-BB9D-312409088D4E}" type="slidenum">
              <a:rPr lang="zh-CN" altLang="en-US" smtClean="0"/>
              <a:pPr/>
              <a:t>2</a:t>
            </a:fld>
            <a:endParaRPr lang="zh-CN" altLang="en-US"/>
          </a:p>
        </p:txBody>
      </p:sp>
      <p:pic>
        <p:nvPicPr>
          <p:cNvPr id="8" name="图片 7"/>
          <p:cNvPicPr>
            <a:picLocks noChangeAspect="1"/>
          </p:cNvPicPr>
          <p:nvPr/>
        </p:nvPicPr>
        <p:blipFill rotWithShape="1">
          <a:blip r:embed="rId3"/>
          <a:srcRect t="52137"/>
          <a:stretch/>
        </p:blipFill>
        <p:spPr>
          <a:xfrm>
            <a:off x="1" y="68500"/>
            <a:ext cx="9144000" cy="292107"/>
          </a:xfrm>
          <a:prstGeom prst="rect">
            <a:avLst/>
          </a:prstGeom>
        </p:spPr>
      </p:pic>
      <p:sp>
        <p:nvSpPr>
          <p:cNvPr id="9" name="内容占位符 8"/>
          <p:cNvSpPr>
            <a:spLocks noGrp="1"/>
          </p:cNvSpPr>
          <p:nvPr>
            <p:ph sz="quarter" idx="4294967295"/>
          </p:nvPr>
        </p:nvSpPr>
        <p:spPr>
          <a:xfrm>
            <a:off x="274320" y="1298448"/>
            <a:ext cx="8595360" cy="4937760"/>
          </a:xfrm>
          <a:prstGeom prst="rect">
            <a:avLst/>
          </a:prstGeom>
        </p:spPr>
        <p:txBody>
          <a:bodyPr/>
          <a:lstStyle/>
          <a:p>
            <a:endParaRPr lang="zh-CN" altLang="en-US"/>
          </a:p>
        </p:txBody>
      </p:sp>
      <p:pic>
        <p:nvPicPr>
          <p:cNvPr id="10" name="图片 9"/>
          <p:cNvPicPr>
            <a:picLocks noChangeAspect="1"/>
          </p:cNvPicPr>
          <p:nvPr/>
        </p:nvPicPr>
        <p:blipFill rotWithShape="1">
          <a:blip r:embed="rId4"/>
          <a:srcRect l="20386" t="6848" r="20105" b="13254"/>
          <a:stretch/>
        </p:blipFill>
        <p:spPr>
          <a:xfrm>
            <a:off x="80260" y="360606"/>
            <a:ext cx="9003530" cy="6497393"/>
          </a:xfrm>
          <a:prstGeom prst="rect">
            <a:avLst/>
          </a:prstGeom>
        </p:spPr>
      </p:pic>
    </p:spTree>
    <p:extLst>
      <p:ext uri="{BB962C8B-B14F-4D97-AF65-F5344CB8AC3E}">
        <p14:creationId xmlns:p14="http://schemas.microsoft.com/office/powerpoint/2010/main" val="169027544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42875"/>
            <a:ext cx="8229600" cy="439738"/>
          </a:xfrm>
        </p:spPr>
        <p:txBody>
          <a:bodyPr>
            <a:normAutofit fontScale="90000"/>
          </a:bodyPr>
          <a:lstStyle/>
          <a:p>
            <a:pPr eaLnBrk="1" hangingPunct="1"/>
            <a:r>
              <a:rPr lang="en-US" altLang="zh-CN" sz="2900" smtClean="0"/>
              <a:t>Glycine on Cu(100) – Total Energies </a:t>
            </a:r>
            <a:endParaRPr lang="zh-CN" altLang="en-US" sz="2900" smtClean="0"/>
          </a:p>
        </p:txBody>
      </p:sp>
      <p:sp>
        <p:nvSpPr>
          <p:cNvPr id="31747"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fld id="{F62516BF-D6C4-4AA0-A586-5235D92F9643}" type="datetime1">
              <a:rPr lang="zh-CN" altLang="en-US" sz="1200" smtClean="0">
                <a:solidFill>
                  <a:srgbClr val="898989"/>
                </a:solidFill>
                <a:latin typeface="Calibri" panose="020F0502020204030204" pitchFamily="34" charset="0"/>
              </a:rPr>
              <a:t>2013/10/29</a:t>
            </a:fld>
            <a:endParaRPr lang="zh-CN" altLang="en-US" sz="1200">
              <a:solidFill>
                <a:srgbClr val="898989"/>
              </a:solidFill>
              <a:latin typeface="Calibri" panose="020F0502020204030204" pitchFamily="34" charset="0"/>
            </a:endParaRPr>
          </a:p>
        </p:txBody>
      </p:sp>
      <p:sp>
        <p:nvSpPr>
          <p:cNvPr id="3174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sz="1200" smtClean="0">
                <a:solidFill>
                  <a:srgbClr val="898989"/>
                </a:solidFill>
                <a:latin typeface="Calibri" panose="020F0502020204030204" pitchFamily="34" charset="0"/>
              </a:rPr>
              <a:t>PKU·  Beijing · Fall. 2013</a:t>
            </a:r>
            <a:endParaRPr lang="zh-CN" altLang="en-US" sz="1200">
              <a:solidFill>
                <a:srgbClr val="898989"/>
              </a:solidFill>
              <a:latin typeface="Calibri" panose="020F0502020204030204" pitchFamily="34" charset="0"/>
            </a:endParaRPr>
          </a:p>
        </p:txBody>
      </p:sp>
      <p:pic>
        <p:nvPicPr>
          <p:cNvPr id="31749" name="Picture 10"/>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b="888"/>
          <a:stretch>
            <a:fillRect/>
          </a:stretch>
        </p:blipFill>
        <p:spPr>
          <a:xfrm>
            <a:off x="1428750" y="1071563"/>
            <a:ext cx="6286500" cy="2867025"/>
          </a:xfrm>
          <a:prstGeom prst="rect">
            <a:avLst/>
          </a:prstGeom>
          <a:noFill/>
        </p:spPr>
      </p:pic>
      <p:graphicFrame>
        <p:nvGraphicFramePr>
          <p:cNvPr id="17" name="Table 16"/>
          <p:cNvGraphicFramePr>
            <a:graphicFrameLocks noGrp="1"/>
          </p:cNvGraphicFramePr>
          <p:nvPr/>
        </p:nvGraphicFramePr>
        <p:xfrm>
          <a:off x="142875" y="4143375"/>
          <a:ext cx="8896350" cy="1857375"/>
        </p:xfrm>
        <a:graphic>
          <a:graphicData uri="http://schemas.openxmlformats.org/drawingml/2006/table">
            <a:tbl>
              <a:tblPr/>
              <a:tblGrid>
                <a:gridCol w="1154113"/>
                <a:gridCol w="493712"/>
                <a:gridCol w="482600"/>
                <a:gridCol w="484188"/>
                <a:gridCol w="482600"/>
                <a:gridCol w="484187"/>
                <a:gridCol w="482600"/>
                <a:gridCol w="482600"/>
                <a:gridCol w="484188"/>
                <a:gridCol w="482600"/>
                <a:gridCol w="484187"/>
                <a:gridCol w="482600"/>
                <a:gridCol w="482600"/>
                <a:gridCol w="484188"/>
                <a:gridCol w="482600"/>
                <a:gridCol w="484187"/>
                <a:gridCol w="482600"/>
              </a:tblGrid>
              <a:tr h="3714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rPr>
                        <a:t>Str-</a:t>
                      </a:r>
                      <a:endParaRPr kumimoji="0" lang="zh-CN" altLang="en-US"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rPr>
                        <a:t>1</a:t>
                      </a:r>
                      <a:endParaRPr kumimoji="0" lang="zh-CN" altLang="en-US"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rPr>
                        <a:t>2</a:t>
                      </a:r>
                      <a:endParaRPr kumimoji="0" lang="zh-CN" altLang="en-US"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rPr>
                        <a:t>3</a:t>
                      </a:r>
                      <a:endParaRPr kumimoji="0" lang="zh-CN" altLang="en-US"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rPr>
                        <a:t>4</a:t>
                      </a:r>
                      <a:endParaRPr kumimoji="0" lang="zh-CN" altLang="en-US"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rPr>
                        <a:t>5</a:t>
                      </a:r>
                      <a:endParaRPr kumimoji="0" lang="zh-CN" altLang="en-US"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rPr>
                        <a:t>6</a:t>
                      </a:r>
                      <a:endParaRPr kumimoji="0" lang="zh-CN" altLang="en-US"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rPr>
                        <a:t>7</a:t>
                      </a:r>
                      <a:endParaRPr kumimoji="0" lang="zh-CN" altLang="en-US"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rPr>
                        <a:t>8</a:t>
                      </a:r>
                      <a:endParaRPr kumimoji="0" lang="zh-CN" altLang="en-US"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rPr>
                        <a:t>a</a:t>
                      </a:r>
                      <a:endParaRPr kumimoji="0" lang="zh-CN" altLang="en-US"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rPr>
                        <a:t>b</a:t>
                      </a:r>
                      <a:endParaRPr kumimoji="0" lang="zh-CN" altLang="en-US"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rPr>
                        <a:t>c</a:t>
                      </a:r>
                      <a:endParaRPr kumimoji="0" lang="zh-CN" altLang="en-US"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rPr>
                        <a:t>d</a:t>
                      </a:r>
                      <a:endParaRPr kumimoji="0" lang="zh-CN" altLang="en-US"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rPr>
                        <a:t>e</a:t>
                      </a:r>
                      <a:endParaRPr kumimoji="0" lang="zh-CN" altLang="en-US"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rPr>
                        <a:t>f</a:t>
                      </a:r>
                      <a:endParaRPr kumimoji="0" lang="zh-CN" altLang="en-US"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rPr>
                        <a:t>g</a:t>
                      </a:r>
                      <a:endParaRPr kumimoji="0" lang="zh-CN" altLang="en-US"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rPr>
                        <a:t>h</a:t>
                      </a:r>
                      <a:endParaRPr kumimoji="0" lang="zh-CN" altLang="en-US"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Energy</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marT="18000" marB="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1.03</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marT="18000" marB="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0.60</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marT="18000" marB="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0.32</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marT="18000" marB="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0.44</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marT="18000" marB="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0.55</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marT="18000" marB="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0.83</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marT="18000" marB="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0.40</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marT="18000" marB="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0.22</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marT="18000" marB="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0.80</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marT="18000" marB="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0.40</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marT="18000" marB="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0.23</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marT="18000" marB="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0.00</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marT="18000" marB="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0.98</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marT="18000" marB="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0.70</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marT="18000" marB="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0.04</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marT="18000" marB="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0.29</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marT="18000" marB="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Chirality</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N</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Y</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Y</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N</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N</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Y</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Y</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N</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Y</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N</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N</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Y</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Y</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N</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N</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Y</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Orientation</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Y</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Y</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Y</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Y</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Y</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N</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N</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N</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Y</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N</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N</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N</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Y</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Y</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Y</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Y</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X(4x2)</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P</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P</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P</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C</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P</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P</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P</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P</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P</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P</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P</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P</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C</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eaLnBrk="0" hangingPunct="0">
                        <a:spcBef>
                          <a:spcPct val="20000"/>
                        </a:spcBef>
                        <a:defRPr>
                          <a:solidFill>
                            <a:schemeClr val="tx1"/>
                          </a:solidFill>
                          <a:latin typeface="Calibri" panose="020F0502020204030204" pitchFamily="34" charset="0"/>
                          <a:ea typeface="宋体" panose="02010600030101010101" pitchFamily="2" charset="-122"/>
                        </a:defRPr>
                      </a:lvl4pPr>
                      <a:lvl5pPr eaLnBrk="0" hangingPunct="0">
                        <a:spcBef>
                          <a:spcPct val="20000"/>
                        </a:spcBef>
                        <a:defRPr>
                          <a:solidFill>
                            <a:schemeClr val="tx1"/>
                          </a:solidFill>
                          <a:latin typeface="Calibri" panose="020F0502020204030204" pitchFamily="34" charset="0"/>
                          <a:ea typeface="宋体" panose="02010600030101010101" pitchFamily="2" charset="-122"/>
                        </a:defRPr>
                      </a:lvl5pPr>
                      <a:lvl6pPr marL="4572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6pPr>
                      <a:lvl7pPr marL="9144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7pPr>
                      <a:lvl8pPr marL="13716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8pPr>
                      <a:lvl9pPr marL="1828800" eaLnBrk="0" fontAlgn="base" hangingPunct="0">
                        <a:spcBef>
                          <a:spcPct val="2000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P</a:t>
                      </a:r>
                      <a:endParaRPr kumimoji="0" lang="zh-CN" altLang="en-US"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8000" marR="18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18" name="Rectangle 17"/>
          <p:cNvSpPr/>
          <p:nvPr/>
        </p:nvSpPr>
        <p:spPr>
          <a:xfrm>
            <a:off x="6643688" y="4143375"/>
            <a:ext cx="468312" cy="1857375"/>
          </a:xfrm>
          <a:prstGeom prst="rect">
            <a:avLst/>
          </a:prstGeom>
          <a:noFill/>
          <a:ln>
            <a:solidFill>
              <a:srgbClr val="00B0F0"/>
            </a:solidFill>
          </a:ln>
        </p:spPr>
        <p:style>
          <a:lnRef idx="2">
            <a:schemeClr val="accent2"/>
          </a:lnRef>
          <a:fillRef idx="1">
            <a:schemeClr val="lt1"/>
          </a:fillRef>
          <a:effectRef idx="0">
            <a:schemeClr val="accent2"/>
          </a:effectRef>
          <a:fontRef idx="minor">
            <a:schemeClr val="dk1"/>
          </a:fontRef>
        </p:style>
        <p:txBody>
          <a:bodyPr anchor="ct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800">
              <a:solidFill>
                <a:srgbClr val="000000"/>
              </a:solidFill>
              <a:latin typeface="Calibri" panose="020F0502020204030204" pitchFamily="34" charset="0"/>
            </a:endParaRPr>
          </a:p>
        </p:txBody>
      </p:sp>
      <p:sp>
        <p:nvSpPr>
          <p:cNvPr id="30" name="Rectangle 29"/>
          <p:cNvSpPr/>
          <p:nvPr/>
        </p:nvSpPr>
        <p:spPr>
          <a:xfrm>
            <a:off x="8056563" y="4143375"/>
            <a:ext cx="474662" cy="1857375"/>
          </a:xfrm>
          <a:prstGeom prst="rect">
            <a:avLst/>
          </a:prstGeom>
          <a:no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anchor="ct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800">
              <a:solidFill>
                <a:srgbClr val="000000"/>
              </a:solidFill>
              <a:latin typeface="Calibri" panose="020F0502020204030204" pitchFamily="34" charset="0"/>
            </a:endParaRPr>
          </a:p>
        </p:txBody>
      </p:sp>
      <p:sp>
        <p:nvSpPr>
          <p:cNvPr id="31" name="Rectangle 30"/>
          <p:cNvSpPr/>
          <p:nvPr/>
        </p:nvSpPr>
        <p:spPr>
          <a:xfrm>
            <a:off x="2286000" y="4143375"/>
            <a:ext cx="468313" cy="185737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800">
              <a:solidFill>
                <a:srgbClr val="000000"/>
              </a:solidFill>
              <a:latin typeface="Calibri" panose="020F0502020204030204" pitchFamily="34" charset="0"/>
            </a:endParaRPr>
          </a:p>
        </p:txBody>
      </p:sp>
      <p:sp>
        <p:nvSpPr>
          <p:cNvPr id="32" name="Rectangle 31"/>
          <p:cNvSpPr/>
          <p:nvPr/>
        </p:nvSpPr>
        <p:spPr>
          <a:xfrm>
            <a:off x="1785938" y="4143375"/>
            <a:ext cx="468312" cy="1857375"/>
          </a:xfrm>
          <a:prstGeom prst="rect">
            <a:avLst/>
          </a:prstGeom>
          <a:no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anchor="ct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800">
              <a:solidFill>
                <a:srgbClr val="000000"/>
              </a:solidFill>
              <a:latin typeface="Calibri" panose="020F0502020204030204" pitchFamily="34" charset="0"/>
            </a:endParaRPr>
          </a:p>
        </p:txBody>
      </p:sp>
      <p:sp>
        <p:nvSpPr>
          <p:cNvPr id="33" name="Rectangle 32"/>
          <p:cNvSpPr/>
          <p:nvPr/>
        </p:nvSpPr>
        <p:spPr>
          <a:xfrm>
            <a:off x="5184775" y="4143375"/>
            <a:ext cx="468313" cy="1857375"/>
          </a:xfrm>
          <a:prstGeom prst="rect">
            <a:avLst/>
          </a:prstGeom>
          <a:no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anchor="ct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800">
              <a:solidFill>
                <a:srgbClr val="000000"/>
              </a:solidFill>
              <a:latin typeface="Calibri" panose="020F0502020204030204" pitchFamily="34" charset="0"/>
            </a:endParaRPr>
          </a:p>
        </p:txBody>
      </p:sp>
      <p:sp>
        <p:nvSpPr>
          <p:cNvPr id="34" name="Rectangle 33"/>
          <p:cNvSpPr/>
          <p:nvPr/>
        </p:nvSpPr>
        <p:spPr>
          <a:xfrm>
            <a:off x="7134225" y="4143375"/>
            <a:ext cx="468313" cy="1857375"/>
          </a:xfrm>
          <a:prstGeom prst="rect">
            <a:avLst/>
          </a:prstGeom>
          <a:noFill/>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anchor="ct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800">
              <a:solidFill>
                <a:srgbClr val="000000"/>
              </a:solidFill>
              <a:latin typeface="Calibri" panose="020F0502020204030204" pitchFamily="34" charset="0"/>
            </a:endParaRPr>
          </a:p>
        </p:txBody>
      </p:sp>
      <p:sp>
        <p:nvSpPr>
          <p:cNvPr id="35" name="Rectangle 34"/>
          <p:cNvSpPr/>
          <p:nvPr/>
        </p:nvSpPr>
        <p:spPr>
          <a:xfrm>
            <a:off x="8521700" y="4143375"/>
            <a:ext cx="511175" cy="185737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800">
              <a:solidFill>
                <a:srgbClr val="000000"/>
              </a:solidFill>
              <a:latin typeface="Calibri" panose="020F0502020204030204" pitchFamily="34" charset="0"/>
            </a:endParaRPr>
          </a:p>
        </p:txBody>
      </p:sp>
      <p:sp>
        <p:nvSpPr>
          <p:cNvPr id="36" name="Rectangle 35"/>
          <p:cNvSpPr/>
          <p:nvPr/>
        </p:nvSpPr>
        <p:spPr>
          <a:xfrm>
            <a:off x="3643313" y="2571750"/>
            <a:ext cx="785812" cy="1500188"/>
          </a:xfrm>
          <a:prstGeom prst="rect">
            <a:avLst/>
          </a:prstGeom>
          <a:noFill/>
          <a:ln>
            <a:solidFill>
              <a:srgbClr val="00B0F0"/>
            </a:solidFill>
          </a:ln>
        </p:spPr>
        <p:style>
          <a:lnRef idx="2">
            <a:schemeClr val="accent2"/>
          </a:lnRef>
          <a:fillRef idx="1">
            <a:schemeClr val="lt1"/>
          </a:fillRef>
          <a:effectRef idx="0">
            <a:schemeClr val="accent2"/>
          </a:effectRef>
          <a:fontRef idx="minor">
            <a:schemeClr val="dk1"/>
          </a:fontRef>
        </p:style>
        <p:txBody>
          <a:bodyPr anchor="ct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800">
              <a:solidFill>
                <a:srgbClr val="000000"/>
              </a:solidFill>
              <a:latin typeface="Calibri" panose="020F0502020204030204" pitchFamily="34" charset="0"/>
            </a:endParaRPr>
          </a:p>
        </p:txBody>
      </p:sp>
      <p:sp>
        <p:nvSpPr>
          <p:cNvPr id="37" name="Rectangle 36"/>
          <p:cNvSpPr/>
          <p:nvPr/>
        </p:nvSpPr>
        <p:spPr>
          <a:xfrm>
            <a:off x="3214688" y="928688"/>
            <a:ext cx="928687" cy="157162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800">
              <a:solidFill>
                <a:srgbClr val="000000"/>
              </a:solidFill>
              <a:latin typeface="Calibri" panose="020F0502020204030204" pitchFamily="34" charset="0"/>
            </a:endParaRPr>
          </a:p>
        </p:txBody>
      </p:sp>
      <p:sp>
        <p:nvSpPr>
          <p:cNvPr id="38" name="Rectangle 37"/>
          <p:cNvSpPr/>
          <p:nvPr/>
        </p:nvSpPr>
        <p:spPr>
          <a:xfrm>
            <a:off x="6848475" y="2560638"/>
            <a:ext cx="866775" cy="142875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800">
              <a:solidFill>
                <a:srgbClr val="000000"/>
              </a:solidFill>
              <a:latin typeface="Calibri" panose="020F0502020204030204" pitchFamily="34" charset="0"/>
            </a:endParaRPr>
          </a:p>
        </p:txBody>
      </p:sp>
      <p:sp>
        <p:nvSpPr>
          <p:cNvPr id="31870" name="Slide Number Placeholder 3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fld id="{0FD2D5F5-876B-437D-8F46-807942B92D09}" type="slidenum">
              <a:rPr lang="zh-CN" altLang="en-US" sz="1200">
                <a:solidFill>
                  <a:srgbClr val="898989"/>
                </a:solidFill>
                <a:latin typeface="Calibri" panose="020F0502020204030204" pitchFamily="34" charset="0"/>
              </a:rPr>
              <a:pPr eaLnBrk="1" hangingPunct="1"/>
              <a:t>20</a:t>
            </a:fld>
            <a:endParaRPr lang="zh-CN" altLang="en-US" sz="1200">
              <a:solidFill>
                <a:srgbClr val="898989"/>
              </a:solidFill>
              <a:latin typeface="Calibri" panose="020F0502020204030204" pitchFamily="34" charset="0"/>
            </a:endParaRPr>
          </a:p>
        </p:txBody>
      </p:sp>
    </p:spTree>
    <p:extLst>
      <p:ext uri="{BB962C8B-B14F-4D97-AF65-F5344CB8AC3E}">
        <p14:creationId xmlns:p14="http://schemas.microsoft.com/office/powerpoint/2010/main" val="428882908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0"/>
            <a:ext cx="8229600" cy="439738"/>
          </a:xfrm>
        </p:spPr>
        <p:txBody>
          <a:bodyPr>
            <a:normAutofit fontScale="90000"/>
          </a:bodyPr>
          <a:lstStyle/>
          <a:p>
            <a:pPr eaLnBrk="1" hangingPunct="1"/>
            <a:r>
              <a:rPr lang="en-US" altLang="zh-CN" sz="2900" smtClean="0"/>
              <a:t>Glycine on Cu(100) – Band Structures</a:t>
            </a:r>
            <a:endParaRPr lang="zh-CN" altLang="en-US" sz="2900" smtClean="0"/>
          </a:p>
        </p:txBody>
      </p:sp>
      <p:sp>
        <p:nvSpPr>
          <p:cNvPr id="3277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fld id="{9A9F7C78-7025-49CF-97A6-5B05AD58B74F}" type="datetime1">
              <a:rPr lang="zh-CN" altLang="en-US" sz="1200" smtClean="0">
                <a:solidFill>
                  <a:srgbClr val="898989"/>
                </a:solidFill>
                <a:latin typeface="Calibri" panose="020F0502020204030204" pitchFamily="34" charset="0"/>
              </a:rPr>
              <a:t>2013/10/29</a:t>
            </a:fld>
            <a:endParaRPr lang="zh-CN" altLang="en-US" sz="1200">
              <a:solidFill>
                <a:srgbClr val="898989"/>
              </a:solidFill>
              <a:latin typeface="Calibri" panose="020F0502020204030204" pitchFamily="34" charset="0"/>
            </a:endParaRPr>
          </a:p>
        </p:txBody>
      </p:sp>
      <p:sp>
        <p:nvSpPr>
          <p:cNvPr id="3277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sz="1200" smtClean="0">
                <a:solidFill>
                  <a:srgbClr val="898989"/>
                </a:solidFill>
                <a:latin typeface="Calibri" panose="020F0502020204030204" pitchFamily="34" charset="0"/>
              </a:rPr>
              <a:t>PKU·  Beijing · Fall. 2013</a:t>
            </a:r>
            <a:endParaRPr lang="zh-CN" altLang="en-US" sz="1200">
              <a:solidFill>
                <a:srgbClr val="898989"/>
              </a:solidFill>
              <a:latin typeface="Calibri" panose="020F0502020204030204" pitchFamily="34" charset="0"/>
            </a:endParaRPr>
          </a:p>
        </p:txBody>
      </p:sp>
      <p:pic>
        <p:nvPicPr>
          <p:cNvPr id="32773"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1571625" y="3357563"/>
            <a:ext cx="6215063" cy="3024187"/>
          </a:xfrm>
          <a:prstGeom prst="rect">
            <a:avLst/>
          </a:prstGeom>
          <a:noFill/>
        </p:spPr>
      </p:pic>
      <p:pic>
        <p:nvPicPr>
          <p:cNvPr id="32774" name="Picture 6"/>
          <p:cNvPicPr>
            <a:picLocks noChangeAspect="1" noChangeArrowheads="1"/>
          </p:cNvPicPr>
          <p:nvPr/>
        </p:nvPicPr>
        <p:blipFill>
          <a:blip r:embed="rId3">
            <a:extLst>
              <a:ext uri="{28A0092B-C50C-407E-A947-70E740481C1C}">
                <a14:useLocalDpi xmlns:a14="http://schemas.microsoft.com/office/drawing/2010/main" val="0"/>
              </a:ext>
            </a:extLst>
          </a:blip>
          <a:srcRect l="68172" t="6120" r="2956" b="4108"/>
          <a:stretch>
            <a:fillRect/>
          </a:stretch>
        </p:blipFill>
        <p:spPr bwMode="auto">
          <a:xfrm>
            <a:off x="1285875" y="571500"/>
            <a:ext cx="2279650"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Box 20"/>
          <p:cNvSpPr txBox="1">
            <a:spLocks noChangeArrowheads="1"/>
          </p:cNvSpPr>
          <p:nvPr/>
        </p:nvSpPr>
        <p:spPr bwMode="auto">
          <a:xfrm>
            <a:off x="4214813" y="928688"/>
            <a:ext cx="42751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sz="1800">
                <a:latin typeface="Calibri" panose="020F0502020204030204" pitchFamily="34" charset="0"/>
              </a:rPr>
              <a:t>Experimental data:</a:t>
            </a:r>
          </a:p>
          <a:p>
            <a:pPr eaLnBrk="1" hangingPunct="1">
              <a:buFont typeface="Arial" panose="020B0604020202020204" pitchFamily="34" charset="0"/>
              <a:buChar char="•"/>
            </a:pPr>
            <a:r>
              <a:rPr lang="en-US" altLang="zh-CN" sz="1800">
                <a:latin typeface="Calibri" panose="020F0502020204030204" pitchFamily="34" charset="0"/>
              </a:rPr>
              <a:t>Identical eigen-state  at Gamma point</a:t>
            </a:r>
          </a:p>
          <a:p>
            <a:pPr eaLnBrk="1" hangingPunct="1">
              <a:buFont typeface="Arial" panose="020B0604020202020204" pitchFamily="34" charset="0"/>
              <a:buChar char="•"/>
            </a:pPr>
            <a:r>
              <a:rPr lang="en-US" altLang="zh-CN" sz="1800">
                <a:latin typeface="Calibri" panose="020F0502020204030204" pitchFamily="34" charset="0"/>
              </a:rPr>
              <a:t>Larger effective mass for [-110] orientation</a:t>
            </a:r>
          </a:p>
          <a:p>
            <a:pPr eaLnBrk="1" hangingPunct="1">
              <a:buFont typeface="Arial" panose="020B0604020202020204" pitchFamily="34" charset="0"/>
              <a:buChar char="•"/>
            </a:pPr>
            <a:r>
              <a:rPr lang="en-US" altLang="zh-CN" sz="1800">
                <a:latin typeface="Calibri" panose="020F0502020204030204" pitchFamily="34" charset="0"/>
              </a:rPr>
              <a:t> m</a:t>
            </a:r>
            <a:r>
              <a:rPr lang="en-US" altLang="zh-CN" sz="1800" baseline="-25000">
                <a:latin typeface="Calibri" panose="020F0502020204030204" pitchFamily="34" charset="0"/>
              </a:rPr>
              <a:t>e</a:t>
            </a:r>
            <a:r>
              <a:rPr lang="en-US" altLang="zh-CN" sz="1800">
                <a:latin typeface="Calibri" panose="020F0502020204030204" pitchFamily="34" charset="0"/>
              </a:rPr>
              <a:t> ~ 0.61 for [-110], 0.061 for [110]</a:t>
            </a:r>
            <a:endParaRPr lang="zh-CN" altLang="en-US" sz="1800">
              <a:latin typeface="Calibri" panose="020F0502020204030204" pitchFamily="34" charset="0"/>
            </a:endParaRPr>
          </a:p>
        </p:txBody>
      </p:sp>
      <p:sp>
        <p:nvSpPr>
          <p:cNvPr id="23" name="Oval 22"/>
          <p:cNvSpPr/>
          <p:nvPr/>
        </p:nvSpPr>
        <p:spPr>
          <a:xfrm>
            <a:off x="6072188" y="4429125"/>
            <a:ext cx="500062" cy="500063"/>
          </a:xfrm>
          <a:prstGeom prst="ellipse">
            <a:avLst/>
          </a:prstGeom>
          <a:noFill/>
          <a:ln>
            <a:solidFill>
              <a:schemeClr val="tx1"/>
            </a:solidFill>
            <a:prstDash val="sysDash"/>
          </a:ln>
        </p:spPr>
        <p:style>
          <a:lnRef idx="2">
            <a:schemeClr val="accent6"/>
          </a:lnRef>
          <a:fillRef idx="1">
            <a:schemeClr val="lt1"/>
          </a:fillRef>
          <a:effectRef idx="0">
            <a:schemeClr val="accent6"/>
          </a:effectRef>
          <a:fontRef idx="minor">
            <a:schemeClr val="dk1"/>
          </a:fontRef>
        </p:style>
        <p:txBody>
          <a:bodyPr anchor="ct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800">
              <a:solidFill>
                <a:srgbClr val="000000"/>
              </a:solidFill>
              <a:latin typeface="Calibri" panose="020F0502020204030204" pitchFamily="34" charset="0"/>
            </a:endParaRPr>
          </a:p>
        </p:txBody>
      </p:sp>
      <p:sp>
        <p:nvSpPr>
          <p:cNvPr id="32777" name="TextBox 23"/>
          <p:cNvSpPr txBox="1">
            <a:spLocks noChangeArrowheads="1"/>
          </p:cNvSpPr>
          <p:nvPr/>
        </p:nvSpPr>
        <p:spPr bwMode="auto">
          <a:xfrm>
            <a:off x="7713663" y="4071938"/>
            <a:ext cx="14303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sz="1800">
                <a:latin typeface="Calibri" panose="020F0502020204030204" pitchFamily="34" charset="0"/>
              </a:rPr>
              <a:t>m</a:t>
            </a:r>
            <a:r>
              <a:rPr lang="en-US" altLang="zh-CN" sz="1800" baseline="-25000">
                <a:latin typeface="Calibri" panose="020F0502020204030204" pitchFamily="34" charset="0"/>
              </a:rPr>
              <a:t>e</a:t>
            </a:r>
            <a:r>
              <a:rPr lang="en-US" altLang="zh-CN" sz="1800">
                <a:latin typeface="Calibri" panose="020F0502020204030204" pitchFamily="34" charset="0"/>
              </a:rPr>
              <a:t>:</a:t>
            </a:r>
          </a:p>
          <a:p>
            <a:pPr eaLnBrk="1" hangingPunct="1"/>
            <a:r>
              <a:rPr lang="en-US" altLang="zh-CN" sz="1800">
                <a:latin typeface="Calibri" panose="020F0502020204030204" pitchFamily="34" charset="0"/>
              </a:rPr>
              <a:t>[-110] = 0.62 </a:t>
            </a:r>
          </a:p>
          <a:p>
            <a:pPr eaLnBrk="1" hangingPunct="1"/>
            <a:r>
              <a:rPr lang="en-US" altLang="zh-CN" sz="1800">
                <a:latin typeface="Calibri" panose="020F0502020204030204" pitchFamily="34" charset="0"/>
              </a:rPr>
              <a:t>[110] = 0.072</a:t>
            </a:r>
            <a:endParaRPr lang="zh-CN" altLang="en-US" sz="1800">
              <a:latin typeface="Calibri" panose="020F0502020204030204" pitchFamily="34" charset="0"/>
            </a:endParaRPr>
          </a:p>
        </p:txBody>
      </p:sp>
      <p:sp>
        <p:nvSpPr>
          <p:cNvPr id="32778"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fld id="{499DF28F-F8AC-468D-9160-6278E1BC8CFB}" type="slidenum">
              <a:rPr lang="zh-CN" altLang="en-US" sz="1200">
                <a:solidFill>
                  <a:srgbClr val="898989"/>
                </a:solidFill>
                <a:latin typeface="Calibri" panose="020F0502020204030204" pitchFamily="34" charset="0"/>
              </a:rPr>
              <a:pPr eaLnBrk="1" hangingPunct="1"/>
              <a:t>21</a:t>
            </a:fld>
            <a:endParaRPr lang="zh-CN" altLang="en-US" sz="1200">
              <a:solidFill>
                <a:srgbClr val="898989"/>
              </a:solidFill>
              <a:latin typeface="Calibri" panose="020F0502020204030204" pitchFamily="34" charset="0"/>
            </a:endParaRPr>
          </a:p>
        </p:txBody>
      </p:sp>
    </p:spTree>
    <p:extLst>
      <p:ext uri="{BB962C8B-B14F-4D97-AF65-F5344CB8AC3E}">
        <p14:creationId xmlns:p14="http://schemas.microsoft.com/office/powerpoint/2010/main" val="98542434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0"/>
            <a:ext cx="8229600" cy="439738"/>
          </a:xfrm>
        </p:spPr>
        <p:txBody>
          <a:bodyPr>
            <a:normAutofit fontScale="90000"/>
          </a:bodyPr>
          <a:lstStyle/>
          <a:p>
            <a:pPr eaLnBrk="1" hangingPunct="1"/>
            <a:r>
              <a:rPr lang="en-US" altLang="zh-CN" sz="2900" smtClean="0"/>
              <a:t>Glycine on Cu(100) – Str-3</a:t>
            </a:r>
            <a:endParaRPr lang="zh-CN" altLang="en-US" sz="2900" smtClean="0"/>
          </a:p>
        </p:txBody>
      </p:sp>
      <p:sp>
        <p:nvSpPr>
          <p:cNvPr id="33795"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fld id="{DDE7BB4F-ADA0-4358-BC39-D0FF10C90BC5}" type="datetime1">
              <a:rPr lang="zh-CN" altLang="en-US" sz="1200" smtClean="0">
                <a:solidFill>
                  <a:srgbClr val="898989"/>
                </a:solidFill>
                <a:latin typeface="Calibri" panose="020F0502020204030204" pitchFamily="34" charset="0"/>
              </a:rPr>
              <a:t>2013/10/29</a:t>
            </a:fld>
            <a:endParaRPr lang="zh-CN" altLang="en-US" sz="1200">
              <a:solidFill>
                <a:srgbClr val="898989"/>
              </a:solidFill>
              <a:latin typeface="Calibri" panose="020F0502020204030204" pitchFamily="34" charset="0"/>
            </a:endParaRPr>
          </a:p>
        </p:txBody>
      </p:sp>
      <p:sp>
        <p:nvSpPr>
          <p:cNvPr id="3379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sz="1200" smtClean="0">
                <a:solidFill>
                  <a:srgbClr val="898989"/>
                </a:solidFill>
                <a:latin typeface="Calibri" panose="020F0502020204030204" pitchFamily="34" charset="0"/>
              </a:rPr>
              <a:t>PKU·  Beijing · Fall. 2013</a:t>
            </a:r>
            <a:endParaRPr lang="zh-CN" altLang="en-US" sz="1200">
              <a:solidFill>
                <a:srgbClr val="898989"/>
              </a:solidFill>
              <a:latin typeface="Calibri" panose="020F0502020204030204" pitchFamily="34" charset="0"/>
            </a:endParaRPr>
          </a:p>
        </p:txBody>
      </p:sp>
      <p:pic>
        <p:nvPicPr>
          <p:cNvPr id="33797"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428625" y="1000125"/>
            <a:ext cx="4951413" cy="5072063"/>
          </a:xfrm>
          <a:prstGeom prst="rect">
            <a:avLst/>
          </a:prstGeom>
          <a:noFill/>
        </p:spPr>
      </p:pic>
      <p:pic>
        <p:nvPicPr>
          <p:cNvPr id="3379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3563" y="1000125"/>
            <a:ext cx="3146425"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Box 13"/>
          <p:cNvSpPr txBox="1">
            <a:spLocks noChangeArrowheads="1"/>
          </p:cNvSpPr>
          <p:nvPr/>
        </p:nvSpPr>
        <p:spPr bwMode="auto">
          <a:xfrm>
            <a:off x="5500688" y="4214813"/>
            <a:ext cx="34163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sz="1800">
                <a:latin typeface="Calibri" panose="020F0502020204030204" pitchFamily="34" charset="0"/>
              </a:rPr>
              <a:t>0.13~0.14 eV:</a:t>
            </a:r>
          </a:p>
          <a:p>
            <a:pPr eaLnBrk="1" hangingPunct="1"/>
            <a:r>
              <a:rPr lang="en-US" altLang="zh-CN" sz="1800">
                <a:latin typeface="Calibri" panose="020F0502020204030204" pitchFamily="34" charset="0"/>
              </a:rPr>
              <a:t>	Cu </a:t>
            </a:r>
            <a:r>
              <a:rPr lang="en-US" altLang="zh-CN" sz="1800" i="1">
                <a:latin typeface="Calibri" panose="020F0502020204030204" pitchFamily="34" charset="0"/>
              </a:rPr>
              <a:t>p</a:t>
            </a:r>
            <a:r>
              <a:rPr lang="en-US" altLang="zh-CN" sz="1800">
                <a:latin typeface="Calibri" panose="020F0502020204030204" pitchFamily="34" charset="0"/>
              </a:rPr>
              <a:t> state </a:t>
            </a:r>
            <a:r>
              <a:rPr lang="en-US" altLang="zh-CN" sz="1800">
                <a:latin typeface="Calibri" panose="020F0502020204030204" pitchFamily="34" charset="0"/>
                <a:sym typeface="Wingdings" panose="05000000000000000000" pitchFamily="2" charset="2"/>
              </a:rPr>
              <a:t> delocalized</a:t>
            </a:r>
            <a:endParaRPr lang="en-US" altLang="zh-CN" sz="1800">
              <a:latin typeface="Calibri" panose="020F0502020204030204" pitchFamily="34" charset="0"/>
            </a:endParaRPr>
          </a:p>
          <a:p>
            <a:pPr eaLnBrk="1" hangingPunct="1"/>
            <a:r>
              <a:rPr lang="en-US" altLang="zh-CN" sz="1800">
                <a:latin typeface="Calibri" panose="020F0502020204030204" pitchFamily="34" charset="0"/>
              </a:rPr>
              <a:t>	O </a:t>
            </a:r>
            <a:r>
              <a:rPr lang="en-US" altLang="zh-CN" sz="1800" i="1">
                <a:latin typeface="Calibri" panose="020F0502020204030204" pitchFamily="34" charset="0"/>
              </a:rPr>
              <a:t>p</a:t>
            </a:r>
            <a:r>
              <a:rPr lang="en-US" altLang="zh-CN" sz="1800">
                <a:latin typeface="Calibri" panose="020F0502020204030204" pitchFamily="34" charset="0"/>
              </a:rPr>
              <a:t> state </a:t>
            </a:r>
            <a:r>
              <a:rPr lang="en-US" altLang="zh-CN" sz="1800">
                <a:latin typeface="Calibri" panose="020F0502020204030204" pitchFamily="34" charset="0"/>
                <a:sym typeface="Wingdings" panose="05000000000000000000" pitchFamily="2" charset="2"/>
              </a:rPr>
              <a:t> delocalized</a:t>
            </a:r>
          </a:p>
          <a:p>
            <a:pPr eaLnBrk="1" hangingPunct="1"/>
            <a:r>
              <a:rPr lang="en-US" altLang="zh-CN" sz="1800">
                <a:latin typeface="Calibri" panose="020F0502020204030204" pitchFamily="34" charset="0"/>
                <a:sym typeface="Wingdings" panose="05000000000000000000" pitchFamily="2" charset="2"/>
              </a:rPr>
              <a:t>	 delocalized</a:t>
            </a:r>
            <a:endParaRPr lang="en-US" altLang="zh-CN" sz="1800">
              <a:latin typeface="Calibri" panose="020F0502020204030204" pitchFamily="34" charset="0"/>
            </a:endParaRPr>
          </a:p>
          <a:p>
            <a:pPr eaLnBrk="1" hangingPunct="1"/>
            <a:r>
              <a:rPr lang="en-US" altLang="zh-CN" sz="1800">
                <a:latin typeface="Calibri" panose="020F0502020204030204" pitchFamily="34" charset="0"/>
              </a:rPr>
              <a:t>0.18~0.19 eV:</a:t>
            </a:r>
          </a:p>
          <a:p>
            <a:pPr eaLnBrk="1" hangingPunct="1"/>
            <a:r>
              <a:rPr lang="en-US" altLang="zh-CN" sz="1800">
                <a:latin typeface="Calibri" panose="020F0502020204030204" pitchFamily="34" charset="0"/>
              </a:rPr>
              <a:t>	Cu </a:t>
            </a:r>
            <a:r>
              <a:rPr lang="en-US" altLang="zh-CN" sz="1800" i="1">
                <a:latin typeface="Calibri" panose="020F0502020204030204" pitchFamily="34" charset="0"/>
              </a:rPr>
              <a:t>d</a:t>
            </a:r>
            <a:r>
              <a:rPr lang="en-US" altLang="zh-CN" sz="1800">
                <a:latin typeface="Calibri" panose="020F0502020204030204" pitchFamily="34" charset="0"/>
              </a:rPr>
              <a:t> state </a:t>
            </a:r>
            <a:r>
              <a:rPr lang="en-US" altLang="zh-CN" sz="1800">
                <a:latin typeface="Calibri" panose="020F0502020204030204" pitchFamily="34" charset="0"/>
                <a:sym typeface="Wingdings" panose="05000000000000000000" pitchFamily="2" charset="2"/>
              </a:rPr>
              <a:t> localized</a:t>
            </a:r>
            <a:endParaRPr lang="en-US" altLang="zh-CN" sz="1800">
              <a:latin typeface="Calibri" panose="020F0502020204030204" pitchFamily="34" charset="0"/>
            </a:endParaRPr>
          </a:p>
          <a:p>
            <a:pPr eaLnBrk="1" hangingPunct="1"/>
            <a:r>
              <a:rPr lang="en-US" altLang="zh-CN" sz="1800">
                <a:latin typeface="Calibri" panose="020F0502020204030204" pitchFamily="34" charset="0"/>
              </a:rPr>
              <a:t>	N </a:t>
            </a:r>
            <a:r>
              <a:rPr lang="en-US" altLang="zh-CN" sz="1800" i="1">
                <a:latin typeface="Calibri" panose="020F0502020204030204" pitchFamily="34" charset="0"/>
              </a:rPr>
              <a:t>p</a:t>
            </a:r>
            <a:r>
              <a:rPr lang="en-US" altLang="zh-CN" sz="1800">
                <a:latin typeface="Calibri" panose="020F0502020204030204" pitchFamily="34" charset="0"/>
              </a:rPr>
              <a:t> state </a:t>
            </a:r>
            <a:r>
              <a:rPr lang="en-US" altLang="zh-CN" sz="1800">
                <a:latin typeface="Calibri" panose="020F0502020204030204" pitchFamily="34" charset="0"/>
                <a:sym typeface="Wingdings" panose="05000000000000000000" pitchFamily="2" charset="2"/>
              </a:rPr>
              <a:t> delocalized</a:t>
            </a:r>
          </a:p>
          <a:p>
            <a:pPr eaLnBrk="1" hangingPunct="1"/>
            <a:r>
              <a:rPr lang="en-US" altLang="zh-CN" sz="1800">
                <a:latin typeface="Calibri" panose="020F0502020204030204" pitchFamily="34" charset="0"/>
                <a:sym typeface="Wingdings" panose="05000000000000000000" pitchFamily="2" charset="2"/>
              </a:rPr>
              <a:t>	 localized</a:t>
            </a:r>
            <a:endParaRPr lang="zh-CN" altLang="en-US" sz="1800">
              <a:latin typeface="Calibri" panose="020F0502020204030204" pitchFamily="34" charset="0"/>
            </a:endParaRPr>
          </a:p>
        </p:txBody>
      </p:sp>
      <p:sp>
        <p:nvSpPr>
          <p:cNvPr id="33800" name="Slide Number Placeholder 1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fld id="{9085D987-F75B-4A86-A0F8-2C3A1FD33CA3}" type="slidenum">
              <a:rPr lang="zh-CN" altLang="en-US" sz="1200">
                <a:solidFill>
                  <a:srgbClr val="898989"/>
                </a:solidFill>
                <a:latin typeface="Calibri" panose="020F0502020204030204" pitchFamily="34" charset="0"/>
              </a:rPr>
              <a:pPr eaLnBrk="1" hangingPunct="1"/>
              <a:t>22</a:t>
            </a:fld>
            <a:endParaRPr lang="zh-CN" altLang="en-US" sz="1200">
              <a:solidFill>
                <a:srgbClr val="898989"/>
              </a:solidFill>
              <a:latin typeface="Calibri" panose="020F0502020204030204" pitchFamily="34" charset="0"/>
            </a:endParaRPr>
          </a:p>
        </p:txBody>
      </p:sp>
    </p:spTree>
    <p:extLst>
      <p:ext uri="{BB962C8B-B14F-4D97-AF65-F5344CB8AC3E}">
        <p14:creationId xmlns:p14="http://schemas.microsoft.com/office/powerpoint/2010/main" val="3624314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0"/>
            <a:ext cx="8229600" cy="439738"/>
          </a:xfrm>
        </p:spPr>
        <p:txBody>
          <a:bodyPr>
            <a:normAutofit fontScale="90000"/>
          </a:bodyPr>
          <a:lstStyle/>
          <a:p>
            <a:pPr eaLnBrk="1" hangingPunct="1"/>
            <a:r>
              <a:rPr lang="en-US" altLang="zh-CN" sz="2900" smtClean="0"/>
              <a:t>Glycine on Cu(100) – k-resolved LPDOS</a:t>
            </a:r>
            <a:endParaRPr lang="zh-CN" altLang="en-US" sz="2900" smtClean="0"/>
          </a:p>
        </p:txBody>
      </p:sp>
      <p:sp>
        <p:nvSpPr>
          <p:cNvPr id="3481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fld id="{F671CC70-BA20-4AB8-980B-FA8185B924C2}" type="datetime1">
              <a:rPr lang="zh-CN" altLang="en-US" sz="1200" smtClean="0">
                <a:solidFill>
                  <a:srgbClr val="898989"/>
                </a:solidFill>
                <a:latin typeface="Calibri" panose="020F0502020204030204" pitchFamily="34" charset="0"/>
              </a:rPr>
              <a:t>2013/10/29</a:t>
            </a:fld>
            <a:endParaRPr lang="zh-CN" altLang="en-US" sz="1200">
              <a:solidFill>
                <a:srgbClr val="898989"/>
              </a:solidFill>
              <a:latin typeface="Calibri" panose="020F0502020204030204" pitchFamily="34" charset="0"/>
            </a:endParaRPr>
          </a:p>
        </p:txBody>
      </p:sp>
      <p:sp>
        <p:nvSpPr>
          <p:cNvPr id="3482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sz="1200" smtClean="0">
                <a:solidFill>
                  <a:srgbClr val="898989"/>
                </a:solidFill>
                <a:latin typeface="Calibri" panose="020F0502020204030204" pitchFamily="34" charset="0"/>
              </a:rPr>
              <a:t>PKU·  Beijing · Fall. 2013</a:t>
            </a:r>
            <a:endParaRPr lang="zh-CN" altLang="en-US" sz="1200">
              <a:solidFill>
                <a:srgbClr val="898989"/>
              </a:solidFill>
              <a:latin typeface="Calibri" panose="020F0502020204030204" pitchFamily="34" charset="0"/>
            </a:endParaRPr>
          </a:p>
        </p:txBody>
      </p:sp>
      <p:pic>
        <p:nvPicPr>
          <p:cNvPr id="34821"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42875" y="1433513"/>
            <a:ext cx="6407150" cy="3357562"/>
          </a:xfrm>
          <a:prstGeom prst="rect">
            <a:avLst/>
          </a:prstGeom>
          <a:noFill/>
        </p:spPr>
      </p:pic>
      <p:sp>
        <p:nvSpPr>
          <p:cNvPr id="34822" name="TextBox 10"/>
          <p:cNvSpPr txBox="1">
            <a:spLocks noChangeArrowheads="1"/>
          </p:cNvSpPr>
          <p:nvPr/>
        </p:nvSpPr>
        <p:spPr bwMode="auto">
          <a:xfrm>
            <a:off x="714375" y="5005388"/>
            <a:ext cx="73580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sz="1800">
                <a:latin typeface="Calibri" panose="020F0502020204030204" pitchFamily="34" charset="0"/>
              </a:rPr>
              <a:t>K-resolved LPDOS:</a:t>
            </a:r>
          </a:p>
          <a:p>
            <a:pPr eaLnBrk="1" hangingPunct="1">
              <a:buFont typeface="Arial" panose="020B0604020202020204" pitchFamily="34" charset="0"/>
              <a:buChar char="•"/>
            </a:pPr>
            <a:r>
              <a:rPr lang="en-US" altLang="zh-CN" sz="1800">
                <a:latin typeface="Calibri" panose="020F0502020204030204" pitchFamily="34" charset="0"/>
              </a:rPr>
              <a:t>LPDOS: Local Partial Density of States, n(r,lm) = </a:t>
            </a:r>
            <a:r>
              <a:rPr lang="el-GR" altLang="zh-CN" sz="1800">
                <a:latin typeface="Calibri" panose="020F0502020204030204" pitchFamily="34" charset="0"/>
              </a:rPr>
              <a:t>Σ</a:t>
            </a:r>
            <a:r>
              <a:rPr lang="en-US" altLang="zh-CN" sz="1800" baseline="-25000">
                <a:latin typeface="Calibri" panose="020F0502020204030204" pitchFamily="34" charset="0"/>
              </a:rPr>
              <a:t>Bz </a:t>
            </a:r>
            <a:r>
              <a:rPr lang="en-US" altLang="zh-CN" sz="1800">
                <a:latin typeface="Calibri" panose="020F0502020204030204" pitchFamily="34" charset="0"/>
              </a:rPr>
              <a:t>n(r,lm,k)</a:t>
            </a:r>
          </a:p>
          <a:p>
            <a:pPr eaLnBrk="1" hangingPunct="1">
              <a:buFont typeface="Arial" panose="020B0604020202020204" pitchFamily="34" charset="0"/>
              <a:buChar char="•"/>
            </a:pPr>
            <a:r>
              <a:rPr lang="en-US" altLang="zh-CN" sz="1800">
                <a:latin typeface="Calibri" panose="020F0502020204030204" pitchFamily="34" charset="0"/>
              </a:rPr>
              <a:t>k-resolved LPDOS: n(r,lm,k)</a:t>
            </a:r>
          </a:p>
        </p:txBody>
      </p:sp>
      <p:pic>
        <p:nvPicPr>
          <p:cNvPr id="34823" name="Picture 2"/>
          <p:cNvPicPr>
            <a:picLocks noChangeAspect="1" noChangeArrowheads="1"/>
          </p:cNvPicPr>
          <p:nvPr/>
        </p:nvPicPr>
        <p:blipFill>
          <a:blip r:embed="rId3">
            <a:extLst>
              <a:ext uri="{28A0092B-C50C-407E-A947-70E740481C1C}">
                <a14:useLocalDpi xmlns:a14="http://schemas.microsoft.com/office/drawing/2010/main" val="0"/>
              </a:ext>
            </a:extLst>
          </a:blip>
          <a:srcRect t="3563" r="59854" b="49297"/>
          <a:stretch>
            <a:fillRect/>
          </a:stretch>
        </p:blipFill>
        <p:spPr bwMode="auto">
          <a:xfrm>
            <a:off x="6643688" y="2005013"/>
            <a:ext cx="2316162"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Slide Number Placeholder 1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fld id="{C2387ABF-B232-4D53-A8D6-B2BD35C3C0C4}" type="slidenum">
              <a:rPr lang="zh-CN" altLang="en-US" sz="1200">
                <a:solidFill>
                  <a:srgbClr val="898989"/>
                </a:solidFill>
                <a:latin typeface="Calibri" panose="020F0502020204030204" pitchFamily="34" charset="0"/>
              </a:rPr>
              <a:pPr eaLnBrk="1" hangingPunct="1"/>
              <a:t>23</a:t>
            </a:fld>
            <a:endParaRPr lang="zh-CN" altLang="en-US" sz="1200">
              <a:solidFill>
                <a:srgbClr val="898989"/>
              </a:solidFill>
              <a:latin typeface="Calibri" panose="020F0502020204030204" pitchFamily="34" charset="0"/>
            </a:endParaRPr>
          </a:p>
        </p:txBody>
      </p:sp>
    </p:spTree>
    <p:extLst>
      <p:ext uri="{BB962C8B-B14F-4D97-AF65-F5344CB8AC3E}">
        <p14:creationId xmlns:p14="http://schemas.microsoft.com/office/powerpoint/2010/main" val="408454173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0"/>
            <a:ext cx="8229600" cy="439738"/>
          </a:xfrm>
        </p:spPr>
        <p:txBody>
          <a:bodyPr>
            <a:normAutofit fontScale="90000"/>
          </a:bodyPr>
          <a:lstStyle/>
          <a:p>
            <a:pPr eaLnBrk="1" hangingPunct="1"/>
            <a:r>
              <a:rPr lang="en-US" altLang="zh-CN" sz="2900" smtClean="0"/>
              <a:t>Glycine on Cu(100) – k-resolved LPDOS</a:t>
            </a:r>
            <a:endParaRPr lang="zh-CN" altLang="en-US" sz="2900" smtClean="0"/>
          </a:p>
        </p:txBody>
      </p:sp>
      <p:sp>
        <p:nvSpPr>
          <p:cNvPr id="35843"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fld id="{9D5FB320-B805-499B-9FF9-F68B48C2AAAC}" type="datetime1">
              <a:rPr lang="zh-CN" altLang="en-US" sz="1200" smtClean="0">
                <a:solidFill>
                  <a:srgbClr val="898989"/>
                </a:solidFill>
                <a:latin typeface="Calibri" panose="020F0502020204030204" pitchFamily="34" charset="0"/>
              </a:rPr>
              <a:t>2013/10/29</a:t>
            </a:fld>
            <a:endParaRPr lang="zh-CN" altLang="en-US" sz="1200">
              <a:solidFill>
                <a:srgbClr val="898989"/>
              </a:solidFill>
              <a:latin typeface="Calibri" panose="020F0502020204030204" pitchFamily="34" charset="0"/>
            </a:endParaRPr>
          </a:p>
        </p:txBody>
      </p:sp>
      <p:sp>
        <p:nvSpPr>
          <p:cNvPr id="35844"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sz="1200" smtClean="0">
                <a:solidFill>
                  <a:srgbClr val="898989"/>
                </a:solidFill>
                <a:latin typeface="Calibri" panose="020F0502020204030204" pitchFamily="34" charset="0"/>
              </a:rPr>
              <a:t>PKU·  Beijing · Fall. 2013</a:t>
            </a:r>
            <a:endParaRPr lang="zh-CN" altLang="en-US" sz="1200">
              <a:solidFill>
                <a:srgbClr val="898989"/>
              </a:solidFill>
              <a:latin typeface="Calibri" panose="020F0502020204030204" pitchFamily="34" charset="0"/>
            </a:endParaRPr>
          </a:p>
        </p:txBody>
      </p:sp>
      <p:sp>
        <p:nvSpPr>
          <p:cNvPr id="35845" name="Slide Number Placeholder 1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fld id="{CF71EDF9-D243-442C-9BA9-85BACC92ECCA}" type="slidenum">
              <a:rPr lang="zh-CN" altLang="en-US" sz="1200">
                <a:solidFill>
                  <a:srgbClr val="898989"/>
                </a:solidFill>
                <a:latin typeface="Calibri" panose="020F0502020204030204" pitchFamily="34" charset="0"/>
              </a:rPr>
              <a:pPr eaLnBrk="1" hangingPunct="1"/>
              <a:t>24</a:t>
            </a:fld>
            <a:endParaRPr lang="zh-CN" altLang="en-US" sz="1200">
              <a:solidFill>
                <a:srgbClr val="898989"/>
              </a:solidFill>
              <a:latin typeface="Calibri" panose="020F0502020204030204" pitchFamily="34" charset="0"/>
            </a:endParaRPr>
          </a:p>
        </p:txBody>
      </p:sp>
      <p:pic>
        <p:nvPicPr>
          <p:cNvPr id="35846" name="Picture 3"/>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42875" y="642938"/>
            <a:ext cx="6223000" cy="3571875"/>
          </a:xfrm>
          <a:prstGeom prst="rect">
            <a:avLst/>
          </a:prstGeom>
          <a:noFill/>
        </p:spPr>
      </p:pic>
      <p:pic>
        <p:nvPicPr>
          <p:cNvPr id="3584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75" y="785813"/>
            <a:ext cx="243840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2"/>
          <p:cNvPicPr>
            <a:picLocks noChangeAspect="1" noChangeArrowheads="1"/>
          </p:cNvPicPr>
          <p:nvPr/>
        </p:nvPicPr>
        <p:blipFill>
          <a:blip r:embed="rId5">
            <a:extLst>
              <a:ext uri="{28A0092B-C50C-407E-A947-70E740481C1C}">
                <a14:useLocalDpi xmlns:a14="http://schemas.microsoft.com/office/drawing/2010/main" val="0"/>
              </a:ext>
            </a:extLst>
          </a:blip>
          <a:srcRect l="60593" b="50703"/>
          <a:stretch>
            <a:fillRect/>
          </a:stretch>
        </p:blipFill>
        <p:spPr bwMode="auto">
          <a:xfrm>
            <a:off x="6786563" y="3286125"/>
            <a:ext cx="1951037"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TextBox 14"/>
          <p:cNvSpPr txBox="1">
            <a:spLocks noChangeArrowheads="1"/>
          </p:cNvSpPr>
          <p:nvPr/>
        </p:nvSpPr>
        <p:spPr bwMode="auto">
          <a:xfrm>
            <a:off x="71438" y="4214813"/>
            <a:ext cx="3071812"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Char char="•"/>
            </a:pPr>
            <a:r>
              <a:rPr lang="en-US" altLang="zh-CN" sz="1800">
                <a:latin typeface="Calibri" panose="020F0502020204030204" pitchFamily="34" charset="0"/>
              </a:rPr>
              <a:t>Metal surface/Metal-molecule interface states are quite delocalized in both directions.</a:t>
            </a:r>
          </a:p>
          <a:p>
            <a:pPr eaLnBrk="1" hangingPunct="1">
              <a:buFont typeface="Arial" panose="020B0604020202020204" pitchFamily="34" charset="0"/>
              <a:buChar char="•"/>
            </a:pPr>
            <a:r>
              <a:rPr lang="en-US" altLang="zh-CN" sz="1800">
                <a:latin typeface="Calibri" panose="020F0502020204030204" pitchFamily="34" charset="0"/>
              </a:rPr>
              <a:t>Intermolecular states are delocalized only in one direction: [-110] for BD-1 and [110] for BD-2</a:t>
            </a:r>
          </a:p>
          <a:p>
            <a:pPr lvl="1" eaLnBrk="1" hangingPunct="1">
              <a:buFont typeface="Arial" panose="020B0604020202020204" pitchFamily="34" charset="0"/>
              <a:buChar char="•"/>
            </a:pPr>
            <a:endParaRPr lang="en-US" altLang="zh-CN" sz="1800">
              <a:latin typeface="Calibri" panose="020F0502020204030204" pitchFamily="34" charset="0"/>
            </a:endParaRPr>
          </a:p>
        </p:txBody>
      </p:sp>
      <p:sp>
        <p:nvSpPr>
          <p:cNvPr id="35850" name="Rectangle 15"/>
          <p:cNvSpPr>
            <a:spLocks noChangeArrowheads="1"/>
          </p:cNvSpPr>
          <p:nvPr/>
        </p:nvSpPr>
        <p:spPr bwMode="auto">
          <a:xfrm>
            <a:off x="2928938" y="4286250"/>
            <a:ext cx="421481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Char char="•"/>
            </a:pPr>
            <a:r>
              <a:rPr lang="en-US" altLang="zh-CN" sz="1800">
                <a:latin typeface="Calibri" panose="020F0502020204030204" pitchFamily="34" charset="0"/>
              </a:rPr>
              <a:t>Two hydrogen-bonding chains </a:t>
            </a:r>
          </a:p>
          <a:p>
            <a:pPr eaLnBrk="1" hangingPunct="1"/>
            <a:r>
              <a:rPr lang="en-US" altLang="zh-CN" sz="1800">
                <a:latin typeface="Calibri" panose="020F0502020204030204" pitchFamily="34" charset="0"/>
              </a:rPr>
              <a:t>  (a bonding network)</a:t>
            </a:r>
          </a:p>
          <a:p>
            <a:pPr eaLnBrk="1" hangingPunct="1">
              <a:buFont typeface="Arial" panose="020B0604020202020204" pitchFamily="34" charset="0"/>
              <a:buChar char="•"/>
            </a:pPr>
            <a:r>
              <a:rPr lang="en-US" altLang="zh-CN" sz="1800">
                <a:latin typeface="Calibri" panose="020F0502020204030204" pitchFamily="34" charset="0"/>
              </a:rPr>
              <a:t>Selectively coupled with two surface states, respectively</a:t>
            </a:r>
          </a:p>
          <a:p>
            <a:pPr eaLnBrk="1" hangingPunct="1"/>
            <a:r>
              <a:rPr lang="en-US" altLang="zh-CN" sz="1800">
                <a:latin typeface="Calibri" panose="020F0502020204030204" pitchFamily="34" charset="0"/>
                <a:sym typeface="Wingdings" panose="05000000000000000000" pitchFamily="2" charset="2"/>
              </a:rPr>
              <a:t>     two hydrogen-bond-Cu-surface-states</a:t>
            </a:r>
          </a:p>
          <a:p>
            <a:pPr eaLnBrk="1" hangingPunct="1"/>
            <a:r>
              <a:rPr lang="en-US" altLang="zh-CN" sz="1800">
                <a:latin typeface="Calibri" panose="020F0502020204030204" pitchFamily="34" charset="0"/>
                <a:sym typeface="Wingdings" panose="05000000000000000000" pitchFamily="2" charset="2"/>
              </a:rPr>
              <a:t>     broken symmetry of the isotropic SS</a:t>
            </a:r>
          </a:p>
          <a:p>
            <a:pPr eaLnBrk="1" hangingPunct="1"/>
            <a:r>
              <a:rPr lang="en-US" altLang="zh-CN" sz="1800">
                <a:latin typeface="Calibri" panose="020F0502020204030204" pitchFamily="34" charset="0"/>
                <a:sym typeface="Wingdings" panose="05000000000000000000" pitchFamily="2" charset="2"/>
              </a:rPr>
              <a:t>     direct overlap</a:t>
            </a:r>
          </a:p>
        </p:txBody>
      </p:sp>
    </p:spTree>
    <p:extLst>
      <p:ext uri="{BB962C8B-B14F-4D97-AF65-F5344CB8AC3E}">
        <p14:creationId xmlns:p14="http://schemas.microsoft.com/office/powerpoint/2010/main" val="381745585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8978" name="Picture 2" descr="幻灯片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fld id="{5D6C5EE6-6CA2-4B37-A775-971BB240224A}"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AE714C8C-1F9C-404C-BB65-1EC320AFAFFE}" type="slidenum">
              <a:rPr lang="zh-CN" altLang="en-US" smtClean="0"/>
              <a:pPr/>
              <a:t>25</a:t>
            </a:fld>
            <a:endParaRPr lang="zh-CN" altLang="en-US"/>
          </a:p>
        </p:txBody>
      </p:sp>
    </p:spTree>
    <p:extLst>
      <p:ext uri="{BB962C8B-B14F-4D97-AF65-F5344CB8AC3E}">
        <p14:creationId xmlns:p14="http://schemas.microsoft.com/office/powerpoint/2010/main" val="224842965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520" y="44624"/>
            <a:ext cx="8591550" cy="824136"/>
          </a:xfrm>
        </p:spPr>
        <p:txBody>
          <a:bodyPr/>
          <a:lstStyle/>
          <a:p>
            <a:r>
              <a:rPr lang="zh-CN" altLang="en-US" dirty="0" smtClean="0">
                <a:latin typeface="微软雅黑" pitchFamily="34" charset="-122"/>
                <a:ea typeface="微软雅黑" pitchFamily="34" charset="-122"/>
              </a:rPr>
              <a:t>多粒子系统的薛定谔方程</a:t>
            </a:r>
            <a:endParaRPr lang="zh-CN" altLang="en-US" dirty="0">
              <a:latin typeface="微软雅黑" pitchFamily="34" charset="-122"/>
              <a:ea typeface="微软雅黑" pitchFamily="34" charset="-122"/>
            </a:endParaRPr>
          </a:p>
        </p:txBody>
      </p:sp>
      <p:sp>
        <p:nvSpPr>
          <p:cNvPr id="6" name="Content Placeholder 5"/>
          <p:cNvSpPr>
            <a:spLocks noGrp="1"/>
          </p:cNvSpPr>
          <p:nvPr>
            <p:ph idx="4294967295"/>
          </p:nvPr>
        </p:nvSpPr>
        <p:spPr>
          <a:xfrm>
            <a:off x="274320" y="1053840"/>
            <a:ext cx="8595360" cy="3599296"/>
          </a:xfrm>
          <a:prstGeom prst="rect">
            <a:avLst/>
          </a:prstGeom>
        </p:spPr>
        <p:txBody>
          <a:bodyPr>
            <a:noAutofit/>
          </a:bodyPr>
          <a:lstStyle/>
          <a:p>
            <a:pPr marL="0" indent="0">
              <a:buNone/>
            </a:pPr>
            <a:r>
              <a:rPr lang="zh-CN" altLang="en-US" sz="2400" dirty="0">
                <a:latin typeface="微软雅黑" pitchFamily="34" charset="-122"/>
                <a:ea typeface="微软雅黑" pitchFamily="34" charset="-122"/>
              </a:rPr>
              <a:t>描</a:t>
            </a:r>
            <a:r>
              <a:rPr lang="zh-CN" altLang="en-US" sz="2400" dirty="0" smtClean="0">
                <a:latin typeface="微软雅黑" pitchFamily="34" charset="-122"/>
                <a:ea typeface="微软雅黑" pitchFamily="34" charset="-122"/>
              </a:rPr>
              <a:t>述微观世界最基本的方程：薛定谔方程</a:t>
            </a:r>
            <a:endParaRPr lang="en-US" altLang="zh-CN" sz="2400" dirty="0" smtClean="0">
              <a:latin typeface="微软雅黑" pitchFamily="34" charset="-122"/>
              <a:ea typeface="微软雅黑" pitchFamily="34" charset="-122"/>
            </a:endParaRPr>
          </a:p>
          <a:p>
            <a:pPr marL="0" indent="0">
              <a:buNone/>
            </a:pPr>
            <a:endParaRPr lang="en-US" altLang="zh-CN" sz="2400" dirty="0" smtClean="0">
              <a:latin typeface="微软雅黑" pitchFamily="34" charset="-122"/>
              <a:ea typeface="微软雅黑" pitchFamily="34" charset="-122"/>
            </a:endParaRPr>
          </a:p>
          <a:p>
            <a:pPr marL="0" indent="0">
              <a:spcBef>
                <a:spcPts val="2400"/>
              </a:spcBef>
              <a:buNone/>
            </a:pPr>
            <a:endParaRPr lang="en-US" altLang="zh-CN" sz="2400" dirty="0" smtClean="0">
              <a:latin typeface="微软雅黑" pitchFamily="34" charset="-122"/>
              <a:ea typeface="微软雅黑" pitchFamily="34" charset="-122"/>
            </a:endParaRPr>
          </a:p>
          <a:p>
            <a:pPr marL="0" indent="0">
              <a:spcBef>
                <a:spcPts val="2400"/>
              </a:spcBef>
              <a:buNone/>
            </a:pPr>
            <a:r>
              <a:rPr lang="zh-CN" altLang="en-US" sz="2400" dirty="0" smtClean="0">
                <a:latin typeface="微软雅黑" pitchFamily="34" charset="-122"/>
                <a:ea typeface="微软雅黑" pitchFamily="34" charset="-122"/>
              </a:rPr>
              <a:t>不含时、非相对论的薛定谔方程。其中</a:t>
            </a:r>
            <a:r>
              <a:rPr lang="en-US" altLang="zh-CN" sz="2400" i="1" dirty="0" smtClean="0">
                <a:latin typeface="微软雅黑" pitchFamily="34" charset="-122"/>
                <a:ea typeface="微软雅黑" pitchFamily="34" charset="-122"/>
              </a:rPr>
              <a:t>r</a:t>
            </a:r>
            <a:r>
              <a:rPr lang="zh-CN" altLang="en-US" sz="2400" dirty="0" smtClean="0">
                <a:latin typeface="微软雅黑" pitchFamily="34" charset="-122"/>
                <a:ea typeface="微软雅黑" pitchFamily="34" charset="-122"/>
              </a:rPr>
              <a:t>是表示所有电子坐标的集合</a:t>
            </a:r>
            <a:r>
              <a:rPr lang="en-US" altLang="zh-CN" sz="2400" dirty="0" smtClean="0">
                <a:latin typeface="微软雅黑" pitchFamily="34" charset="-122"/>
                <a:ea typeface="微软雅黑" pitchFamily="34" charset="-122"/>
              </a:rPr>
              <a:t>{</a:t>
            </a:r>
            <a:r>
              <a:rPr lang="en-US" altLang="zh-CN" sz="2400" i="1" dirty="0" err="1" smtClean="0">
                <a:latin typeface="微软雅黑" pitchFamily="34" charset="-122"/>
                <a:ea typeface="微软雅黑" pitchFamily="34" charset="-122"/>
              </a:rPr>
              <a:t>r</a:t>
            </a:r>
            <a:r>
              <a:rPr lang="en-US" altLang="zh-CN" sz="2400" i="1" baseline="-25000" dirty="0" err="1" smtClean="0">
                <a:latin typeface="微软雅黑" pitchFamily="34" charset="-122"/>
                <a:ea typeface="微软雅黑" pitchFamily="34" charset="-122"/>
              </a:rPr>
              <a:t>i</a:t>
            </a:r>
            <a:r>
              <a:rPr lang="en-US" altLang="zh-CN" sz="2400" dirty="0" smtClean="0">
                <a:latin typeface="微软雅黑" pitchFamily="34" charset="-122"/>
                <a:ea typeface="微软雅黑" pitchFamily="34" charset="-122"/>
              </a:rPr>
              <a:t>} (</a:t>
            </a:r>
            <a:r>
              <a:rPr lang="en-US" altLang="zh-CN" sz="2400" i="1" dirty="0" smtClean="0">
                <a:latin typeface="微软雅黑" pitchFamily="34" charset="-122"/>
                <a:ea typeface="微软雅黑" pitchFamily="34" charset="-122"/>
              </a:rPr>
              <a:t>i=1,2,…,N</a:t>
            </a:r>
            <a:r>
              <a:rPr lang="en-US" altLang="zh-CN" sz="2400" i="1" baseline="-25000" dirty="0" smtClean="0">
                <a:latin typeface="微软雅黑" pitchFamily="34" charset="-122"/>
                <a:ea typeface="微软雅黑" pitchFamily="34" charset="-122"/>
              </a:rPr>
              <a:t>e</a:t>
            </a:r>
            <a:r>
              <a:rPr lang="en-US" altLang="zh-CN" sz="2400" dirty="0" smtClean="0">
                <a:latin typeface="微软雅黑" pitchFamily="34" charset="-122"/>
                <a:ea typeface="微软雅黑" pitchFamily="34" charset="-122"/>
              </a:rPr>
              <a:t>, </a:t>
            </a:r>
            <a:r>
              <a:rPr lang="en-US" altLang="zh-CN" sz="2400" i="1" dirty="0" smtClean="0">
                <a:latin typeface="微软雅黑" pitchFamily="34" charset="-122"/>
                <a:ea typeface="微软雅黑" pitchFamily="34" charset="-122"/>
              </a:rPr>
              <a:t>N</a:t>
            </a:r>
            <a:r>
              <a:rPr lang="en-US" altLang="zh-CN" sz="2400" i="1" baseline="-25000" dirty="0" smtClean="0">
                <a:latin typeface="微软雅黑" pitchFamily="34" charset="-122"/>
                <a:ea typeface="微软雅黑" pitchFamily="34" charset="-122"/>
              </a:rPr>
              <a:t>e</a:t>
            </a:r>
            <a:r>
              <a:rPr lang="zh-CN" altLang="en-US" sz="2400" dirty="0" smtClean="0">
                <a:latin typeface="微软雅黑" pitchFamily="34" charset="-122"/>
                <a:ea typeface="微软雅黑" pitchFamily="34" charset="-122"/>
              </a:rPr>
              <a:t>是电子数</a:t>
            </a:r>
            <a:r>
              <a:rPr lang="en-US" altLang="zh-CN" sz="2400" dirty="0" smtClean="0">
                <a:latin typeface="微软雅黑" pitchFamily="34" charset="-122"/>
                <a:ea typeface="微软雅黑" pitchFamily="34" charset="-122"/>
              </a:rPr>
              <a:t>)</a:t>
            </a:r>
            <a:r>
              <a:rPr lang="zh-CN" altLang="en-US" sz="2400" dirty="0" smtClean="0">
                <a:latin typeface="微软雅黑" pitchFamily="34" charset="-122"/>
                <a:ea typeface="微软雅黑" pitchFamily="34" charset="-122"/>
              </a:rPr>
              <a:t>，</a:t>
            </a:r>
            <a:r>
              <a:rPr lang="en-US" altLang="zh-CN" sz="2400" dirty="0" smtClean="0">
                <a:latin typeface="微软雅黑" pitchFamily="34" charset="-122"/>
                <a:ea typeface="微软雅黑" pitchFamily="34" charset="-122"/>
              </a:rPr>
              <a:t>R</a:t>
            </a:r>
            <a:r>
              <a:rPr lang="zh-CN" altLang="en-US" sz="2400" dirty="0" smtClean="0">
                <a:latin typeface="微软雅黑" pitchFamily="34" charset="-122"/>
                <a:ea typeface="微软雅黑" pitchFamily="34" charset="-122"/>
              </a:rPr>
              <a:t>表示所有原子核坐标的集合</a:t>
            </a:r>
            <a:r>
              <a:rPr lang="en-US" altLang="zh-CN" sz="2400" dirty="0" smtClean="0">
                <a:latin typeface="微软雅黑" pitchFamily="34" charset="-122"/>
                <a:ea typeface="微软雅黑" pitchFamily="34" charset="-122"/>
              </a:rPr>
              <a:t>{</a:t>
            </a:r>
            <a:r>
              <a:rPr lang="en-US" altLang="zh-CN" sz="2400" dirty="0" err="1" smtClean="0">
                <a:latin typeface="微软雅黑" pitchFamily="34" charset="-122"/>
                <a:ea typeface="微软雅黑" pitchFamily="34" charset="-122"/>
              </a:rPr>
              <a:t>R</a:t>
            </a:r>
            <a:r>
              <a:rPr lang="en-US" altLang="zh-CN" sz="2400" baseline="-25000" dirty="0" err="1" smtClean="0">
                <a:latin typeface="微软雅黑" pitchFamily="34" charset="-122"/>
                <a:ea typeface="微软雅黑" pitchFamily="34" charset="-122"/>
              </a:rPr>
              <a:t>j</a:t>
            </a:r>
            <a:r>
              <a:rPr lang="en-US" altLang="zh-CN" sz="2400" dirty="0" smtClean="0">
                <a:latin typeface="微软雅黑" pitchFamily="34" charset="-122"/>
                <a:ea typeface="微软雅黑" pitchFamily="34" charset="-122"/>
              </a:rPr>
              <a:t>} (</a:t>
            </a:r>
            <a:r>
              <a:rPr lang="en-US" altLang="zh-CN" sz="2400" i="1" dirty="0" smtClean="0">
                <a:latin typeface="微软雅黑" pitchFamily="34" charset="-122"/>
                <a:ea typeface="微软雅黑" pitchFamily="34" charset="-122"/>
              </a:rPr>
              <a:t>j=1,2,…,N</a:t>
            </a:r>
            <a:r>
              <a:rPr lang="en-US" altLang="zh-CN" sz="2400" i="1" baseline="-25000" dirty="0" smtClean="0">
                <a:latin typeface="微软雅黑" pitchFamily="34" charset="-122"/>
                <a:ea typeface="微软雅黑" pitchFamily="34" charset="-122"/>
              </a:rPr>
              <a:t>N</a:t>
            </a:r>
            <a:r>
              <a:rPr lang="en-US" altLang="zh-CN" sz="2400" dirty="0" smtClean="0">
                <a:latin typeface="微软雅黑" pitchFamily="34" charset="-122"/>
                <a:ea typeface="微软雅黑" pitchFamily="34" charset="-122"/>
              </a:rPr>
              <a:t>, </a:t>
            </a:r>
            <a:r>
              <a:rPr lang="en-US" altLang="zh-CN" sz="2400" i="1" dirty="0">
                <a:latin typeface="微软雅黑" pitchFamily="34" charset="-122"/>
                <a:ea typeface="微软雅黑" pitchFamily="34" charset="-122"/>
              </a:rPr>
              <a:t>N</a:t>
            </a:r>
            <a:r>
              <a:rPr lang="en-US" altLang="zh-CN" sz="2400" i="1" baseline="-25000" dirty="0">
                <a:latin typeface="微软雅黑" pitchFamily="34" charset="-122"/>
                <a:ea typeface="微软雅黑" pitchFamily="34" charset="-122"/>
              </a:rPr>
              <a:t>N</a:t>
            </a:r>
            <a:r>
              <a:rPr lang="zh-CN" altLang="en-US" sz="2400" dirty="0" smtClean="0">
                <a:latin typeface="微软雅黑" pitchFamily="34" charset="-122"/>
                <a:ea typeface="微软雅黑" pitchFamily="34" charset="-122"/>
              </a:rPr>
              <a:t>是原子核数</a:t>
            </a:r>
            <a:r>
              <a:rPr lang="en-US" altLang="zh-CN" sz="2400" dirty="0" smtClean="0">
                <a:latin typeface="微软雅黑" pitchFamily="34" charset="-122"/>
                <a:ea typeface="微软雅黑" pitchFamily="34" charset="-122"/>
              </a:rPr>
              <a:t>)</a:t>
            </a:r>
            <a:r>
              <a:rPr lang="zh-CN" altLang="en-US" sz="2400" dirty="0" smtClean="0">
                <a:latin typeface="微软雅黑" pitchFamily="34" charset="-122"/>
                <a:ea typeface="微软雅黑" pitchFamily="34" charset="-122"/>
              </a:rPr>
              <a:t>。</a:t>
            </a:r>
            <a:endParaRPr lang="en-US" altLang="zh-CN" sz="2400" dirty="0" smtClean="0">
              <a:latin typeface="微软雅黑" pitchFamily="34" charset="-122"/>
              <a:ea typeface="微软雅黑" pitchFamily="34" charset="-122"/>
            </a:endParaRPr>
          </a:p>
          <a:p>
            <a:pPr marL="0" indent="0">
              <a:spcBef>
                <a:spcPts val="2400"/>
              </a:spcBef>
              <a:buNone/>
            </a:pPr>
            <a:r>
              <a:rPr lang="zh-CN" altLang="en-US" sz="2400" dirty="0" smtClean="0">
                <a:latin typeface="微软雅黑" pitchFamily="34" charset="-122"/>
                <a:ea typeface="微软雅黑" pitchFamily="34" charset="-122"/>
              </a:rPr>
              <a:t>如不考虑其他的外场，</a:t>
            </a:r>
            <a:r>
              <a:rPr lang="en-US" altLang="zh-CN" sz="2400" dirty="0" smtClean="0">
                <a:latin typeface="微软雅黑" pitchFamily="34" charset="-122"/>
                <a:ea typeface="微软雅黑" pitchFamily="34" charset="-122"/>
              </a:rPr>
              <a:t>H</a:t>
            </a:r>
            <a:r>
              <a:rPr lang="zh-CN" altLang="en-US" sz="2400" dirty="0" smtClean="0">
                <a:latin typeface="微软雅黑" pitchFamily="34" charset="-122"/>
                <a:ea typeface="微软雅黑" pitchFamily="34" charset="-122"/>
              </a:rPr>
              <a:t>可以写成：</a:t>
            </a:r>
            <a:endParaRPr lang="en-US" altLang="zh-CN" sz="2400" dirty="0" smtClean="0">
              <a:latin typeface="微软雅黑" pitchFamily="34" charset="-122"/>
              <a:ea typeface="微软雅黑" pitchFamily="34" charset="-122"/>
            </a:endParaRPr>
          </a:p>
          <a:p>
            <a:pPr marL="0" indent="0">
              <a:spcBef>
                <a:spcPts val="2400"/>
              </a:spcBef>
              <a:buNone/>
            </a:pPr>
            <a:endParaRPr lang="en-US" altLang="zh-CN" sz="2400" dirty="0">
              <a:latin typeface="微软雅黑" pitchFamily="34" charset="-122"/>
              <a:ea typeface="微软雅黑" pitchFamily="34" charset="-122"/>
            </a:endParaRPr>
          </a:p>
          <a:p>
            <a:pPr marL="0" indent="0">
              <a:buNone/>
            </a:pPr>
            <a:endParaRPr lang="en-US" altLang="zh-CN" sz="2400" dirty="0" smtClean="0">
              <a:latin typeface="微软雅黑" pitchFamily="34" charset="-122"/>
              <a:ea typeface="微软雅黑" pitchFamily="34" charset="-122"/>
            </a:endParaRPr>
          </a:p>
          <a:p>
            <a:pPr marL="0" indent="0">
              <a:buNone/>
            </a:pPr>
            <a:endParaRPr lang="zh-CN" altLang="en-US" sz="2400" dirty="0">
              <a:latin typeface="微软雅黑" pitchFamily="34" charset="-122"/>
              <a:ea typeface="微软雅黑" pitchFamily="34" charset="-122"/>
            </a:endParaRPr>
          </a:p>
        </p:txBody>
      </p:sp>
      <p:sp>
        <p:nvSpPr>
          <p:cNvPr id="2" name="Date Placeholder 1"/>
          <p:cNvSpPr>
            <a:spLocks noGrp="1"/>
          </p:cNvSpPr>
          <p:nvPr>
            <p:ph type="dt" sz="half" idx="10"/>
          </p:nvPr>
        </p:nvSpPr>
        <p:spPr/>
        <p:txBody>
          <a:bodyPr/>
          <a:lstStyle/>
          <a:p>
            <a:fld id="{B7062A26-2177-4B85-8159-DD812B4EC9E5}" type="datetime1">
              <a:rPr lang="zh-CN" altLang="en-US" smtClean="0"/>
              <a:t>2013/10/29</a:t>
            </a:fld>
            <a:endParaRPr lang="zh-CN" altLang="en-US" dirty="0"/>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26</a:t>
            </a:fld>
            <a:endParaRPr lang="zh-CN" altLang="en-US"/>
          </a:p>
        </p:txBody>
      </p:sp>
      <p:graphicFrame>
        <p:nvGraphicFramePr>
          <p:cNvPr id="7" name="Object 6"/>
          <p:cNvGraphicFramePr>
            <a:graphicFrameLocks noChangeAspect="1"/>
          </p:cNvGraphicFramePr>
          <p:nvPr>
            <p:extLst/>
          </p:nvPr>
        </p:nvGraphicFramePr>
        <p:xfrm>
          <a:off x="2162248" y="1916832"/>
          <a:ext cx="5303958" cy="648072"/>
        </p:xfrm>
        <a:graphic>
          <a:graphicData uri="http://schemas.openxmlformats.org/presentationml/2006/ole">
            <mc:AlternateContent xmlns:mc="http://schemas.openxmlformats.org/markup-compatibility/2006">
              <mc:Choice xmlns:v="urn:schemas-microsoft-com:vml" Requires="v">
                <p:oleObj spid="_x0000_s19470" name="Equation" r:id="rId3" imgW="3949560" imgH="482400" progId="Equation.DSMT4">
                  <p:embed/>
                </p:oleObj>
              </mc:Choice>
              <mc:Fallback>
                <p:oleObj name="Equation" r:id="rId3" imgW="3949560" imgH="482400" progId="Equation.DSMT4">
                  <p:embed/>
                  <p:pic>
                    <p:nvPicPr>
                      <p:cNvPr id="0" name=""/>
                      <p:cNvPicPr/>
                      <p:nvPr/>
                    </p:nvPicPr>
                    <p:blipFill>
                      <a:blip r:embed="rId4"/>
                      <a:stretch>
                        <a:fillRect/>
                      </a:stretch>
                    </p:blipFill>
                    <p:spPr>
                      <a:xfrm>
                        <a:off x="2162248" y="1916832"/>
                        <a:ext cx="5303958" cy="648072"/>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2195736" y="4725144"/>
          <a:ext cx="5126284" cy="720080"/>
        </p:xfrm>
        <a:graphic>
          <a:graphicData uri="http://schemas.openxmlformats.org/presentationml/2006/ole">
            <mc:AlternateContent xmlns:mc="http://schemas.openxmlformats.org/markup-compatibility/2006">
              <mc:Choice xmlns:v="urn:schemas-microsoft-com:vml" Requires="v">
                <p:oleObj spid="_x0000_s19471" name="Equation" r:id="rId5" imgW="3797280" imgH="533160" progId="Equation.DSMT4">
                  <p:embed/>
                </p:oleObj>
              </mc:Choice>
              <mc:Fallback>
                <p:oleObj name="Equation" r:id="rId5" imgW="3797280" imgH="533160" progId="Equation.DSMT4">
                  <p:embed/>
                  <p:pic>
                    <p:nvPicPr>
                      <p:cNvPr id="0" name=""/>
                      <p:cNvPicPr/>
                      <p:nvPr/>
                    </p:nvPicPr>
                    <p:blipFill>
                      <a:blip r:embed="rId6"/>
                      <a:stretch>
                        <a:fillRect/>
                      </a:stretch>
                    </p:blipFill>
                    <p:spPr>
                      <a:xfrm>
                        <a:off x="2195736" y="4725144"/>
                        <a:ext cx="5126284" cy="720080"/>
                      </a:xfrm>
                      <a:prstGeom prst="rect">
                        <a:avLst/>
                      </a:prstGeom>
                    </p:spPr>
                  </p:pic>
                </p:oleObj>
              </mc:Fallback>
            </mc:AlternateContent>
          </a:graphicData>
        </a:graphic>
      </p:graphicFrame>
      <p:sp>
        <p:nvSpPr>
          <p:cNvPr id="11" name="Rectangle 10"/>
          <p:cNvSpPr/>
          <p:nvPr/>
        </p:nvSpPr>
        <p:spPr>
          <a:xfrm>
            <a:off x="2885626" y="5478324"/>
            <a:ext cx="1431161" cy="461665"/>
          </a:xfrm>
          <a:prstGeom prst="rect">
            <a:avLst/>
          </a:prstGeom>
        </p:spPr>
        <p:txBody>
          <a:bodyPr wrap="none">
            <a:spAutoFit/>
          </a:bodyPr>
          <a:lstStyle/>
          <a:p>
            <a:pPr lvl="0" fontAlgn="auto">
              <a:spcBef>
                <a:spcPts val="2400"/>
              </a:spcBef>
              <a:spcAft>
                <a:spcPts val="0"/>
              </a:spcAft>
              <a:buClr>
                <a:srgbClr val="F07F09"/>
              </a:buClr>
            </a:pPr>
            <a:r>
              <a:rPr lang="zh-CN" altLang="en-US" sz="2400" spc="30" dirty="0">
                <a:solidFill>
                  <a:srgbClr val="323232"/>
                </a:solidFill>
                <a:latin typeface="Verdana"/>
                <a:ea typeface="微软雅黑"/>
                <a:cs typeface="Tahoma" pitchFamily="34" charset="0"/>
              </a:rPr>
              <a:t>描述电子</a:t>
            </a:r>
            <a:endParaRPr lang="en-US" altLang="zh-CN" sz="2400" spc="30" dirty="0">
              <a:solidFill>
                <a:srgbClr val="323232"/>
              </a:solidFill>
              <a:latin typeface="Verdana"/>
              <a:ea typeface="微软雅黑"/>
              <a:cs typeface="Tahoma" pitchFamily="34" charset="0"/>
            </a:endParaRPr>
          </a:p>
        </p:txBody>
      </p:sp>
      <p:sp>
        <p:nvSpPr>
          <p:cNvPr id="12" name="Rectangle 11"/>
          <p:cNvSpPr/>
          <p:nvPr/>
        </p:nvSpPr>
        <p:spPr>
          <a:xfrm>
            <a:off x="4316559" y="5478324"/>
            <a:ext cx="1119537" cy="461665"/>
          </a:xfrm>
          <a:prstGeom prst="rect">
            <a:avLst/>
          </a:prstGeom>
        </p:spPr>
        <p:txBody>
          <a:bodyPr wrap="none">
            <a:spAutoFit/>
          </a:bodyPr>
          <a:lstStyle/>
          <a:p>
            <a:pPr lvl="0" fontAlgn="auto">
              <a:spcBef>
                <a:spcPts val="2400"/>
              </a:spcBef>
              <a:spcAft>
                <a:spcPts val="0"/>
              </a:spcAft>
              <a:buClr>
                <a:srgbClr val="F07F09"/>
              </a:buClr>
            </a:pPr>
            <a:r>
              <a:rPr lang="zh-CN" altLang="en-US" sz="2400" spc="30" dirty="0">
                <a:solidFill>
                  <a:srgbClr val="323232"/>
                </a:solidFill>
                <a:latin typeface="Verdana"/>
                <a:ea typeface="微软雅黑"/>
                <a:cs typeface="Tahoma" pitchFamily="34" charset="0"/>
              </a:rPr>
              <a:t>描</a:t>
            </a:r>
            <a:r>
              <a:rPr lang="zh-CN" altLang="en-US" sz="2400" spc="30" dirty="0" smtClean="0">
                <a:solidFill>
                  <a:srgbClr val="323232"/>
                </a:solidFill>
                <a:latin typeface="Verdana"/>
                <a:ea typeface="微软雅黑"/>
                <a:cs typeface="Tahoma" pitchFamily="34" charset="0"/>
              </a:rPr>
              <a:t>述核</a:t>
            </a:r>
            <a:endParaRPr lang="en-US" altLang="zh-CN" sz="2400" spc="30" dirty="0">
              <a:solidFill>
                <a:srgbClr val="323232"/>
              </a:solidFill>
              <a:latin typeface="Verdana"/>
              <a:ea typeface="微软雅黑"/>
              <a:cs typeface="Tahoma" pitchFamily="34" charset="0"/>
            </a:endParaRPr>
          </a:p>
        </p:txBody>
      </p:sp>
      <p:sp>
        <p:nvSpPr>
          <p:cNvPr id="13" name="Rectangle 12"/>
          <p:cNvSpPr/>
          <p:nvPr/>
        </p:nvSpPr>
        <p:spPr>
          <a:xfrm>
            <a:off x="5580112" y="5478323"/>
            <a:ext cx="1886094" cy="830997"/>
          </a:xfrm>
          <a:prstGeom prst="rect">
            <a:avLst/>
          </a:prstGeom>
        </p:spPr>
        <p:txBody>
          <a:bodyPr wrap="none">
            <a:spAutoFit/>
          </a:bodyPr>
          <a:lstStyle/>
          <a:p>
            <a:pPr lvl="0" algn="ctr" fontAlgn="auto">
              <a:spcBef>
                <a:spcPts val="2400"/>
              </a:spcBef>
              <a:spcAft>
                <a:spcPts val="0"/>
              </a:spcAft>
              <a:buClr>
                <a:srgbClr val="F07F09"/>
              </a:buClr>
            </a:pPr>
            <a:r>
              <a:rPr lang="zh-CN" altLang="en-US" sz="2400" spc="30" dirty="0">
                <a:solidFill>
                  <a:srgbClr val="323232"/>
                </a:solidFill>
                <a:latin typeface="Verdana"/>
                <a:ea typeface="微软雅黑"/>
                <a:cs typeface="Tahoma" pitchFamily="34" charset="0"/>
              </a:rPr>
              <a:t>描</a:t>
            </a:r>
            <a:r>
              <a:rPr lang="zh-CN" altLang="en-US" sz="2400" spc="30" dirty="0" smtClean="0">
                <a:solidFill>
                  <a:srgbClr val="323232"/>
                </a:solidFill>
                <a:latin typeface="Verdana"/>
                <a:ea typeface="微软雅黑"/>
                <a:cs typeface="Tahoma" pitchFamily="34" charset="0"/>
              </a:rPr>
              <a:t>述核</a:t>
            </a:r>
            <a:r>
              <a:rPr lang="en-US" altLang="zh-CN" sz="2400" spc="30" dirty="0" smtClean="0">
                <a:solidFill>
                  <a:srgbClr val="323232"/>
                </a:solidFill>
                <a:latin typeface="Verdana"/>
                <a:ea typeface="微软雅黑"/>
                <a:cs typeface="Tahoma" pitchFamily="34" charset="0"/>
              </a:rPr>
              <a:t>-</a:t>
            </a:r>
            <a:r>
              <a:rPr lang="zh-CN" altLang="en-US" sz="2400" spc="30" dirty="0" smtClean="0">
                <a:solidFill>
                  <a:srgbClr val="323232"/>
                </a:solidFill>
                <a:latin typeface="Verdana"/>
                <a:ea typeface="微软雅黑"/>
                <a:cs typeface="Tahoma" pitchFamily="34" charset="0"/>
              </a:rPr>
              <a:t>电子</a:t>
            </a:r>
            <a:r>
              <a:rPr lang="en-US" altLang="zh-CN" sz="2400" spc="30" dirty="0">
                <a:solidFill>
                  <a:srgbClr val="323232"/>
                </a:solidFill>
                <a:latin typeface="Verdana"/>
                <a:ea typeface="微软雅黑"/>
                <a:cs typeface="Tahoma" pitchFamily="34" charset="0"/>
              </a:rPr>
              <a:t/>
            </a:r>
            <a:br>
              <a:rPr lang="en-US" altLang="zh-CN" sz="2400" spc="30" dirty="0">
                <a:solidFill>
                  <a:srgbClr val="323232"/>
                </a:solidFill>
                <a:latin typeface="Verdana"/>
                <a:ea typeface="微软雅黑"/>
                <a:cs typeface="Tahoma" pitchFamily="34" charset="0"/>
              </a:rPr>
            </a:br>
            <a:r>
              <a:rPr lang="zh-CN" altLang="en-US" sz="2400" spc="30" dirty="0" smtClean="0">
                <a:solidFill>
                  <a:srgbClr val="323232"/>
                </a:solidFill>
                <a:latin typeface="Verdana"/>
                <a:ea typeface="微软雅黑"/>
                <a:cs typeface="Tahoma" pitchFamily="34" charset="0"/>
              </a:rPr>
              <a:t>相互作用</a:t>
            </a:r>
            <a:endParaRPr lang="en-US" altLang="zh-CN" sz="2400" spc="30" dirty="0">
              <a:solidFill>
                <a:srgbClr val="323232"/>
              </a:solidFill>
              <a:latin typeface="Verdana"/>
              <a:ea typeface="微软雅黑"/>
              <a:cs typeface="Tahoma" pitchFamily="34" charset="0"/>
            </a:endParaRPr>
          </a:p>
        </p:txBody>
      </p:sp>
    </p:spTree>
    <p:extLst>
      <p:ext uri="{BB962C8B-B14F-4D97-AF65-F5344CB8AC3E}">
        <p14:creationId xmlns:p14="http://schemas.microsoft.com/office/powerpoint/2010/main" val="428520415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animEffect transition="in" filter="fade">
                                      <p:cBhvr>
                                        <p:cTn id="11" dur="500"/>
                                        <p:tgtEl>
                                          <p:spTgt spid="6">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fade">
                                      <p:cBhvr>
                                        <p:cTn id="16" dur="500"/>
                                        <p:tgtEl>
                                          <p:spTgt spid="6">
                                            <p:txEl>
                                              <p:pRg st="4" end="4"/>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7544" y="116632"/>
            <a:ext cx="8229600" cy="1143000"/>
          </a:xfrm>
        </p:spPr>
        <p:txBody>
          <a:bodyPr/>
          <a:lstStyle/>
          <a:p>
            <a:r>
              <a:rPr lang="zh-CN" altLang="en-US" dirty="0"/>
              <a:t>具</a:t>
            </a:r>
            <a:r>
              <a:rPr lang="zh-CN" altLang="en-US" dirty="0" smtClean="0"/>
              <a:t>体各项的含义</a:t>
            </a:r>
            <a:endParaRPr lang="zh-CN" altLang="en-US" dirty="0"/>
          </a:p>
        </p:txBody>
      </p:sp>
      <p:sp>
        <p:nvSpPr>
          <p:cNvPr id="6" name="Content Placeholder 5"/>
          <p:cNvSpPr>
            <a:spLocks noGrp="1"/>
          </p:cNvSpPr>
          <p:nvPr>
            <p:ph idx="4294967295"/>
          </p:nvPr>
        </p:nvSpPr>
        <p:spPr>
          <a:xfrm>
            <a:off x="323528" y="1340768"/>
            <a:ext cx="8229600" cy="4525963"/>
          </a:xfrm>
          <a:prstGeom prst="rect">
            <a:avLst/>
          </a:prstGeom>
        </p:spPr>
        <p:txBody>
          <a:bodyPr>
            <a:normAutofit/>
          </a:bodyPr>
          <a:lstStyle/>
          <a:p>
            <a:pPr marL="0" indent="0">
              <a:buNone/>
            </a:pPr>
            <a:r>
              <a:rPr lang="zh-CN" altLang="en-US" sz="2400" dirty="0" smtClean="0"/>
              <a:t>电子项：</a:t>
            </a:r>
            <a:endParaRPr lang="en-US" altLang="zh-CN" sz="2400" dirty="0" smtClean="0"/>
          </a:p>
          <a:p>
            <a:endParaRPr lang="en-US" altLang="zh-CN" sz="2400" dirty="0"/>
          </a:p>
          <a:p>
            <a:endParaRPr lang="en-US" altLang="zh-CN" sz="2400" dirty="0" smtClean="0"/>
          </a:p>
          <a:p>
            <a:pPr marL="0" indent="0">
              <a:buNone/>
            </a:pPr>
            <a:r>
              <a:rPr lang="zh-CN" altLang="en-US" sz="2400" dirty="0" smtClean="0"/>
              <a:t>核项：</a:t>
            </a:r>
            <a:endParaRPr lang="en-US" altLang="zh-CN" sz="2400" dirty="0" smtClean="0"/>
          </a:p>
          <a:p>
            <a:endParaRPr lang="en-US" altLang="zh-CN" sz="2400" dirty="0"/>
          </a:p>
          <a:p>
            <a:endParaRPr lang="en-US" altLang="zh-CN" sz="2400" dirty="0" smtClean="0"/>
          </a:p>
          <a:p>
            <a:pPr marL="0" indent="0">
              <a:buNone/>
            </a:pPr>
            <a:r>
              <a:rPr lang="zh-CN" altLang="en-US" sz="2400" dirty="0" smtClean="0"/>
              <a:t>核</a:t>
            </a:r>
            <a:r>
              <a:rPr lang="en-US" altLang="zh-CN" sz="2400" dirty="0" smtClean="0"/>
              <a:t>-</a:t>
            </a:r>
            <a:r>
              <a:rPr lang="zh-CN" altLang="en-US" sz="2400" dirty="0" smtClean="0"/>
              <a:t>电子相互作用项：</a:t>
            </a:r>
            <a:endParaRPr lang="en-US" altLang="zh-CN" sz="2400" dirty="0" smtClean="0"/>
          </a:p>
          <a:p>
            <a:pPr marL="0" indent="0">
              <a:buNone/>
            </a:pPr>
            <a:endParaRPr lang="en-US" altLang="zh-CN" sz="2400" dirty="0"/>
          </a:p>
          <a:p>
            <a:pPr marL="0" indent="0">
              <a:buNone/>
            </a:pPr>
            <a:endParaRPr lang="en-US" altLang="zh-CN" sz="2400" dirty="0" smtClean="0"/>
          </a:p>
          <a:p>
            <a:pPr marL="0" indent="0">
              <a:buNone/>
            </a:pPr>
            <a:r>
              <a:rPr lang="zh-CN" altLang="en-US" sz="2400" b="1" dirty="0" smtClean="0">
                <a:solidFill>
                  <a:srgbClr val="FF0000"/>
                </a:solidFill>
              </a:rPr>
              <a:t>计算量巨大</a:t>
            </a:r>
            <a:r>
              <a:rPr lang="zh-CN" altLang="en-US" sz="2400" dirty="0" smtClean="0"/>
              <a:t>，如</a:t>
            </a:r>
            <a:r>
              <a:rPr lang="zh-CN" altLang="en-US" sz="2400" dirty="0"/>
              <a:t>何进一步减小计算</a:t>
            </a:r>
            <a:r>
              <a:rPr lang="zh-CN" altLang="en-US" sz="2400" dirty="0" smtClean="0"/>
              <a:t>量？</a:t>
            </a:r>
            <a:endParaRPr lang="zh-CN" altLang="en-US" sz="2400" dirty="0"/>
          </a:p>
          <a:p>
            <a:pPr marL="0" indent="0">
              <a:buNone/>
            </a:pPr>
            <a:endParaRPr lang="en-US" altLang="zh-CN" sz="2400" dirty="0" smtClean="0"/>
          </a:p>
        </p:txBody>
      </p:sp>
      <p:sp>
        <p:nvSpPr>
          <p:cNvPr id="2" name="Date Placeholder 1"/>
          <p:cNvSpPr>
            <a:spLocks noGrp="1"/>
          </p:cNvSpPr>
          <p:nvPr>
            <p:ph type="dt" sz="half" idx="10"/>
          </p:nvPr>
        </p:nvSpPr>
        <p:spPr/>
        <p:txBody>
          <a:bodyPr/>
          <a:lstStyle/>
          <a:p>
            <a:fld id="{AF4D894B-D56A-4117-962E-F27B256053D8}"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27</a:t>
            </a:fld>
            <a:endParaRPr lang="zh-CN" altLang="en-US"/>
          </a:p>
        </p:txBody>
      </p:sp>
      <p:graphicFrame>
        <p:nvGraphicFramePr>
          <p:cNvPr id="8" name="Object 7"/>
          <p:cNvGraphicFramePr>
            <a:graphicFrameLocks noChangeAspect="1"/>
          </p:cNvGraphicFramePr>
          <p:nvPr>
            <p:extLst/>
          </p:nvPr>
        </p:nvGraphicFramePr>
        <p:xfrm>
          <a:off x="467544" y="1412776"/>
          <a:ext cx="8154987" cy="1106488"/>
        </p:xfrm>
        <a:graphic>
          <a:graphicData uri="http://schemas.openxmlformats.org/presentationml/2006/ole">
            <mc:AlternateContent xmlns:mc="http://schemas.openxmlformats.org/markup-compatibility/2006">
              <mc:Choice xmlns:v="urn:schemas-microsoft-com:vml" Requires="v">
                <p:oleObj spid="_x0000_s20500" name="Equation" r:id="rId3" imgW="9080280" imgH="1231560" progId="Equation.DSMT4">
                  <p:embed/>
                </p:oleObj>
              </mc:Choice>
              <mc:Fallback>
                <p:oleObj name="Equation" r:id="rId3" imgW="9080280" imgH="1231560" progId="Equation.DSMT4">
                  <p:embed/>
                  <p:pic>
                    <p:nvPicPr>
                      <p:cNvPr id="0" name=""/>
                      <p:cNvPicPr>
                        <a:picLocks noChangeAspect="1" noChangeArrowheads="1"/>
                      </p:cNvPicPr>
                      <p:nvPr/>
                    </p:nvPicPr>
                    <p:blipFill>
                      <a:blip r:embed="rId4"/>
                      <a:srcRect/>
                      <a:stretch>
                        <a:fillRect/>
                      </a:stretch>
                    </p:blipFill>
                    <p:spPr bwMode="auto">
                      <a:xfrm>
                        <a:off x="467544" y="1412776"/>
                        <a:ext cx="8154987"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nvPr>
        </p:nvGraphicFramePr>
        <p:xfrm>
          <a:off x="108430" y="2780928"/>
          <a:ext cx="9001000" cy="1197122"/>
        </p:xfrm>
        <a:graphic>
          <a:graphicData uri="http://schemas.openxmlformats.org/presentationml/2006/ole">
            <mc:AlternateContent xmlns:mc="http://schemas.openxmlformats.org/markup-compatibility/2006">
              <mc:Choice xmlns:v="urn:schemas-microsoft-com:vml" Requires="v">
                <p:oleObj spid="_x0000_s20501" name="Equation" r:id="rId5" imgW="10121760" imgH="1346040" progId="Equation.DSMT4">
                  <p:embed/>
                </p:oleObj>
              </mc:Choice>
              <mc:Fallback>
                <p:oleObj name="Equation" r:id="rId5" imgW="10121760" imgH="1346040" progId="Equation.DSMT4">
                  <p:embed/>
                  <p:pic>
                    <p:nvPicPr>
                      <p:cNvPr id="0" name=""/>
                      <p:cNvPicPr/>
                      <p:nvPr/>
                    </p:nvPicPr>
                    <p:blipFill>
                      <a:blip r:embed="rId6"/>
                      <a:stretch>
                        <a:fillRect/>
                      </a:stretch>
                    </p:blipFill>
                    <p:spPr>
                      <a:xfrm>
                        <a:off x="108430" y="2780928"/>
                        <a:ext cx="9001000" cy="1197122"/>
                      </a:xfrm>
                      <a:prstGeom prst="rect">
                        <a:avLst/>
                      </a:prstGeom>
                    </p:spPr>
                  </p:pic>
                </p:oleObj>
              </mc:Fallback>
            </mc:AlternateContent>
          </a:graphicData>
        </a:graphic>
      </p:graphicFrame>
      <p:graphicFrame>
        <p:nvGraphicFramePr>
          <p:cNvPr id="10" name="Object 9"/>
          <p:cNvGraphicFramePr>
            <a:graphicFrameLocks noChangeAspect="1"/>
          </p:cNvGraphicFramePr>
          <p:nvPr>
            <p:extLst/>
          </p:nvPr>
        </p:nvGraphicFramePr>
        <p:xfrm>
          <a:off x="3419872" y="4077072"/>
          <a:ext cx="4292600" cy="1346200"/>
        </p:xfrm>
        <a:graphic>
          <a:graphicData uri="http://schemas.openxmlformats.org/presentationml/2006/ole">
            <mc:AlternateContent xmlns:mc="http://schemas.openxmlformats.org/markup-compatibility/2006">
              <mc:Choice xmlns:v="urn:schemas-microsoft-com:vml" Requires="v">
                <p:oleObj spid="_x0000_s20502" name="Equation" r:id="rId7" imgW="4292280" imgH="1346040" progId="Equation.DSMT4">
                  <p:embed/>
                </p:oleObj>
              </mc:Choice>
              <mc:Fallback>
                <p:oleObj name="Equation" r:id="rId7" imgW="4292280" imgH="1346040" progId="Equation.DSMT4">
                  <p:embed/>
                  <p:pic>
                    <p:nvPicPr>
                      <p:cNvPr id="0" name=""/>
                      <p:cNvPicPr/>
                      <p:nvPr/>
                    </p:nvPicPr>
                    <p:blipFill>
                      <a:blip r:embed="rId8"/>
                      <a:stretch>
                        <a:fillRect/>
                      </a:stretch>
                    </p:blipFill>
                    <p:spPr>
                      <a:xfrm>
                        <a:off x="3419872" y="4077072"/>
                        <a:ext cx="4292600" cy="1346200"/>
                      </a:xfrm>
                      <a:prstGeom prst="rect">
                        <a:avLst/>
                      </a:prstGeom>
                    </p:spPr>
                  </p:pic>
                </p:oleObj>
              </mc:Fallback>
            </mc:AlternateContent>
          </a:graphicData>
        </a:graphic>
      </p:graphicFrame>
    </p:spTree>
    <p:extLst>
      <p:ext uri="{BB962C8B-B14F-4D97-AF65-F5344CB8AC3E}">
        <p14:creationId xmlns:p14="http://schemas.microsoft.com/office/powerpoint/2010/main" val="401784560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500"/>
                                        <p:tgtEl>
                                          <p:spTgt spid="6">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animEffect transition="in" filter="fade">
                                      <p:cBhvr>
                                        <p:cTn id="23" dur="500"/>
                                        <p:tgtEl>
                                          <p:spTgt spid="6">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Effect transition="in" filter="fade">
                                      <p:cBhvr>
                                        <p:cTn id="31"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6225" y="84584"/>
            <a:ext cx="8591550" cy="896144"/>
          </a:xfrm>
        </p:spPr>
        <p:txBody>
          <a:bodyPr/>
          <a:lstStyle/>
          <a:p>
            <a:r>
              <a:rPr lang="en-US" altLang="zh-CN" dirty="0"/>
              <a:t>2.1.2</a:t>
            </a:r>
            <a:r>
              <a:rPr lang="zh-CN" altLang="en-US" dirty="0" smtClean="0"/>
              <a:t>、电子运动与原子运动的分离</a:t>
            </a:r>
            <a:endParaRPr lang="zh-CN" altLang="en-US" dirty="0"/>
          </a:p>
        </p:txBody>
      </p:sp>
      <p:sp>
        <p:nvSpPr>
          <p:cNvPr id="6" name="Content Placeholder 5"/>
          <p:cNvSpPr>
            <a:spLocks noGrp="1"/>
          </p:cNvSpPr>
          <p:nvPr>
            <p:ph idx="4294967295"/>
          </p:nvPr>
        </p:nvSpPr>
        <p:spPr>
          <a:xfrm>
            <a:off x="457200" y="1600200"/>
            <a:ext cx="8229600" cy="4525963"/>
          </a:xfrm>
          <a:prstGeom prst="rect">
            <a:avLst/>
          </a:prstGeom>
        </p:spPr>
        <p:txBody>
          <a:bodyPr/>
          <a:lstStyle/>
          <a:p>
            <a:pPr marL="0" indent="0">
              <a:buNone/>
            </a:pPr>
            <a:endParaRPr lang="en-US" altLang="zh-CN" dirty="0" smtClean="0"/>
          </a:p>
          <a:p>
            <a:pPr marL="0" indent="0">
              <a:buNone/>
            </a:pPr>
            <a:endParaRPr lang="en-US" altLang="zh-CN" dirty="0" smtClean="0"/>
          </a:p>
          <a:p>
            <a:pPr marL="0" indent="0">
              <a:buNone/>
            </a:pPr>
            <a:endParaRPr lang="en-US" altLang="zh-CN" dirty="0"/>
          </a:p>
          <a:p>
            <a:pPr marL="0" indent="0">
              <a:buNone/>
            </a:pPr>
            <a:r>
              <a:rPr lang="zh-CN" altLang="en-US" sz="2400" dirty="0" smtClean="0"/>
              <a:t>仅有核</a:t>
            </a:r>
            <a:r>
              <a:rPr lang="en-US" altLang="zh-CN" sz="2400" dirty="0" smtClean="0"/>
              <a:t>—</a:t>
            </a:r>
            <a:r>
              <a:rPr lang="zh-CN" altLang="en-US" sz="2400" dirty="0" smtClean="0"/>
              <a:t>电子相互作用项中同时是</a:t>
            </a:r>
            <a:r>
              <a:rPr lang="en-US" altLang="zh-CN" sz="2400" dirty="0" err="1" smtClean="0"/>
              <a:t>r,R</a:t>
            </a:r>
            <a:r>
              <a:rPr lang="zh-CN" altLang="en-US" sz="2400" dirty="0" smtClean="0"/>
              <a:t>的函数，那么该项可否直接忽略呢？</a:t>
            </a:r>
            <a:endParaRPr lang="en-US" altLang="zh-CN" sz="2400" dirty="0" smtClean="0"/>
          </a:p>
          <a:p>
            <a:pPr marL="0" indent="0">
              <a:buNone/>
            </a:pPr>
            <a:endParaRPr lang="en-US" altLang="zh-CN" sz="2400" dirty="0" smtClean="0"/>
          </a:p>
          <a:p>
            <a:pPr marL="0" indent="0">
              <a:buNone/>
            </a:pPr>
            <a:endParaRPr lang="en-US" altLang="zh-CN" dirty="0"/>
          </a:p>
          <a:p>
            <a:pPr marL="0" indent="0">
              <a:buNone/>
            </a:pPr>
            <a:r>
              <a:rPr lang="zh-CN" altLang="en-US" sz="2400" dirty="0" smtClean="0"/>
              <a:t>退而求其次</a:t>
            </a:r>
            <a:r>
              <a:rPr lang="en-US" altLang="zh-CN" sz="2400" dirty="0" smtClean="0">
                <a:sym typeface="Wingdings" pitchFamily="2" charset="2"/>
              </a:rPr>
              <a:t></a:t>
            </a:r>
            <a:r>
              <a:rPr lang="zh-CN" altLang="en-US" sz="2400" dirty="0" smtClean="0"/>
              <a:t>将核和电子的运动分开考虑</a:t>
            </a:r>
            <a:r>
              <a:rPr lang="zh-CN" altLang="en-US" sz="2400" dirty="0"/>
              <a:t>，</a:t>
            </a:r>
            <a:r>
              <a:rPr lang="zh-CN" altLang="en-US" sz="2400" dirty="0" smtClean="0"/>
              <a:t>可行否？</a:t>
            </a:r>
            <a:endParaRPr lang="en-US" altLang="zh-CN" sz="2400" dirty="0" smtClean="0"/>
          </a:p>
          <a:p>
            <a:pPr marL="0" indent="0">
              <a:buNone/>
            </a:pPr>
            <a:r>
              <a:rPr lang="en-US" altLang="zh-CN" sz="2400" dirty="0"/>
              <a:t>	</a:t>
            </a:r>
            <a:r>
              <a:rPr lang="zh-CN" altLang="en-US" sz="2400" dirty="0" smtClean="0"/>
              <a:t> </a:t>
            </a:r>
            <a:endParaRPr lang="zh-CN" altLang="en-US" sz="2400" dirty="0"/>
          </a:p>
        </p:txBody>
      </p:sp>
      <p:sp>
        <p:nvSpPr>
          <p:cNvPr id="2" name="Date Placeholder 1"/>
          <p:cNvSpPr>
            <a:spLocks noGrp="1"/>
          </p:cNvSpPr>
          <p:nvPr>
            <p:ph type="dt" sz="half" idx="10"/>
          </p:nvPr>
        </p:nvSpPr>
        <p:spPr/>
        <p:txBody>
          <a:bodyPr/>
          <a:lstStyle/>
          <a:p>
            <a:fld id="{3A146025-18EF-40FA-8DC1-9625E7BB5A31}"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28</a:t>
            </a:fld>
            <a:endParaRPr lang="zh-CN" altLang="en-US"/>
          </a:p>
        </p:txBody>
      </p:sp>
      <p:graphicFrame>
        <p:nvGraphicFramePr>
          <p:cNvPr id="7" name="Object 6"/>
          <p:cNvGraphicFramePr>
            <a:graphicFrameLocks noChangeAspect="1"/>
          </p:cNvGraphicFramePr>
          <p:nvPr>
            <p:extLst/>
          </p:nvPr>
        </p:nvGraphicFramePr>
        <p:xfrm>
          <a:off x="2411760" y="1197178"/>
          <a:ext cx="3672408" cy="1151702"/>
        </p:xfrm>
        <a:graphic>
          <a:graphicData uri="http://schemas.openxmlformats.org/presentationml/2006/ole">
            <mc:AlternateContent xmlns:mc="http://schemas.openxmlformats.org/markup-compatibility/2006">
              <mc:Choice xmlns:v="urn:schemas-microsoft-com:vml" Requires="v">
                <p:oleObj spid="_x0000_s21513" name="Equation" r:id="rId3" imgW="4292280" imgH="1346040" progId="Equation.DSMT4">
                  <p:embed/>
                </p:oleObj>
              </mc:Choice>
              <mc:Fallback>
                <p:oleObj name="Equation" r:id="rId3" imgW="4292280" imgH="13460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1197178"/>
                        <a:ext cx="3672408" cy="1151702"/>
                      </a:xfrm>
                      <a:prstGeom prst="rect">
                        <a:avLst/>
                      </a:prstGeom>
                      <a:noFill/>
                      <a:ln>
                        <a:noFill/>
                      </a:ln>
                    </p:spPr>
                  </p:pic>
                </p:oleObj>
              </mc:Fallback>
            </mc:AlternateContent>
          </a:graphicData>
        </a:graphic>
      </p:graphicFrame>
      <p:sp>
        <p:nvSpPr>
          <p:cNvPr id="9" name="Rectangle 8"/>
          <p:cNvSpPr/>
          <p:nvPr/>
        </p:nvSpPr>
        <p:spPr>
          <a:xfrm>
            <a:off x="1043608" y="3987655"/>
            <a:ext cx="7464864" cy="461665"/>
          </a:xfrm>
          <a:prstGeom prst="rect">
            <a:avLst/>
          </a:prstGeom>
        </p:spPr>
        <p:txBody>
          <a:bodyPr wrap="none">
            <a:spAutoFit/>
          </a:bodyPr>
          <a:lstStyle/>
          <a:p>
            <a:r>
              <a:rPr lang="zh-CN" altLang="en-US" sz="2400" spc="30" dirty="0" smtClean="0">
                <a:solidFill>
                  <a:srgbClr val="FF0000"/>
                </a:solidFill>
                <a:latin typeface="Verdana"/>
                <a:ea typeface="微软雅黑"/>
                <a:cs typeface="Tahoma" pitchFamily="34" charset="0"/>
              </a:rPr>
              <a:t>不可以！！！因为跟其他的相互作用在一个数量级上 </a:t>
            </a:r>
            <a:endParaRPr lang="zh-CN" altLang="en-US" sz="2000" dirty="0">
              <a:solidFill>
                <a:srgbClr val="FF0000"/>
              </a:solidFill>
            </a:endParaRPr>
          </a:p>
        </p:txBody>
      </p:sp>
    </p:spTree>
    <p:extLst>
      <p:ext uri="{BB962C8B-B14F-4D97-AF65-F5344CB8AC3E}">
        <p14:creationId xmlns:p14="http://schemas.microsoft.com/office/powerpoint/2010/main" val="274641582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520" y="116633"/>
            <a:ext cx="8591550" cy="792088"/>
          </a:xfrm>
        </p:spPr>
        <p:txBody>
          <a:bodyPr/>
          <a:lstStyle/>
          <a:p>
            <a:r>
              <a:rPr lang="zh-CN" altLang="en-US" dirty="0" smtClean="0"/>
              <a:t>核和电子的响应</a:t>
            </a:r>
            <a:endParaRPr lang="zh-CN" altLang="en-US" dirty="0"/>
          </a:p>
        </p:txBody>
      </p:sp>
      <p:sp>
        <p:nvSpPr>
          <p:cNvPr id="6" name="Content Placeholder 5"/>
          <p:cNvSpPr>
            <a:spLocks noGrp="1"/>
          </p:cNvSpPr>
          <p:nvPr>
            <p:ph idx="4294967295"/>
          </p:nvPr>
        </p:nvSpPr>
        <p:spPr>
          <a:xfrm>
            <a:off x="251520" y="1052736"/>
            <a:ext cx="8595360" cy="4937760"/>
          </a:xfrm>
          <a:prstGeom prst="rect">
            <a:avLst/>
          </a:prstGeom>
        </p:spPr>
        <p:txBody>
          <a:bodyPr>
            <a:noAutofit/>
          </a:bodyPr>
          <a:lstStyle/>
          <a:p>
            <a:pPr marL="0" indent="0">
              <a:buNone/>
            </a:pPr>
            <a:r>
              <a:rPr lang="zh-CN" altLang="en-US" sz="2400" dirty="0" smtClean="0"/>
              <a:t>基本问题：</a:t>
            </a:r>
            <a:endParaRPr lang="en-US" altLang="zh-CN" sz="2400" dirty="0" smtClean="0"/>
          </a:p>
          <a:p>
            <a:pPr marL="0" indent="0">
              <a:buNone/>
            </a:pPr>
            <a:r>
              <a:rPr lang="zh-CN" altLang="en-US" sz="2400" dirty="0" smtClean="0"/>
              <a:t>电子运动可否响应核运动、核运动可否响应电子运动？</a:t>
            </a:r>
            <a:endParaRPr lang="en-US" altLang="zh-CN" sz="2400" dirty="0" smtClean="0"/>
          </a:p>
          <a:p>
            <a:pPr marL="0" indent="0">
              <a:spcBef>
                <a:spcPts val="2400"/>
              </a:spcBef>
              <a:buNone/>
            </a:pPr>
            <a:r>
              <a:rPr lang="zh-CN" altLang="en-US" sz="2400" dirty="0" smtClean="0"/>
              <a:t>考虑核与电子的质量：</a:t>
            </a:r>
            <a:endParaRPr lang="en-US" altLang="zh-CN" sz="2400" dirty="0" smtClean="0"/>
          </a:p>
          <a:p>
            <a:pPr marL="0" indent="0">
              <a:buNone/>
            </a:pPr>
            <a:r>
              <a:rPr lang="zh-CN" altLang="en-US" sz="2400" dirty="0" smtClean="0"/>
              <a:t>电子：</a:t>
            </a:r>
            <a:r>
              <a:rPr lang="en-US" altLang="zh-CN" sz="2400" dirty="0" smtClean="0"/>
              <a:t>me       </a:t>
            </a:r>
            <a:r>
              <a:rPr lang="zh-CN" altLang="en-US" sz="2400" dirty="0" smtClean="0"/>
              <a:t>核： </a:t>
            </a:r>
            <a:r>
              <a:rPr lang="en-US" altLang="zh-CN" sz="2400" dirty="0" smtClean="0"/>
              <a:t>~3000*N*me (N</a:t>
            </a:r>
            <a:r>
              <a:rPr lang="zh-CN" altLang="en-US" sz="2400" dirty="0" smtClean="0"/>
              <a:t>是原子序数</a:t>
            </a:r>
            <a:r>
              <a:rPr lang="en-US" altLang="zh-CN" sz="2400" dirty="0" smtClean="0"/>
              <a:t>)</a:t>
            </a:r>
          </a:p>
          <a:p>
            <a:pPr marL="0" indent="0">
              <a:spcBef>
                <a:spcPts val="2400"/>
              </a:spcBef>
              <a:buNone/>
            </a:pPr>
            <a:r>
              <a:rPr lang="zh-CN" altLang="en-US" sz="2400" dirty="0" smtClean="0"/>
              <a:t>考虑他们的特征振动频率 </a:t>
            </a:r>
            <a:endParaRPr lang="en-US" altLang="zh-CN" sz="2400" dirty="0" smtClean="0"/>
          </a:p>
          <a:p>
            <a:pPr marL="0" indent="0">
              <a:buNone/>
            </a:pPr>
            <a:r>
              <a:rPr lang="zh-CN" altLang="en-US" sz="2400" dirty="0"/>
              <a:t>电</a:t>
            </a:r>
            <a:r>
              <a:rPr lang="zh-CN" altLang="en-US" sz="2400" dirty="0" smtClean="0"/>
              <a:t>子：</a:t>
            </a:r>
            <a:r>
              <a:rPr lang="en-US" altLang="zh-CN" sz="2400" dirty="0" smtClean="0"/>
              <a:t>1          </a:t>
            </a:r>
            <a:r>
              <a:rPr lang="zh-CN" altLang="en-US" sz="2400" dirty="0" smtClean="0"/>
              <a:t>核：</a:t>
            </a:r>
            <a:r>
              <a:rPr lang="en-US" altLang="zh-CN" sz="2400" dirty="0" smtClean="0"/>
              <a:t>1/(54.77</a:t>
            </a:r>
            <a:r>
              <a:rPr lang="zh-CN" altLang="en-US" sz="2400" dirty="0" smtClean="0"/>
              <a:t>*</a:t>
            </a:r>
            <a:r>
              <a:rPr lang="en-US" altLang="zh-CN" sz="2400" dirty="0" smtClean="0"/>
              <a:t>N</a:t>
            </a:r>
            <a:r>
              <a:rPr lang="en-US" altLang="zh-CN" sz="2400" baseline="30000" dirty="0" smtClean="0"/>
              <a:t>1/2</a:t>
            </a:r>
            <a:r>
              <a:rPr lang="en-US" altLang="zh-CN" sz="2400" dirty="0" smtClean="0"/>
              <a:t>)</a:t>
            </a:r>
          </a:p>
          <a:p>
            <a:pPr marL="0" indent="0">
              <a:spcBef>
                <a:spcPts val="2400"/>
              </a:spcBef>
              <a:buNone/>
            </a:pPr>
            <a:r>
              <a:rPr lang="zh-CN" altLang="en-US" sz="2400" dirty="0" smtClean="0"/>
              <a:t>响应所需时间：</a:t>
            </a:r>
            <a:endParaRPr lang="en-US" altLang="zh-CN" sz="2400" dirty="0" smtClean="0"/>
          </a:p>
          <a:p>
            <a:pPr marL="0" indent="0">
              <a:buNone/>
            </a:pPr>
            <a:r>
              <a:rPr lang="zh-CN" altLang="en-US" sz="2400" dirty="0" smtClean="0"/>
              <a:t>电子</a:t>
            </a:r>
            <a:r>
              <a:rPr lang="zh-CN" altLang="en-US" sz="2400" dirty="0">
                <a:sym typeface="Wingdings" pitchFamily="2" charset="2"/>
              </a:rPr>
              <a:t>：</a:t>
            </a:r>
            <a:r>
              <a:rPr lang="en-US" altLang="zh-CN" sz="2400" dirty="0" smtClean="0">
                <a:sym typeface="Wingdings" pitchFamily="2" charset="2"/>
              </a:rPr>
              <a:t>1</a:t>
            </a:r>
          </a:p>
          <a:p>
            <a:pPr marL="0" indent="0">
              <a:buNone/>
            </a:pPr>
            <a:r>
              <a:rPr lang="zh-CN" altLang="en-US" sz="2400" dirty="0" smtClean="0">
                <a:sym typeface="Wingdings" pitchFamily="2" charset="2"/>
              </a:rPr>
              <a:t>核：</a:t>
            </a:r>
            <a:r>
              <a:rPr lang="en-US" altLang="zh-CN" sz="2400" dirty="0" smtClean="0">
                <a:sym typeface="Wingdings" pitchFamily="2" charset="2"/>
              </a:rPr>
              <a:t>54.77</a:t>
            </a:r>
            <a:r>
              <a:rPr lang="zh-CN" altLang="en-US" sz="2400" dirty="0" smtClean="0">
                <a:sym typeface="Wingdings" pitchFamily="2" charset="2"/>
              </a:rPr>
              <a:t>*</a:t>
            </a:r>
            <a:r>
              <a:rPr lang="en-US" altLang="zh-CN" sz="2400" dirty="0" smtClean="0"/>
              <a:t> N</a:t>
            </a:r>
            <a:r>
              <a:rPr lang="en-US" altLang="zh-CN" sz="2400" baseline="30000" dirty="0" smtClean="0"/>
              <a:t>1/2</a:t>
            </a:r>
            <a:r>
              <a:rPr lang="en-US" altLang="zh-CN" sz="2400" dirty="0" smtClean="0"/>
              <a:t> ~ 173.2 (N=10)   486.8 (N=79)  </a:t>
            </a:r>
            <a:endParaRPr lang="zh-CN" altLang="en-US" sz="2400" dirty="0"/>
          </a:p>
        </p:txBody>
      </p:sp>
      <p:sp>
        <p:nvSpPr>
          <p:cNvPr id="2" name="Date Placeholder 1"/>
          <p:cNvSpPr>
            <a:spLocks noGrp="1"/>
          </p:cNvSpPr>
          <p:nvPr>
            <p:ph type="dt" sz="half" idx="10"/>
          </p:nvPr>
        </p:nvSpPr>
        <p:spPr/>
        <p:txBody>
          <a:bodyPr/>
          <a:lstStyle/>
          <a:p>
            <a:fld id="{A78E767B-22F6-41FC-83D7-56C5B2B36783}"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29</a:t>
            </a:fld>
            <a:endParaRPr lang="zh-CN" altLang="en-US"/>
          </a:p>
        </p:txBody>
      </p:sp>
      <p:graphicFrame>
        <p:nvGraphicFramePr>
          <p:cNvPr id="7" name="Object 6"/>
          <p:cNvGraphicFramePr>
            <a:graphicFrameLocks noChangeAspect="1"/>
          </p:cNvGraphicFramePr>
          <p:nvPr>
            <p:extLst/>
          </p:nvPr>
        </p:nvGraphicFramePr>
        <p:xfrm>
          <a:off x="3851920" y="3212976"/>
          <a:ext cx="1656184" cy="519587"/>
        </p:xfrm>
        <a:graphic>
          <a:graphicData uri="http://schemas.openxmlformats.org/presentationml/2006/ole">
            <mc:AlternateContent xmlns:mc="http://schemas.openxmlformats.org/markup-compatibility/2006">
              <mc:Choice xmlns:v="urn:schemas-microsoft-com:vml" Requires="v">
                <p:oleObj spid="_x0000_s22536" name="Equation" r:id="rId3" imgW="1942920" imgH="609480" progId="Equation.DSMT4">
                  <p:embed/>
                </p:oleObj>
              </mc:Choice>
              <mc:Fallback>
                <p:oleObj name="Equation" r:id="rId3" imgW="1942920" imgH="609480" progId="Equation.DSMT4">
                  <p:embed/>
                  <p:pic>
                    <p:nvPicPr>
                      <p:cNvPr id="0" name=""/>
                      <p:cNvPicPr/>
                      <p:nvPr/>
                    </p:nvPicPr>
                    <p:blipFill>
                      <a:blip r:embed="rId4"/>
                      <a:stretch>
                        <a:fillRect/>
                      </a:stretch>
                    </p:blipFill>
                    <p:spPr>
                      <a:xfrm>
                        <a:off x="3851920" y="3212976"/>
                        <a:ext cx="1656184" cy="519587"/>
                      </a:xfrm>
                      <a:prstGeom prst="rect">
                        <a:avLst/>
                      </a:prstGeom>
                    </p:spPr>
                  </p:pic>
                </p:oleObj>
              </mc:Fallback>
            </mc:AlternateContent>
          </a:graphicData>
        </a:graphic>
      </p:graphicFrame>
    </p:spTree>
    <p:extLst>
      <p:ext uri="{BB962C8B-B14F-4D97-AF65-F5344CB8AC3E}">
        <p14:creationId xmlns:p14="http://schemas.microsoft.com/office/powerpoint/2010/main" val="352092255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animEffect transition="in" filter="fade">
                                      <p:cBhvr>
                                        <p:cTn id="29"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9090" name="Picture 2" descr="scanning 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458913"/>
            <a:ext cx="60960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9091" name="Rectangle 3"/>
          <p:cNvSpPr>
            <a:spLocks noChangeArrowheads="1"/>
          </p:cNvSpPr>
          <p:nvPr/>
        </p:nvSpPr>
        <p:spPr bwMode="auto">
          <a:xfrm>
            <a:off x="6227763" y="5768975"/>
            <a:ext cx="2444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kumimoji="0" lang="en-US" altLang="zh-CN" b="1">
                <a:latin typeface="Arial" pitchFamily="34" charset="0"/>
              </a:rPr>
              <a:t>《</a:t>
            </a:r>
            <a:r>
              <a:rPr kumimoji="0" lang="en-US" altLang="zh-CN" b="1" i="1">
                <a:latin typeface="Arial" pitchFamily="34" charset="0"/>
              </a:rPr>
              <a:t>Physics World</a:t>
            </a:r>
            <a:r>
              <a:rPr kumimoji="0" lang="en-US" altLang="zh-CN" b="1">
                <a:latin typeface="Arial" pitchFamily="34" charset="0"/>
              </a:rPr>
              <a:t>》</a:t>
            </a:r>
          </a:p>
        </p:txBody>
      </p:sp>
      <p:sp>
        <p:nvSpPr>
          <p:cNvPr id="729092" name="Rectangle 4"/>
          <p:cNvSpPr>
            <a:spLocks noChangeArrowheads="1"/>
          </p:cNvSpPr>
          <p:nvPr/>
        </p:nvSpPr>
        <p:spPr bwMode="auto">
          <a:xfrm>
            <a:off x="1474788" y="647700"/>
            <a:ext cx="2089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20000"/>
              </a:spcBef>
              <a:buClr>
                <a:schemeClr val="accent1"/>
              </a:buClr>
              <a:buSzPct val="65000"/>
              <a:buFont typeface="Wingdings" pitchFamily="2" charset="2"/>
              <a:buNone/>
            </a:pPr>
            <a:r>
              <a:rPr kumimoji="0" lang="zh-CN" altLang="en-US" sz="3000">
                <a:latin typeface="Arial" pitchFamily="34" charset="0"/>
              </a:rPr>
              <a:t>问题与手段</a:t>
            </a:r>
            <a:endParaRPr kumimoji="0" lang="en-US" altLang="zh-CN" sz="3000">
              <a:latin typeface="Arial" pitchFamily="34" charset="0"/>
            </a:endParaRPr>
          </a:p>
        </p:txBody>
      </p:sp>
      <p:sp>
        <p:nvSpPr>
          <p:cNvPr id="2" name="Date Placeholder 1"/>
          <p:cNvSpPr>
            <a:spLocks noGrp="1"/>
          </p:cNvSpPr>
          <p:nvPr>
            <p:ph type="dt" sz="half" idx="10"/>
          </p:nvPr>
        </p:nvSpPr>
        <p:spPr/>
        <p:txBody>
          <a:bodyPr/>
          <a:lstStyle/>
          <a:p>
            <a:fld id="{2E4FA657-6A13-4317-A09C-158F4D65AF42}"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AE714C8C-1F9C-404C-BB65-1EC320AFAFFE}" type="slidenum">
              <a:rPr lang="zh-CN" altLang="en-US" smtClean="0"/>
              <a:pPr/>
              <a:t>3</a:t>
            </a:fld>
            <a:endParaRPr lang="zh-CN" altLang="en-US"/>
          </a:p>
        </p:txBody>
      </p:sp>
    </p:spTree>
    <p:extLst>
      <p:ext uri="{BB962C8B-B14F-4D97-AF65-F5344CB8AC3E}">
        <p14:creationId xmlns:p14="http://schemas.microsoft.com/office/powerpoint/2010/main" val="76923299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3528" y="29989"/>
            <a:ext cx="8591550" cy="824136"/>
          </a:xfrm>
        </p:spPr>
        <p:txBody>
          <a:bodyPr/>
          <a:lstStyle/>
          <a:p>
            <a:r>
              <a:rPr lang="zh-CN" altLang="en-US" dirty="0" smtClean="0"/>
              <a:t>绝热近似</a:t>
            </a:r>
            <a:endParaRPr lang="zh-CN" altLang="en-US" dirty="0"/>
          </a:p>
        </p:txBody>
      </p:sp>
      <p:sp>
        <p:nvSpPr>
          <p:cNvPr id="6" name="Content Placeholder 5"/>
          <p:cNvSpPr>
            <a:spLocks noGrp="1"/>
          </p:cNvSpPr>
          <p:nvPr>
            <p:ph idx="4294967295"/>
          </p:nvPr>
        </p:nvSpPr>
        <p:spPr>
          <a:xfrm>
            <a:off x="179512" y="836712"/>
            <a:ext cx="8856984" cy="5399496"/>
          </a:xfrm>
          <a:prstGeom prst="rect">
            <a:avLst/>
          </a:prstGeom>
        </p:spPr>
        <p:txBody>
          <a:bodyPr>
            <a:normAutofit/>
          </a:bodyPr>
          <a:lstStyle/>
          <a:p>
            <a:r>
              <a:rPr lang="zh-CN" altLang="en-US" sz="2600" dirty="0" smtClean="0"/>
              <a:t>因为核和电子质量的巨大差异</a:t>
            </a:r>
            <a:r>
              <a:rPr lang="en-US" altLang="zh-CN" sz="2600" dirty="0" smtClean="0">
                <a:sym typeface="Wingdings" pitchFamily="2" charset="2"/>
              </a:rPr>
              <a:t></a:t>
            </a:r>
            <a:endParaRPr lang="en-US" altLang="zh-CN" sz="2600" dirty="0">
              <a:sym typeface="Wingdings" pitchFamily="2" charset="2"/>
            </a:endParaRPr>
          </a:p>
          <a:p>
            <a:pPr marL="0" indent="0">
              <a:spcBef>
                <a:spcPts val="1800"/>
              </a:spcBef>
              <a:buNone/>
            </a:pPr>
            <a:r>
              <a:rPr lang="zh-CN" altLang="en-US" sz="2600" b="1" dirty="0" smtClean="0">
                <a:solidFill>
                  <a:srgbClr val="00B050"/>
                </a:solidFill>
                <a:sym typeface="Wingdings" pitchFamily="2" charset="2"/>
              </a:rPr>
              <a:t>电子</a:t>
            </a:r>
            <a:r>
              <a:rPr lang="zh-CN" altLang="en-US" sz="2600" dirty="0">
                <a:sym typeface="Wingdings" pitchFamily="2" charset="2"/>
              </a:rPr>
              <a:t>处于</a:t>
            </a:r>
            <a:r>
              <a:rPr lang="zh-CN" altLang="en-US" sz="2600" b="1" dirty="0" smtClean="0">
                <a:sym typeface="Wingdings" pitchFamily="2" charset="2"/>
              </a:rPr>
              <a:t>高速运动中</a:t>
            </a:r>
            <a:r>
              <a:rPr lang="zh-CN" altLang="en-US" sz="2600" dirty="0" smtClean="0">
                <a:sym typeface="Wingdings" pitchFamily="2" charset="2"/>
              </a:rPr>
              <a:t>、而</a:t>
            </a:r>
            <a:r>
              <a:rPr lang="zh-CN" altLang="en-US" sz="2600" b="1" dirty="0" smtClean="0">
                <a:solidFill>
                  <a:srgbClr val="0000FF"/>
                </a:solidFill>
                <a:sym typeface="Wingdings" pitchFamily="2" charset="2"/>
              </a:rPr>
              <a:t>原子核</a:t>
            </a:r>
            <a:r>
              <a:rPr lang="zh-CN" altLang="en-US" sz="2600" dirty="0" smtClean="0">
                <a:sym typeface="Wingdings" pitchFamily="2" charset="2"/>
              </a:rPr>
              <a:t>只是在他们的</a:t>
            </a:r>
            <a:r>
              <a:rPr lang="zh-CN" altLang="en-US" sz="2600" b="1" dirty="0" smtClean="0">
                <a:sym typeface="Wingdings" pitchFamily="2" charset="2"/>
              </a:rPr>
              <a:t>平衡位置附近振动</a:t>
            </a:r>
            <a:endParaRPr lang="en-US" altLang="zh-CN" sz="2600" b="1" dirty="0" smtClean="0">
              <a:sym typeface="Wingdings" pitchFamily="2" charset="2"/>
            </a:endParaRPr>
          </a:p>
          <a:p>
            <a:pPr marL="0" indent="0">
              <a:spcBef>
                <a:spcPts val="1800"/>
              </a:spcBef>
              <a:buNone/>
            </a:pPr>
            <a:r>
              <a:rPr lang="zh-CN" altLang="en-US" sz="2600" b="1" dirty="0">
                <a:solidFill>
                  <a:srgbClr val="00B050"/>
                </a:solidFill>
                <a:sym typeface="Wingdings" pitchFamily="2" charset="2"/>
              </a:rPr>
              <a:t>电子</a:t>
            </a:r>
            <a:r>
              <a:rPr lang="zh-CN" altLang="en-US" sz="2600" dirty="0" smtClean="0">
                <a:sym typeface="Wingdings" pitchFamily="2" charset="2"/>
              </a:rPr>
              <a:t>能</a:t>
            </a:r>
            <a:r>
              <a:rPr lang="zh-CN" altLang="en-US" sz="2600" b="1" dirty="0" smtClean="0">
                <a:sym typeface="Wingdings" pitchFamily="2" charset="2"/>
              </a:rPr>
              <a:t>绝热</a:t>
            </a:r>
            <a:r>
              <a:rPr lang="zh-CN" altLang="en-US" sz="2600" b="1" dirty="0">
                <a:sym typeface="Wingdings" pitchFamily="2" charset="2"/>
              </a:rPr>
              <a:t>于</a:t>
            </a:r>
            <a:r>
              <a:rPr lang="zh-CN" altLang="en-US" sz="2600" dirty="0" smtClean="0">
                <a:sym typeface="Wingdings" pitchFamily="2" charset="2"/>
              </a:rPr>
              <a:t>核的运动、而</a:t>
            </a:r>
            <a:r>
              <a:rPr lang="zh-CN" altLang="en-US" sz="2600" b="1" dirty="0">
                <a:solidFill>
                  <a:srgbClr val="0000FF"/>
                </a:solidFill>
                <a:sym typeface="Wingdings" pitchFamily="2" charset="2"/>
              </a:rPr>
              <a:t>原</a:t>
            </a:r>
            <a:r>
              <a:rPr lang="zh-CN" altLang="en-US" sz="2600" b="1" dirty="0" smtClean="0">
                <a:solidFill>
                  <a:srgbClr val="0000FF"/>
                </a:solidFill>
                <a:sym typeface="Wingdings" pitchFamily="2" charset="2"/>
              </a:rPr>
              <a:t>子</a:t>
            </a:r>
            <a:r>
              <a:rPr lang="zh-CN" altLang="en-US" sz="2600" b="1" dirty="0">
                <a:solidFill>
                  <a:srgbClr val="0000FF"/>
                </a:solidFill>
                <a:sym typeface="Wingdings" pitchFamily="2" charset="2"/>
              </a:rPr>
              <a:t>核</a:t>
            </a:r>
            <a:r>
              <a:rPr lang="zh-CN" altLang="en-US" sz="2600" dirty="0" smtClean="0">
                <a:sym typeface="Wingdings" pitchFamily="2" charset="2"/>
              </a:rPr>
              <a:t>只能</a:t>
            </a:r>
            <a:r>
              <a:rPr lang="zh-CN" altLang="en-US" sz="2600" b="1" dirty="0" smtClean="0">
                <a:sym typeface="Wingdings" pitchFamily="2" charset="2"/>
              </a:rPr>
              <a:t>缓慢地跟上</a:t>
            </a:r>
            <a:r>
              <a:rPr lang="zh-CN" altLang="en-US" sz="2600" dirty="0" smtClean="0">
                <a:sym typeface="Wingdings" pitchFamily="2" charset="2"/>
              </a:rPr>
              <a:t>电子分布的变化</a:t>
            </a:r>
            <a:endParaRPr lang="en-US" altLang="zh-CN" sz="2600" dirty="0">
              <a:sym typeface="Wingdings" pitchFamily="2" charset="2"/>
            </a:endParaRPr>
          </a:p>
          <a:p>
            <a:pPr marL="0" indent="0">
              <a:spcBef>
                <a:spcPts val="1800"/>
              </a:spcBef>
              <a:buNone/>
            </a:pPr>
            <a:r>
              <a:rPr lang="zh-CN" altLang="en-US" sz="2600" dirty="0" smtClean="0">
                <a:sym typeface="Wingdings" pitchFamily="2" charset="2"/>
              </a:rPr>
              <a:t>考虑</a:t>
            </a:r>
            <a:r>
              <a:rPr lang="zh-CN" altLang="en-US" sz="2600" b="1" dirty="0">
                <a:solidFill>
                  <a:srgbClr val="00B050"/>
                </a:solidFill>
                <a:sym typeface="Wingdings" pitchFamily="2" charset="2"/>
              </a:rPr>
              <a:t>电子</a:t>
            </a:r>
            <a:r>
              <a:rPr lang="zh-CN" altLang="en-US" sz="2600" dirty="0" smtClean="0">
                <a:sym typeface="Wingdings" pitchFamily="2" charset="2"/>
              </a:rPr>
              <a:t>运动时，</a:t>
            </a:r>
            <a:r>
              <a:rPr lang="zh-CN" altLang="en-US" sz="2600" b="1" dirty="0">
                <a:solidFill>
                  <a:srgbClr val="0000FF"/>
                </a:solidFill>
                <a:sym typeface="Wingdings" pitchFamily="2" charset="2"/>
              </a:rPr>
              <a:t>原子核</a:t>
            </a:r>
            <a:r>
              <a:rPr lang="zh-CN" altLang="en-US" sz="2600" dirty="0" smtClean="0">
                <a:sym typeface="Wingdings" pitchFamily="2" charset="2"/>
              </a:rPr>
              <a:t>是处在他们的</a:t>
            </a:r>
            <a:r>
              <a:rPr lang="zh-CN" altLang="en-US" sz="2600" b="1" dirty="0" smtClean="0">
                <a:sym typeface="Wingdings" pitchFamily="2" charset="2"/>
              </a:rPr>
              <a:t>瞬时位置</a:t>
            </a:r>
            <a:r>
              <a:rPr lang="zh-CN" altLang="en-US" sz="2600" dirty="0" smtClean="0">
                <a:sym typeface="Wingdings" pitchFamily="2" charset="2"/>
              </a:rPr>
              <a:t>上</a:t>
            </a:r>
            <a:endParaRPr lang="en-US" altLang="zh-CN" sz="2600" dirty="0" smtClean="0">
              <a:sym typeface="Wingdings" pitchFamily="2" charset="2"/>
            </a:endParaRPr>
          </a:p>
          <a:p>
            <a:pPr marL="0" indent="0">
              <a:spcBef>
                <a:spcPts val="1200"/>
              </a:spcBef>
              <a:buNone/>
            </a:pPr>
            <a:r>
              <a:rPr lang="zh-CN" altLang="en-US" sz="2600" dirty="0" smtClean="0">
                <a:sym typeface="Wingdings" pitchFamily="2" charset="2"/>
              </a:rPr>
              <a:t>考虑</a:t>
            </a:r>
            <a:r>
              <a:rPr lang="zh-CN" altLang="en-US" sz="2600" b="1" dirty="0">
                <a:solidFill>
                  <a:srgbClr val="0000FF"/>
                </a:solidFill>
                <a:sym typeface="Wingdings" pitchFamily="2" charset="2"/>
              </a:rPr>
              <a:t>原子</a:t>
            </a:r>
            <a:r>
              <a:rPr lang="zh-CN" altLang="en-US" sz="2600" b="1" dirty="0" smtClean="0">
                <a:solidFill>
                  <a:srgbClr val="0000FF"/>
                </a:solidFill>
                <a:sym typeface="Wingdings" pitchFamily="2" charset="2"/>
              </a:rPr>
              <a:t>核</a:t>
            </a:r>
            <a:r>
              <a:rPr lang="zh-CN" altLang="en-US" sz="2600" dirty="0" smtClean="0">
                <a:sym typeface="Wingdings" pitchFamily="2" charset="2"/>
              </a:rPr>
              <a:t>运动时，则</a:t>
            </a:r>
            <a:r>
              <a:rPr lang="zh-CN" altLang="en-US" sz="2600" b="1" dirty="0" smtClean="0">
                <a:sym typeface="Wingdings" pitchFamily="2" charset="2"/>
              </a:rPr>
              <a:t>不考虑</a:t>
            </a:r>
            <a:r>
              <a:rPr lang="zh-CN" altLang="en-US" sz="2600" b="1" dirty="0">
                <a:solidFill>
                  <a:srgbClr val="00B050"/>
                </a:solidFill>
                <a:sym typeface="Wingdings" pitchFamily="2" charset="2"/>
              </a:rPr>
              <a:t>电子</a:t>
            </a:r>
            <a:r>
              <a:rPr lang="zh-CN" altLang="en-US" sz="2600" dirty="0" smtClean="0">
                <a:sym typeface="Wingdings" pitchFamily="2" charset="2"/>
              </a:rPr>
              <a:t>在空间的具体分布</a:t>
            </a:r>
            <a:endParaRPr lang="en-US" altLang="zh-CN" sz="2600" dirty="0">
              <a:sym typeface="Wingdings" pitchFamily="2" charset="2"/>
            </a:endParaRPr>
          </a:p>
          <a:p>
            <a:pPr marL="0" indent="0">
              <a:spcBef>
                <a:spcPts val="2400"/>
              </a:spcBef>
              <a:buNone/>
            </a:pPr>
            <a:r>
              <a:rPr lang="zh-CN" altLang="en-US" sz="2600" dirty="0" smtClean="0">
                <a:sym typeface="Wingdings" pitchFamily="2" charset="2"/>
              </a:rPr>
              <a:t>这就是</a:t>
            </a:r>
            <a:r>
              <a:rPr lang="en-US" altLang="zh-CN" sz="2600" dirty="0" err="1" smtClean="0">
                <a:sym typeface="Wingdings" pitchFamily="2" charset="2"/>
              </a:rPr>
              <a:t>M.Born</a:t>
            </a:r>
            <a:r>
              <a:rPr lang="zh-CN" altLang="en-US" sz="2600" dirty="0" smtClean="0">
                <a:sym typeface="Wingdings" pitchFamily="2" charset="2"/>
              </a:rPr>
              <a:t>和</a:t>
            </a:r>
            <a:r>
              <a:rPr lang="en-US" altLang="zh-CN" sz="2600" dirty="0" smtClean="0">
                <a:sym typeface="Wingdings" pitchFamily="2" charset="2"/>
              </a:rPr>
              <a:t>J.E. Oppenheimer</a:t>
            </a:r>
            <a:r>
              <a:rPr lang="zh-CN" altLang="en-US" sz="2600" dirty="0" smtClean="0">
                <a:sym typeface="Wingdings" pitchFamily="2" charset="2"/>
              </a:rPr>
              <a:t>提出的</a:t>
            </a:r>
            <a:r>
              <a:rPr lang="zh-CN" altLang="en-US" sz="2600" b="1" dirty="0" smtClean="0">
                <a:solidFill>
                  <a:srgbClr val="FF0000"/>
                </a:solidFill>
                <a:sym typeface="Wingdings" pitchFamily="2" charset="2"/>
              </a:rPr>
              <a:t>绝热近似</a:t>
            </a:r>
            <a:r>
              <a:rPr lang="en-US" altLang="zh-CN" sz="2600" b="1" dirty="0" smtClean="0">
                <a:solidFill>
                  <a:srgbClr val="FF0000"/>
                </a:solidFill>
                <a:sym typeface="Wingdings" pitchFamily="2" charset="2"/>
              </a:rPr>
              <a:t>(Adiabatic Approximation</a:t>
            </a:r>
            <a:r>
              <a:rPr lang="en-US" altLang="zh-CN" sz="2600" b="1" dirty="0">
                <a:solidFill>
                  <a:srgbClr val="FF0000"/>
                </a:solidFill>
                <a:sym typeface="Wingdings" pitchFamily="2" charset="2"/>
              </a:rPr>
              <a:t>)</a:t>
            </a:r>
            <a:r>
              <a:rPr lang="zh-CN" altLang="en-US" sz="2600" dirty="0" smtClean="0">
                <a:sym typeface="Wingdings" pitchFamily="2" charset="2"/>
              </a:rPr>
              <a:t>也称</a:t>
            </a:r>
            <a:r>
              <a:rPr lang="zh-CN" altLang="en-US" sz="2600" b="1" dirty="0" smtClean="0">
                <a:solidFill>
                  <a:srgbClr val="FF0000"/>
                </a:solidFill>
                <a:sym typeface="Wingdings" pitchFamily="2" charset="2"/>
              </a:rPr>
              <a:t>玻恩</a:t>
            </a:r>
            <a:r>
              <a:rPr lang="en-US" altLang="zh-CN" sz="2600" b="1" dirty="0" smtClean="0">
                <a:solidFill>
                  <a:srgbClr val="FF0000"/>
                </a:solidFill>
                <a:sym typeface="Wingdings" pitchFamily="2" charset="2"/>
              </a:rPr>
              <a:t>-</a:t>
            </a:r>
            <a:r>
              <a:rPr lang="zh-CN" altLang="en-US" sz="2600" b="1" dirty="0" smtClean="0">
                <a:solidFill>
                  <a:srgbClr val="FF0000"/>
                </a:solidFill>
                <a:sym typeface="Wingdings" pitchFamily="2" charset="2"/>
              </a:rPr>
              <a:t>奥本海默近似</a:t>
            </a:r>
            <a:r>
              <a:rPr lang="en-US" altLang="zh-CN" sz="2600" b="1" dirty="0" smtClean="0">
                <a:solidFill>
                  <a:srgbClr val="FF0000"/>
                </a:solidFill>
                <a:sym typeface="Wingdings" pitchFamily="2" charset="2"/>
              </a:rPr>
              <a:t>(Born-Oppenheimer</a:t>
            </a:r>
            <a:r>
              <a:rPr lang="en-US" altLang="zh-CN" sz="2600" b="1" dirty="0">
                <a:solidFill>
                  <a:srgbClr val="FF0000"/>
                </a:solidFill>
                <a:sym typeface="Wingdings" pitchFamily="2" charset="2"/>
              </a:rPr>
              <a:t> </a:t>
            </a:r>
            <a:r>
              <a:rPr lang="en-US" altLang="zh-CN" sz="2600" b="1" dirty="0" smtClean="0">
                <a:solidFill>
                  <a:srgbClr val="FF0000"/>
                </a:solidFill>
                <a:sym typeface="Wingdings" pitchFamily="2" charset="2"/>
              </a:rPr>
              <a:t>Approximation)</a:t>
            </a:r>
          </a:p>
          <a:p>
            <a:endParaRPr lang="en-US" altLang="zh-CN" dirty="0" smtClean="0">
              <a:sym typeface="Wingdings" pitchFamily="2" charset="2"/>
            </a:endParaRPr>
          </a:p>
        </p:txBody>
      </p:sp>
      <p:sp>
        <p:nvSpPr>
          <p:cNvPr id="2" name="Date Placeholder 1"/>
          <p:cNvSpPr>
            <a:spLocks noGrp="1"/>
          </p:cNvSpPr>
          <p:nvPr>
            <p:ph type="dt" sz="half" idx="10"/>
          </p:nvPr>
        </p:nvSpPr>
        <p:spPr/>
        <p:txBody>
          <a:bodyPr/>
          <a:lstStyle/>
          <a:p>
            <a:fld id="{CC35C207-5307-41C4-B432-E7CD36197E91}" type="datetime1">
              <a:rPr lang="zh-CN" altLang="en-US" smtClean="0"/>
              <a:t>2013/10/29</a:t>
            </a:fld>
            <a:endParaRPr lang="zh-CN" altLang="en-US" dirty="0"/>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30</a:t>
            </a:fld>
            <a:endParaRPr lang="zh-CN" altLang="en-US"/>
          </a:p>
        </p:txBody>
      </p:sp>
    </p:spTree>
    <p:extLst>
      <p:ext uri="{BB962C8B-B14F-4D97-AF65-F5344CB8AC3E}">
        <p14:creationId xmlns:p14="http://schemas.microsoft.com/office/powerpoint/2010/main" val="8172158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6225" y="228601"/>
            <a:ext cx="8591550" cy="824136"/>
          </a:xfrm>
        </p:spPr>
        <p:txBody>
          <a:bodyPr/>
          <a:lstStyle/>
          <a:p>
            <a:r>
              <a:rPr lang="zh-CN" altLang="en-US" dirty="0"/>
              <a:t>考</a:t>
            </a:r>
            <a:r>
              <a:rPr lang="zh-CN" altLang="en-US" dirty="0" smtClean="0"/>
              <a:t>虑</a:t>
            </a:r>
            <a:r>
              <a:rPr lang="zh-CN" altLang="en-US" dirty="0" smtClean="0">
                <a:solidFill>
                  <a:srgbClr val="0000FF"/>
                </a:solidFill>
              </a:rPr>
              <a:t>核运动某一个瞬间</a:t>
            </a:r>
            <a:r>
              <a:rPr lang="zh-CN" altLang="en-US" dirty="0" smtClean="0"/>
              <a:t>的电子行为</a:t>
            </a:r>
            <a:endParaRPr lang="zh-CN" altLang="en-US" dirty="0"/>
          </a:p>
        </p:txBody>
      </p:sp>
      <p:graphicFrame>
        <p:nvGraphicFramePr>
          <p:cNvPr id="7" name="Content Placeholder 6"/>
          <p:cNvGraphicFramePr>
            <a:graphicFrameLocks noGrp="1" noChangeAspect="1"/>
          </p:cNvGraphicFramePr>
          <p:nvPr>
            <p:ph idx="4294967295"/>
            <p:extLst/>
          </p:nvPr>
        </p:nvGraphicFramePr>
        <p:xfrm>
          <a:off x="827088" y="1557338"/>
          <a:ext cx="6943725" cy="1123950"/>
        </p:xfrm>
        <a:graphic>
          <a:graphicData uri="http://schemas.openxmlformats.org/presentationml/2006/ole">
            <mc:AlternateContent xmlns:mc="http://schemas.openxmlformats.org/markup-compatibility/2006">
              <mc:Choice xmlns:v="urn:schemas-microsoft-com:vml" Requires="v">
                <p:oleObj spid="_x0000_s23572" name="Equation" r:id="rId3" imgW="7848360" imgH="1269720" progId="Equation.DSMT4">
                  <p:embed/>
                </p:oleObj>
              </mc:Choice>
              <mc:Fallback>
                <p:oleObj name="Equation" r:id="rId3" imgW="7848360" imgH="1269720" progId="Equation.DSMT4">
                  <p:embed/>
                  <p:pic>
                    <p:nvPicPr>
                      <p:cNvPr id="0" name=""/>
                      <p:cNvPicPr/>
                      <p:nvPr/>
                    </p:nvPicPr>
                    <p:blipFill>
                      <a:blip r:embed="rId4"/>
                      <a:stretch>
                        <a:fillRect/>
                      </a:stretch>
                    </p:blipFill>
                    <p:spPr>
                      <a:xfrm>
                        <a:off x="827088" y="1557338"/>
                        <a:ext cx="6943725" cy="1123950"/>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p>
            <a:fld id="{D501E879-6121-429E-970B-ED919F374920}"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31</a:t>
            </a:fld>
            <a:endParaRPr lang="zh-CN" altLang="en-US"/>
          </a:p>
        </p:txBody>
      </p:sp>
      <p:graphicFrame>
        <p:nvGraphicFramePr>
          <p:cNvPr id="8" name="Object 7"/>
          <p:cNvGraphicFramePr>
            <a:graphicFrameLocks noChangeAspect="1"/>
          </p:cNvGraphicFramePr>
          <p:nvPr>
            <p:extLst/>
          </p:nvPr>
        </p:nvGraphicFramePr>
        <p:xfrm>
          <a:off x="899592" y="3156970"/>
          <a:ext cx="5112568" cy="1136126"/>
        </p:xfrm>
        <a:graphic>
          <a:graphicData uri="http://schemas.openxmlformats.org/presentationml/2006/ole">
            <mc:AlternateContent xmlns:mc="http://schemas.openxmlformats.org/markup-compatibility/2006">
              <mc:Choice xmlns:v="urn:schemas-microsoft-com:vml" Requires="v">
                <p:oleObj spid="_x0000_s23573" name="Equation" r:id="rId5" imgW="5600520" imgH="1244520" progId="Equation.DSMT4">
                  <p:embed/>
                </p:oleObj>
              </mc:Choice>
              <mc:Fallback>
                <p:oleObj name="Equation" r:id="rId5" imgW="5600520" imgH="1244520" progId="Equation.DSMT4">
                  <p:embed/>
                  <p:pic>
                    <p:nvPicPr>
                      <p:cNvPr id="0" name=""/>
                      <p:cNvPicPr/>
                      <p:nvPr/>
                    </p:nvPicPr>
                    <p:blipFill>
                      <a:blip r:embed="rId6"/>
                      <a:stretch>
                        <a:fillRect/>
                      </a:stretch>
                    </p:blipFill>
                    <p:spPr>
                      <a:xfrm>
                        <a:off x="899592" y="3156970"/>
                        <a:ext cx="5112568" cy="1136126"/>
                      </a:xfrm>
                      <a:prstGeom prst="rect">
                        <a:avLst/>
                      </a:prstGeom>
                    </p:spPr>
                  </p:pic>
                </p:oleObj>
              </mc:Fallback>
            </mc:AlternateContent>
          </a:graphicData>
        </a:graphic>
      </p:graphicFrame>
      <p:graphicFrame>
        <p:nvGraphicFramePr>
          <p:cNvPr id="9" name="Object 8"/>
          <p:cNvGraphicFramePr>
            <a:graphicFrameLocks noChangeAspect="1"/>
          </p:cNvGraphicFramePr>
          <p:nvPr>
            <p:extLst/>
          </p:nvPr>
        </p:nvGraphicFramePr>
        <p:xfrm>
          <a:off x="683568" y="4802223"/>
          <a:ext cx="7632848" cy="1075049"/>
        </p:xfrm>
        <a:graphic>
          <a:graphicData uri="http://schemas.openxmlformats.org/presentationml/2006/ole">
            <mc:AlternateContent xmlns:mc="http://schemas.openxmlformats.org/markup-compatibility/2006">
              <mc:Choice xmlns:v="urn:schemas-microsoft-com:vml" Requires="v">
                <p:oleObj spid="_x0000_s23574" name="Equation" r:id="rId7" imgW="9016920" imgH="1269720" progId="Equation.DSMT4">
                  <p:embed/>
                </p:oleObj>
              </mc:Choice>
              <mc:Fallback>
                <p:oleObj name="Equation" r:id="rId7" imgW="9016920" imgH="1269720" progId="Equation.DSMT4">
                  <p:embed/>
                  <p:pic>
                    <p:nvPicPr>
                      <p:cNvPr id="0" name=""/>
                      <p:cNvPicPr/>
                      <p:nvPr/>
                    </p:nvPicPr>
                    <p:blipFill>
                      <a:blip r:embed="rId8"/>
                      <a:stretch>
                        <a:fillRect/>
                      </a:stretch>
                    </p:blipFill>
                    <p:spPr>
                      <a:xfrm>
                        <a:off x="683568" y="4802223"/>
                        <a:ext cx="7632848" cy="1075049"/>
                      </a:xfrm>
                      <a:prstGeom prst="rect">
                        <a:avLst/>
                      </a:prstGeom>
                    </p:spPr>
                  </p:pic>
                </p:oleObj>
              </mc:Fallback>
            </mc:AlternateContent>
          </a:graphicData>
        </a:graphic>
      </p:graphicFrame>
    </p:spTree>
    <p:extLst>
      <p:ext uri="{BB962C8B-B14F-4D97-AF65-F5344CB8AC3E}">
        <p14:creationId xmlns:p14="http://schemas.microsoft.com/office/powerpoint/2010/main" val="295382913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CN" altLang="en-US" dirty="0" smtClean="0"/>
              <a:t>移除</a:t>
            </a:r>
            <a:r>
              <a:rPr lang="en-US" altLang="zh-CN" dirty="0" smtClean="0"/>
              <a:t>R</a:t>
            </a:r>
            <a:r>
              <a:rPr lang="zh-CN" altLang="en-US" dirty="0" smtClean="0"/>
              <a:t>指标后的薛定谔方程</a:t>
            </a:r>
            <a:endParaRPr lang="zh-CN" altLang="en-US" dirty="0"/>
          </a:p>
        </p:txBody>
      </p:sp>
      <p:graphicFrame>
        <p:nvGraphicFramePr>
          <p:cNvPr id="7" name="Content Placeholder 6"/>
          <p:cNvGraphicFramePr>
            <a:graphicFrameLocks noGrp="1" noChangeAspect="1"/>
          </p:cNvGraphicFramePr>
          <p:nvPr>
            <p:ph idx="4294967295"/>
            <p:extLst/>
          </p:nvPr>
        </p:nvGraphicFramePr>
        <p:xfrm>
          <a:off x="179388" y="1719263"/>
          <a:ext cx="8594725" cy="1120775"/>
        </p:xfrm>
        <a:graphic>
          <a:graphicData uri="http://schemas.openxmlformats.org/presentationml/2006/ole">
            <mc:AlternateContent xmlns:mc="http://schemas.openxmlformats.org/markup-compatibility/2006">
              <mc:Choice xmlns:v="urn:schemas-microsoft-com:vml" Requires="v">
                <p:oleObj spid="_x0000_s24590" name="Equation" r:id="rId3" imgW="10134360" imgH="1320480" progId="Equation.DSMT4">
                  <p:embed/>
                </p:oleObj>
              </mc:Choice>
              <mc:Fallback>
                <p:oleObj name="Equation" r:id="rId3" imgW="10134360" imgH="1320480" progId="Equation.DSMT4">
                  <p:embed/>
                  <p:pic>
                    <p:nvPicPr>
                      <p:cNvPr id="0" name=""/>
                      <p:cNvPicPr/>
                      <p:nvPr/>
                    </p:nvPicPr>
                    <p:blipFill>
                      <a:blip r:embed="rId4"/>
                      <a:stretch>
                        <a:fillRect/>
                      </a:stretch>
                    </p:blipFill>
                    <p:spPr>
                      <a:xfrm>
                        <a:off x="179388" y="1719263"/>
                        <a:ext cx="8594725" cy="1120775"/>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p>
            <a:fld id="{5156E52D-6A81-4AB3-8A6F-9CC4E479EFD6}"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32</a:t>
            </a:fld>
            <a:endParaRPr lang="zh-CN" altLang="en-US"/>
          </a:p>
        </p:txBody>
      </p:sp>
      <p:graphicFrame>
        <p:nvGraphicFramePr>
          <p:cNvPr id="8" name="Object 7"/>
          <p:cNvGraphicFramePr>
            <a:graphicFrameLocks noChangeAspect="1"/>
          </p:cNvGraphicFramePr>
          <p:nvPr>
            <p:extLst/>
          </p:nvPr>
        </p:nvGraphicFramePr>
        <p:xfrm>
          <a:off x="395536" y="3140968"/>
          <a:ext cx="7992888" cy="1173471"/>
        </p:xfrm>
        <a:graphic>
          <a:graphicData uri="http://schemas.openxmlformats.org/presentationml/2006/ole">
            <mc:AlternateContent xmlns:mc="http://schemas.openxmlformats.org/markup-compatibility/2006">
              <mc:Choice xmlns:v="urn:schemas-microsoft-com:vml" Requires="v">
                <p:oleObj spid="_x0000_s24591" name="Equation" r:id="rId5" imgW="9169200" imgH="1346040" progId="Equation.DSMT4">
                  <p:embed/>
                </p:oleObj>
              </mc:Choice>
              <mc:Fallback>
                <p:oleObj name="Equation" r:id="rId5" imgW="9169200" imgH="1346040" progId="Equation.DSMT4">
                  <p:embed/>
                  <p:pic>
                    <p:nvPicPr>
                      <p:cNvPr id="0" name=""/>
                      <p:cNvPicPr/>
                      <p:nvPr/>
                    </p:nvPicPr>
                    <p:blipFill>
                      <a:blip r:embed="rId6"/>
                      <a:stretch>
                        <a:fillRect/>
                      </a:stretch>
                    </p:blipFill>
                    <p:spPr>
                      <a:xfrm>
                        <a:off x="395536" y="3140968"/>
                        <a:ext cx="7992888" cy="1173471"/>
                      </a:xfrm>
                      <a:prstGeom prst="rect">
                        <a:avLst/>
                      </a:prstGeom>
                    </p:spPr>
                  </p:pic>
                </p:oleObj>
              </mc:Fallback>
            </mc:AlternateContent>
          </a:graphicData>
        </a:graphic>
      </p:graphicFrame>
      <p:sp>
        <p:nvSpPr>
          <p:cNvPr id="11" name="Rectangle 10"/>
          <p:cNvSpPr/>
          <p:nvPr/>
        </p:nvSpPr>
        <p:spPr>
          <a:xfrm>
            <a:off x="1030925" y="5085184"/>
            <a:ext cx="7592143" cy="492443"/>
          </a:xfrm>
          <a:prstGeom prst="rect">
            <a:avLst/>
          </a:prstGeom>
        </p:spPr>
        <p:txBody>
          <a:bodyPr wrap="none">
            <a:spAutoFit/>
          </a:bodyPr>
          <a:lstStyle/>
          <a:p>
            <a:r>
              <a:rPr lang="zh-CN" altLang="en-US" sz="2600" b="1" spc="30" dirty="0" smtClean="0">
                <a:solidFill>
                  <a:srgbClr val="323232"/>
                </a:solidFill>
                <a:latin typeface="Verdana"/>
                <a:ea typeface="微软雅黑"/>
                <a:cs typeface="Tahoma" pitchFamily="34" charset="0"/>
              </a:rPr>
              <a:t>成功的把</a:t>
            </a:r>
            <a:r>
              <a:rPr lang="en-US" altLang="zh-CN" sz="2600" b="1" spc="30" dirty="0" smtClean="0">
                <a:solidFill>
                  <a:srgbClr val="323232"/>
                </a:solidFill>
                <a:latin typeface="Verdana"/>
                <a:ea typeface="微软雅黑"/>
                <a:cs typeface="Tahoma" pitchFamily="34" charset="0"/>
              </a:rPr>
              <a:t>R</a:t>
            </a:r>
            <a:r>
              <a:rPr lang="zh-CN" altLang="en-US" sz="2600" b="1" spc="30" dirty="0" smtClean="0">
                <a:solidFill>
                  <a:srgbClr val="323232"/>
                </a:solidFill>
                <a:latin typeface="Verdana"/>
                <a:ea typeface="微软雅黑"/>
                <a:cs typeface="Tahoma" pitchFamily="34" charset="0"/>
              </a:rPr>
              <a:t>剔除，使薛定谔方程形式上只包含</a:t>
            </a:r>
            <a:r>
              <a:rPr lang="en-US" altLang="zh-CN" sz="2600" b="1" spc="30" dirty="0" smtClean="0">
                <a:solidFill>
                  <a:srgbClr val="323232"/>
                </a:solidFill>
                <a:latin typeface="Verdana"/>
                <a:ea typeface="微软雅黑"/>
                <a:cs typeface="Tahoma" pitchFamily="34" charset="0"/>
              </a:rPr>
              <a:t>r, </a:t>
            </a:r>
            <a:r>
              <a:rPr lang="en-US" altLang="zh-CN" sz="2600" b="1" spc="30" dirty="0" smtClean="0">
                <a:solidFill>
                  <a:srgbClr val="323232"/>
                </a:solidFill>
                <a:latin typeface="Verdana"/>
                <a:ea typeface="微软雅黑"/>
                <a:cs typeface="Tahoma" pitchFamily="34" charset="0"/>
                <a:sym typeface="Wingdings" pitchFamily="2" charset="2"/>
              </a:rPr>
              <a:t></a:t>
            </a:r>
            <a:endParaRPr lang="zh-CN" altLang="en-US" dirty="0"/>
          </a:p>
        </p:txBody>
      </p:sp>
    </p:spTree>
    <p:extLst>
      <p:ext uri="{BB962C8B-B14F-4D97-AF65-F5344CB8AC3E}">
        <p14:creationId xmlns:p14="http://schemas.microsoft.com/office/powerpoint/2010/main" val="239978239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520" y="13513"/>
            <a:ext cx="8591550" cy="752127"/>
          </a:xfrm>
        </p:spPr>
        <p:txBody>
          <a:bodyPr>
            <a:normAutofit/>
          </a:bodyPr>
          <a:lstStyle/>
          <a:p>
            <a:r>
              <a:rPr lang="zh-CN" altLang="en-US" dirty="0" smtClean="0"/>
              <a:t>绝热近似</a:t>
            </a:r>
            <a:r>
              <a:rPr lang="zh-CN" altLang="en-US" dirty="0"/>
              <a:t>小结</a:t>
            </a:r>
          </a:p>
        </p:txBody>
      </p:sp>
      <p:sp>
        <p:nvSpPr>
          <p:cNvPr id="6" name="Content Placeholder 5"/>
          <p:cNvSpPr>
            <a:spLocks noGrp="1"/>
          </p:cNvSpPr>
          <p:nvPr>
            <p:ph idx="4294967295"/>
          </p:nvPr>
        </p:nvSpPr>
        <p:spPr>
          <a:xfrm>
            <a:off x="457200" y="1600200"/>
            <a:ext cx="8229600" cy="4525963"/>
          </a:xfrm>
          <a:prstGeom prst="rect">
            <a:avLst/>
          </a:prstGeom>
        </p:spPr>
        <p:txBody>
          <a:bodyPr>
            <a:normAutofit lnSpcReduction="10000"/>
          </a:bodyPr>
          <a:lstStyle/>
          <a:p>
            <a:pPr lvl="0">
              <a:spcBef>
                <a:spcPct val="0"/>
              </a:spcBef>
              <a:spcAft>
                <a:spcPct val="30000"/>
              </a:spcAft>
              <a:buClr>
                <a:srgbClr val="F07F09"/>
              </a:buClr>
              <a:buNone/>
            </a:pPr>
            <a:r>
              <a:rPr lang="en-US" altLang="zh-CN" sz="2600" dirty="0"/>
              <a:t>	</a:t>
            </a:r>
            <a:r>
              <a:rPr lang="zh-CN" altLang="en-US" sz="2600" dirty="0" smtClean="0"/>
              <a:t>由</a:t>
            </a:r>
            <a:r>
              <a:rPr lang="zh-CN" altLang="en-US" sz="2600" dirty="0"/>
              <a:t>电子和核组成的体系的理论处理通常考虑</a:t>
            </a:r>
            <a:r>
              <a:rPr lang="zh-CN" altLang="en-US" sz="2600" b="1" dirty="0"/>
              <a:t>核的大质量</a:t>
            </a:r>
            <a:r>
              <a:rPr lang="zh-CN" altLang="en-US" sz="2600" dirty="0" smtClean="0"/>
              <a:t>效应</a:t>
            </a:r>
            <a:r>
              <a:rPr lang="zh-CN" altLang="en-US" sz="2600" dirty="0"/>
              <a:t>而把它们的耦合分开</a:t>
            </a:r>
            <a:r>
              <a:rPr lang="zh-CN" altLang="en-US" sz="2600" dirty="0" smtClean="0"/>
              <a:t>。</a:t>
            </a:r>
            <a:r>
              <a:rPr lang="zh-CN" altLang="en-US" sz="2600" dirty="0" smtClean="0">
                <a:solidFill>
                  <a:srgbClr val="FF0000"/>
                </a:solidFill>
              </a:rPr>
              <a:t>绝热近似</a:t>
            </a:r>
            <a:r>
              <a:rPr lang="zh-CN" altLang="en-US" sz="2600" dirty="0"/>
              <a:t>就是基于这样的直觉：</a:t>
            </a:r>
            <a:r>
              <a:rPr lang="zh-CN" altLang="en-US" sz="2600" b="1" dirty="0"/>
              <a:t>电子可以跟着核运动，当核位移时，电子波函数是平滑变化的</a:t>
            </a:r>
            <a:r>
              <a:rPr lang="zh-CN" altLang="en-US" sz="2600" dirty="0"/>
              <a:t>。</a:t>
            </a:r>
          </a:p>
          <a:p>
            <a:pPr lvl="0">
              <a:spcBef>
                <a:spcPts val="1200"/>
              </a:spcBef>
              <a:spcAft>
                <a:spcPct val="30000"/>
              </a:spcAft>
              <a:buClr>
                <a:srgbClr val="F07F09"/>
              </a:buClr>
              <a:buNone/>
            </a:pPr>
            <a:r>
              <a:rPr lang="en-US" altLang="zh-CN" sz="2600" dirty="0"/>
              <a:t>	</a:t>
            </a:r>
            <a:r>
              <a:rPr lang="zh-CN" altLang="en-US" sz="2600" dirty="0" smtClean="0"/>
              <a:t>绝</a:t>
            </a:r>
            <a:r>
              <a:rPr lang="zh-CN" altLang="en-US" sz="2600" dirty="0"/>
              <a:t>熱近似可以将</a:t>
            </a:r>
            <a:r>
              <a:rPr lang="zh-CN" altLang="en-US" sz="2600" b="1" dirty="0"/>
              <a:t>相互作用的电子和核的问题</a:t>
            </a:r>
            <a:r>
              <a:rPr lang="zh-CN" altLang="en-US" sz="2600" dirty="0"/>
              <a:t>简化为两个不同的问题：</a:t>
            </a:r>
            <a:r>
              <a:rPr lang="zh-CN" altLang="en-US" sz="2600" b="1" dirty="0"/>
              <a:t>在静止核的场中的相互作用电子动力学</a:t>
            </a:r>
            <a:r>
              <a:rPr lang="zh-CN" altLang="en-US" sz="2600" dirty="0"/>
              <a:t>问题和</a:t>
            </a:r>
            <a:r>
              <a:rPr lang="zh-CN" altLang="en-US" sz="2600" b="1" dirty="0"/>
              <a:t>相互作用核</a:t>
            </a:r>
            <a:r>
              <a:rPr lang="en-US" altLang="zh-CN" sz="2600" b="1" dirty="0"/>
              <a:t>(</a:t>
            </a:r>
            <a:r>
              <a:rPr lang="zh-CN" altLang="en-US" sz="2600" b="1" dirty="0"/>
              <a:t>离子</a:t>
            </a:r>
            <a:r>
              <a:rPr lang="en-US" altLang="zh-CN" sz="2600" b="1" dirty="0"/>
              <a:t>)</a:t>
            </a:r>
            <a:r>
              <a:rPr lang="zh-CN" altLang="en-US" sz="2600" b="1" dirty="0"/>
              <a:t>的动力学</a:t>
            </a:r>
            <a:r>
              <a:rPr lang="zh-CN" altLang="en-US" sz="2600" dirty="0"/>
              <a:t>问题</a:t>
            </a:r>
            <a:r>
              <a:rPr lang="zh-CN" altLang="en-US" sz="2600" dirty="0" smtClean="0"/>
              <a:t>。</a:t>
            </a:r>
            <a:endParaRPr lang="en-US" altLang="zh-CN" sz="2600" dirty="0"/>
          </a:p>
          <a:p>
            <a:pPr lvl="0">
              <a:spcBef>
                <a:spcPts val="1200"/>
              </a:spcBef>
              <a:spcAft>
                <a:spcPct val="30000"/>
              </a:spcAft>
              <a:buClr>
                <a:srgbClr val="F07F09"/>
              </a:buClr>
              <a:buNone/>
            </a:pPr>
            <a:r>
              <a:rPr lang="en-US" altLang="zh-CN" sz="2600" dirty="0" smtClean="0"/>
              <a:t>	</a:t>
            </a:r>
            <a:r>
              <a:rPr lang="zh-CN" altLang="en-US" sz="2600" dirty="0" smtClean="0"/>
              <a:t>电子和核的运动是可以去耦合的。在最低级近似下，可以把体系视为</a:t>
            </a:r>
            <a:r>
              <a:rPr lang="zh-CN" altLang="en-US" sz="2600" b="1" dirty="0" smtClean="0"/>
              <a:t>“量子的”电子和“经典的”核</a:t>
            </a:r>
            <a:r>
              <a:rPr lang="zh-CN" altLang="en-US" sz="2600" dirty="0" smtClean="0"/>
              <a:t>所组成。</a:t>
            </a:r>
            <a:endParaRPr lang="zh-CN" altLang="en-US" sz="2600" dirty="0"/>
          </a:p>
        </p:txBody>
      </p:sp>
      <p:sp>
        <p:nvSpPr>
          <p:cNvPr id="2" name="Date Placeholder 1"/>
          <p:cNvSpPr>
            <a:spLocks noGrp="1"/>
          </p:cNvSpPr>
          <p:nvPr>
            <p:ph type="dt" sz="half" idx="10"/>
          </p:nvPr>
        </p:nvSpPr>
        <p:spPr/>
        <p:txBody>
          <a:bodyPr/>
          <a:lstStyle/>
          <a:p>
            <a:fld id="{6222BF79-1814-49D5-91EC-4F0E698FA79D}" type="datetime1">
              <a:rPr lang="zh-CN" altLang="en-US" smtClean="0"/>
              <a:t>2013/10/29</a:t>
            </a:fld>
            <a:endParaRPr lang="zh-CN" altLang="en-US" dirty="0"/>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33</a:t>
            </a:fld>
            <a:endParaRPr lang="zh-CN" altLang="en-US"/>
          </a:p>
        </p:txBody>
      </p:sp>
      <p:sp>
        <p:nvSpPr>
          <p:cNvPr id="7" name="TextBox 6"/>
          <p:cNvSpPr txBox="1"/>
          <p:nvPr/>
        </p:nvSpPr>
        <p:spPr>
          <a:xfrm>
            <a:off x="4499992" y="5901085"/>
            <a:ext cx="4569200" cy="492443"/>
          </a:xfrm>
          <a:prstGeom prst="rect">
            <a:avLst/>
          </a:prstGeom>
          <a:noFill/>
        </p:spPr>
        <p:txBody>
          <a:bodyPr wrap="none" rtlCol="0">
            <a:spAutoFit/>
          </a:bodyPr>
          <a:lstStyle/>
          <a:p>
            <a:r>
              <a:rPr lang="zh-CN" altLang="en-US" sz="2600" spc="30" dirty="0" smtClean="0">
                <a:solidFill>
                  <a:srgbClr val="0000FF"/>
                </a:solidFill>
                <a:latin typeface="+mn-lt"/>
                <a:ea typeface="+mn-ea"/>
                <a:cs typeface="Tahoma" pitchFamily="34" charset="0"/>
              </a:rPr>
              <a:t>结构弛豫过程由牛顿力学支配</a:t>
            </a:r>
            <a:endParaRPr lang="zh-CN" altLang="en-US" sz="2600" spc="30" dirty="0">
              <a:solidFill>
                <a:srgbClr val="0000FF"/>
              </a:solidFill>
              <a:latin typeface="+mn-lt"/>
              <a:ea typeface="+mn-ea"/>
              <a:cs typeface="Tahoma" pitchFamily="34" charset="0"/>
            </a:endParaRPr>
          </a:p>
        </p:txBody>
      </p:sp>
      <p:cxnSp>
        <p:nvCxnSpPr>
          <p:cNvPr id="9" name="Straight Connector 8"/>
          <p:cNvCxnSpPr/>
          <p:nvPr/>
        </p:nvCxnSpPr>
        <p:spPr>
          <a:xfrm>
            <a:off x="5436096" y="5517232"/>
            <a:ext cx="1728192"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7" idx="0"/>
          </p:cNvCxnSpPr>
          <p:nvPr/>
        </p:nvCxnSpPr>
        <p:spPr>
          <a:xfrm flipH="1" flipV="1">
            <a:off x="6084168" y="5517233"/>
            <a:ext cx="700424" cy="383852"/>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3203848" y="5013176"/>
            <a:ext cx="4625701" cy="468209"/>
          </a:xfrm>
          <a:prstGeom prst="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22665560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6225" y="228601"/>
            <a:ext cx="8591550" cy="752128"/>
          </a:xfrm>
        </p:spPr>
        <p:txBody>
          <a:bodyPr>
            <a:normAutofit/>
          </a:bodyPr>
          <a:lstStyle/>
          <a:p>
            <a:r>
              <a:rPr lang="en-US" altLang="zh-CN" dirty="0" smtClean="0"/>
              <a:t> </a:t>
            </a:r>
            <a:r>
              <a:rPr lang="en-US" altLang="zh-CN" dirty="0" err="1" smtClean="0"/>
              <a:t>Hartree</a:t>
            </a:r>
            <a:r>
              <a:rPr lang="zh-CN" altLang="en-US" dirty="0" smtClean="0"/>
              <a:t>近似 </a:t>
            </a:r>
            <a:endParaRPr lang="zh-CN" altLang="en-US" dirty="0"/>
          </a:p>
        </p:txBody>
      </p:sp>
      <p:graphicFrame>
        <p:nvGraphicFramePr>
          <p:cNvPr id="7" name="Content Placeholder 6"/>
          <p:cNvGraphicFramePr>
            <a:graphicFrameLocks noGrp="1" noChangeAspect="1"/>
          </p:cNvGraphicFramePr>
          <p:nvPr>
            <p:ph idx="4294967295"/>
            <p:extLst/>
          </p:nvPr>
        </p:nvGraphicFramePr>
        <p:xfrm>
          <a:off x="827088" y="1268413"/>
          <a:ext cx="6769100" cy="1374775"/>
        </p:xfrm>
        <a:graphic>
          <a:graphicData uri="http://schemas.openxmlformats.org/presentationml/2006/ole">
            <mc:AlternateContent xmlns:mc="http://schemas.openxmlformats.org/markup-compatibility/2006">
              <mc:Choice xmlns:v="urn:schemas-microsoft-com:vml" Requires="v">
                <p:oleObj spid="_x0000_s25632" name="Equation" r:id="rId3" imgW="10134360" imgH="2057400" progId="Equation.DSMT4">
                  <p:embed/>
                </p:oleObj>
              </mc:Choice>
              <mc:Fallback>
                <p:oleObj name="Equation" r:id="rId3" imgW="10134360" imgH="2057400" progId="Equation.DSMT4">
                  <p:embed/>
                  <p:pic>
                    <p:nvPicPr>
                      <p:cNvPr id="0" name=""/>
                      <p:cNvPicPr>
                        <a:picLocks noGrp="1" noChangeAspect="1" noChangeArrowheads="1"/>
                      </p:cNvPicPr>
                      <p:nvPr/>
                    </p:nvPicPr>
                    <p:blipFill>
                      <a:blip r:embed="rId4"/>
                      <a:srcRect/>
                      <a:stretch>
                        <a:fillRect/>
                      </a:stretch>
                    </p:blipFill>
                    <p:spPr bwMode="auto">
                      <a:xfrm>
                        <a:off x="827088" y="1268413"/>
                        <a:ext cx="6769100" cy="1374775"/>
                      </a:xfrm>
                      <a:prstGeom prst="rect">
                        <a:avLst/>
                      </a:prstGeom>
                      <a:noFill/>
                      <a:ln>
                        <a:noFill/>
                      </a:ln>
                    </p:spPr>
                  </p:pic>
                </p:oleObj>
              </mc:Fallback>
            </mc:AlternateContent>
          </a:graphicData>
        </a:graphic>
      </p:graphicFrame>
      <p:sp>
        <p:nvSpPr>
          <p:cNvPr id="2" name="Date Placeholder 1"/>
          <p:cNvSpPr>
            <a:spLocks noGrp="1"/>
          </p:cNvSpPr>
          <p:nvPr>
            <p:ph type="dt" sz="half" idx="10"/>
          </p:nvPr>
        </p:nvSpPr>
        <p:spPr/>
        <p:txBody>
          <a:bodyPr/>
          <a:lstStyle/>
          <a:p>
            <a:fld id="{B0A5048E-EB99-41D9-AF58-6348E3169078}"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34</a:t>
            </a:fld>
            <a:endParaRPr lang="zh-CN" altLang="en-US"/>
          </a:p>
        </p:txBody>
      </p:sp>
      <p:graphicFrame>
        <p:nvGraphicFramePr>
          <p:cNvPr id="8" name="Content Placeholder 6"/>
          <p:cNvGraphicFramePr>
            <a:graphicFrameLocks noChangeAspect="1"/>
          </p:cNvGraphicFramePr>
          <p:nvPr>
            <p:extLst/>
          </p:nvPr>
        </p:nvGraphicFramePr>
        <p:xfrm>
          <a:off x="1947440" y="2636912"/>
          <a:ext cx="5576888" cy="839787"/>
        </p:xfrm>
        <a:graphic>
          <a:graphicData uri="http://schemas.openxmlformats.org/presentationml/2006/ole">
            <mc:AlternateContent xmlns:mc="http://schemas.openxmlformats.org/markup-compatibility/2006">
              <mc:Choice xmlns:v="urn:schemas-microsoft-com:vml" Requires="v">
                <p:oleObj spid="_x0000_s25633" name="Equation" r:id="rId5" imgW="8775360" imgH="1320480" progId="Equation.DSMT4">
                  <p:embed/>
                </p:oleObj>
              </mc:Choice>
              <mc:Fallback>
                <p:oleObj name="Equation" r:id="rId5" imgW="8775360" imgH="1320480" progId="Equation.DSMT4">
                  <p:embed/>
                  <p:pic>
                    <p:nvPicPr>
                      <p:cNvPr id="0" name=""/>
                      <p:cNvPicPr>
                        <a:picLocks noGrp="1" noChangeAspect="1" noChangeArrowheads="1"/>
                      </p:cNvPicPr>
                      <p:nvPr/>
                    </p:nvPicPr>
                    <p:blipFill>
                      <a:blip r:embed="rId6"/>
                      <a:srcRect/>
                      <a:stretch>
                        <a:fillRect/>
                      </a:stretch>
                    </p:blipFill>
                    <p:spPr bwMode="auto">
                      <a:xfrm>
                        <a:off x="1947440" y="2636912"/>
                        <a:ext cx="5576888" cy="839787"/>
                      </a:xfrm>
                      <a:prstGeom prst="rect">
                        <a:avLst/>
                      </a:prstGeom>
                      <a:noFill/>
                      <a:ln>
                        <a:noFill/>
                      </a:ln>
                    </p:spPr>
                  </p:pic>
                </p:oleObj>
              </mc:Fallback>
            </mc:AlternateContent>
          </a:graphicData>
        </a:graphic>
      </p:graphicFrame>
      <p:graphicFrame>
        <p:nvGraphicFramePr>
          <p:cNvPr id="9" name="Content Placeholder 6"/>
          <p:cNvGraphicFramePr>
            <a:graphicFrameLocks noChangeAspect="1"/>
          </p:cNvGraphicFramePr>
          <p:nvPr>
            <p:extLst/>
          </p:nvPr>
        </p:nvGraphicFramePr>
        <p:xfrm>
          <a:off x="683568" y="3573016"/>
          <a:ext cx="7683500" cy="1209675"/>
        </p:xfrm>
        <a:graphic>
          <a:graphicData uri="http://schemas.openxmlformats.org/presentationml/2006/ole">
            <mc:AlternateContent xmlns:mc="http://schemas.openxmlformats.org/markup-compatibility/2006">
              <mc:Choice xmlns:v="urn:schemas-microsoft-com:vml" Requires="v">
                <p:oleObj spid="_x0000_s25634" name="Equation" r:id="rId7" imgW="12090240" imgH="1904760" progId="Equation.DSMT4">
                  <p:embed/>
                </p:oleObj>
              </mc:Choice>
              <mc:Fallback>
                <p:oleObj name="Equation" r:id="rId7" imgW="12090240" imgH="1904760" progId="Equation.DSMT4">
                  <p:embed/>
                  <p:pic>
                    <p:nvPicPr>
                      <p:cNvPr id="0" name=""/>
                      <p:cNvPicPr>
                        <a:picLocks noGrp="1" noChangeAspect="1" noChangeArrowheads="1"/>
                      </p:cNvPicPr>
                      <p:nvPr/>
                    </p:nvPicPr>
                    <p:blipFill>
                      <a:blip r:embed="rId8"/>
                      <a:srcRect/>
                      <a:stretch>
                        <a:fillRect/>
                      </a:stretch>
                    </p:blipFill>
                    <p:spPr bwMode="auto">
                      <a:xfrm>
                        <a:off x="683568" y="3573016"/>
                        <a:ext cx="7683500" cy="1209675"/>
                      </a:xfrm>
                      <a:prstGeom prst="rect">
                        <a:avLst/>
                      </a:prstGeom>
                      <a:noFill/>
                      <a:ln>
                        <a:noFill/>
                      </a:ln>
                    </p:spPr>
                  </p:pic>
                </p:oleObj>
              </mc:Fallback>
            </mc:AlternateContent>
          </a:graphicData>
        </a:graphic>
      </p:graphicFrame>
      <p:graphicFrame>
        <p:nvGraphicFramePr>
          <p:cNvPr id="10" name="Object 9"/>
          <p:cNvGraphicFramePr>
            <a:graphicFrameLocks noChangeAspect="1"/>
          </p:cNvGraphicFramePr>
          <p:nvPr>
            <p:extLst/>
          </p:nvPr>
        </p:nvGraphicFramePr>
        <p:xfrm>
          <a:off x="2627784" y="5877272"/>
          <a:ext cx="3365500" cy="387350"/>
        </p:xfrm>
        <a:graphic>
          <a:graphicData uri="http://schemas.openxmlformats.org/presentationml/2006/ole">
            <mc:AlternateContent xmlns:mc="http://schemas.openxmlformats.org/markup-compatibility/2006">
              <mc:Choice xmlns:v="urn:schemas-microsoft-com:vml" Requires="v">
                <p:oleObj spid="_x0000_s25635" name="Equation" r:id="rId9" imgW="5295600" imgH="609480" progId="Equation.DSMT4">
                  <p:embed/>
                </p:oleObj>
              </mc:Choice>
              <mc:Fallback>
                <p:oleObj name="Equation" r:id="rId9" imgW="5295600" imgH="609480" progId="Equation.DSMT4">
                  <p:embed/>
                  <p:pic>
                    <p:nvPicPr>
                      <p:cNvPr id="0" name=""/>
                      <p:cNvPicPr>
                        <a:picLocks noChangeAspect="1" noChangeArrowheads="1"/>
                      </p:cNvPicPr>
                      <p:nvPr/>
                    </p:nvPicPr>
                    <p:blipFill>
                      <a:blip r:embed="rId10"/>
                      <a:srcRect/>
                      <a:stretch>
                        <a:fillRect/>
                      </a:stretch>
                    </p:blipFill>
                    <p:spPr bwMode="auto">
                      <a:xfrm>
                        <a:off x="2627784" y="5877272"/>
                        <a:ext cx="3365500" cy="387350"/>
                      </a:xfrm>
                      <a:prstGeom prst="rect">
                        <a:avLst/>
                      </a:prstGeom>
                      <a:noFill/>
                      <a:ln w="38100">
                        <a:solidFill>
                          <a:srgbClr val="FF0000"/>
                        </a:solidFill>
                      </a:ln>
                    </p:spPr>
                  </p:pic>
                </p:oleObj>
              </mc:Fallback>
            </mc:AlternateContent>
          </a:graphicData>
        </a:graphic>
      </p:graphicFrame>
      <p:graphicFrame>
        <p:nvGraphicFramePr>
          <p:cNvPr id="11" name="Object 10"/>
          <p:cNvGraphicFramePr>
            <a:graphicFrameLocks noChangeAspect="1"/>
          </p:cNvGraphicFramePr>
          <p:nvPr>
            <p:extLst/>
          </p:nvPr>
        </p:nvGraphicFramePr>
        <p:xfrm>
          <a:off x="683568" y="5157192"/>
          <a:ext cx="6297613" cy="379413"/>
        </p:xfrm>
        <a:graphic>
          <a:graphicData uri="http://schemas.openxmlformats.org/presentationml/2006/ole">
            <mc:AlternateContent xmlns:mc="http://schemas.openxmlformats.org/markup-compatibility/2006">
              <mc:Choice xmlns:v="urn:schemas-microsoft-com:vml" Requires="v">
                <p:oleObj spid="_x0000_s25636" name="Equation" r:id="rId11" imgW="9905760" imgH="596880" progId="Equation.DSMT4">
                  <p:embed/>
                </p:oleObj>
              </mc:Choice>
              <mc:Fallback>
                <p:oleObj name="Equation" r:id="rId11" imgW="9905760" imgH="596880" progId="Equation.DSMT4">
                  <p:embed/>
                  <p:pic>
                    <p:nvPicPr>
                      <p:cNvPr id="0" name=""/>
                      <p:cNvPicPr>
                        <a:picLocks noChangeAspect="1" noChangeArrowheads="1"/>
                      </p:cNvPicPr>
                      <p:nvPr/>
                    </p:nvPicPr>
                    <p:blipFill>
                      <a:blip r:embed="rId12"/>
                      <a:srcRect/>
                      <a:stretch>
                        <a:fillRect/>
                      </a:stretch>
                    </p:blipFill>
                    <p:spPr bwMode="auto">
                      <a:xfrm>
                        <a:off x="683568" y="5157192"/>
                        <a:ext cx="629761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72654359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CN" altLang="en-US" dirty="0" smtClean="0"/>
              <a:t>求解能量</a:t>
            </a:r>
            <a:endParaRPr lang="zh-CN" altLang="en-US" dirty="0"/>
          </a:p>
        </p:txBody>
      </p:sp>
      <p:graphicFrame>
        <p:nvGraphicFramePr>
          <p:cNvPr id="7" name="Content Placeholder 6"/>
          <p:cNvGraphicFramePr>
            <a:graphicFrameLocks noGrp="1" noChangeAspect="1"/>
          </p:cNvGraphicFramePr>
          <p:nvPr>
            <p:ph idx="4294967295"/>
            <p:extLst/>
          </p:nvPr>
        </p:nvGraphicFramePr>
        <p:xfrm>
          <a:off x="611188" y="1484313"/>
          <a:ext cx="8208962" cy="1682750"/>
        </p:xfrm>
        <a:graphic>
          <a:graphicData uri="http://schemas.openxmlformats.org/presentationml/2006/ole">
            <mc:AlternateContent xmlns:mc="http://schemas.openxmlformats.org/markup-compatibility/2006">
              <mc:Choice xmlns:v="urn:schemas-microsoft-com:vml" Requires="v">
                <p:oleObj spid="_x0000_s26638" name="Equation" r:id="rId3" imgW="10159920" imgH="2082600" progId="Equation.DSMT4">
                  <p:embed/>
                </p:oleObj>
              </mc:Choice>
              <mc:Fallback>
                <p:oleObj name="Equation" r:id="rId3" imgW="10159920" imgH="2082600" progId="Equation.DSMT4">
                  <p:embed/>
                  <p:pic>
                    <p:nvPicPr>
                      <p:cNvPr id="0" name=""/>
                      <p:cNvPicPr/>
                      <p:nvPr/>
                    </p:nvPicPr>
                    <p:blipFill>
                      <a:blip r:embed="rId4"/>
                      <a:stretch>
                        <a:fillRect/>
                      </a:stretch>
                    </p:blipFill>
                    <p:spPr>
                      <a:xfrm>
                        <a:off x="611188" y="1484313"/>
                        <a:ext cx="8208962" cy="1682750"/>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p>
            <a:fld id="{9E027FAA-334D-4395-A5E9-45ECC65AB763}"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35</a:t>
            </a:fld>
            <a:endParaRPr lang="zh-CN" altLang="en-US"/>
          </a:p>
        </p:txBody>
      </p:sp>
      <p:graphicFrame>
        <p:nvGraphicFramePr>
          <p:cNvPr id="10" name="Content Placeholder 6"/>
          <p:cNvGraphicFramePr>
            <a:graphicFrameLocks noChangeAspect="1"/>
          </p:cNvGraphicFramePr>
          <p:nvPr>
            <p:extLst/>
          </p:nvPr>
        </p:nvGraphicFramePr>
        <p:xfrm>
          <a:off x="611560" y="3572598"/>
          <a:ext cx="8013700" cy="2184400"/>
        </p:xfrm>
        <a:graphic>
          <a:graphicData uri="http://schemas.openxmlformats.org/presentationml/2006/ole">
            <mc:AlternateContent xmlns:mc="http://schemas.openxmlformats.org/markup-compatibility/2006">
              <mc:Choice xmlns:v="urn:schemas-microsoft-com:vml" Requires="v">
                <p:oleObj spid="_x0000_s26639" name="Equation" r:id="rId5" imgW="9918360" imgH="2705040" progId="Equation.DSMT4">
                  <p:embed/>
                </p:oleObj>
              </mc:Choice>
              <mc:Fallback>
                <p:oleObj name="Equation" r:id="rId5" imgW="9918360" imgH="2705040" progId="Equation.DSMT4">
                  <p:embed/>
                  <p:pic>
                    <p:nvPicPr>
                      <p:cNvPr id="0" name=""/>
                      <p:cNvPicPr/>
                      <p:nvPr/>
                    </p:nvPicPr>
                    <p:blipFill>
                      <a:blip r:embed="rId6"/>
                      <a:stretch>
                        <a:fillRect/>
                      </a:stretch>
                    </p:blipFill>
                    <p:spPr>
                      <a:xfrm>
                        <a:off x="611560" y="3572598"/>
                        <a:ext cx="8013700" cy="2184400"/>
                      </a:xfrm>
                      <a:prstGeom prst="rect">
                        <a:avLst/>
                      </a:prstGeom>
                    </p:spPr>
                  </p:pic>
                </p:oleObj>
              </mc:Fallback>
            </mc:AlternateContent>
          </a:graphicData>
        </a:graphic>
      </p:graphicFrame>
      <p:sp>
        <p:nvSpPr>
          <p:cNvPr id="8" name="Rectangle 7"/>
          <p:cNvSpPr/>
          <p:nvPr/>
        </p:nvSpPr>
        <p:spPr>
          <a:xfrm>
            <a:off x="5292080" y="5949280"/>
            <a:ext cx="3312368" cy="461665"/>
          </a:xfrm>
          <a:prstGeom prst="rect">
            <a:avLst/>
          </a:prstGeom>
        </p:spPr>
        <p:txBody>
          <a:bodyPr wrap="square">
            <a:spAutoFit/>
          </a:bodyPr>
          <a:lstStyle/>
          <a:p>
            <a:r>
              <a:rPr lang="en-US" altLang="zh-CN" sz="2400" spc="30" dirty="0" err="1" smtClean="0">
                <a:solidFill>
                  <a:srgbClr val="0000FF"/>
                </a:solidFill>
                <a:latin typeface="Verdana"/>
                <a:ea typeface="微软雅黑"/>
                <a:cs typeface="Tahoma" pitchFamily="34" charset="0"/>
              </a:rPr>
              <a:t>E</a:t>
            </a:r>
            <a:r>
              <a:rPr lang="en-US" altLang="zh-CN" sz="2400" spc="30" baseline="-25000" dirty="0" err="1">
                <a:solidFill>
                  <a:srgbClr val="0000FF"/>
                </a:solidFill>
                <a:latin typeface="Verdana"/>
                <a:ea typeface="微软雅黑"/>
                <a:cs typeface="Tahoma" pitchFamily="34" charset="0"/>
              </a:rPr>
              <a:t>i</a:t>
            </a:r>
            <a:r>
              <a:rPr lang="zh-CN" altLang="en-US" sz="2400" spc="30" dirty="0" smtClean="0">
                <a:solidFill>
                  <a:srgbClr val="0000FF"/>
                </a:solidFill>
                <a:latin typeface="Verdana"/>
                <a:ea typeface="微软雅黑"/>
                <a:cs typeface="Tahoma" pitchFamily="34" charset="0"/>
              </a:rPr>
              <a:t>作为拉格朗日乘子</a:t>
            </a:r>
            <a:endParaRPr lang="zh-CN" altLang="en-US" sz="1600" dirty="0">
              <a:solidFill>
                <a:srgbClr val="0000FF"/>
              </a:solidFill>
            </a:endParaRPr>
          </a:p>
        </p:txBody>
      </p:sp>
      <p:cxnSp>
        <p:nvCxnSpPr>
          <p:cNvPr id="9" name="Straight Arrow Connector 8"/>
          <p:cNvCxnSpPr>
            <a:stCxn id="8" idx="0"/>
          </p:cNvCxnSpPr>
          <p:nvPr/>
        </p:nvCxnSpPr>
        <p:spPr>
          <a:xfrm flipH="1" flipV="1">
            <a:off x="5868144" y="5517232"/>
            <a:ext cx="1080120" cy="432048"/>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325323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6225" y="228601"/>
            <a:ext cx="8591550" cy="680120"/>
          </a:xfrm>
        </p:spPr>
        <p:txBody>
          <a:bodyPr>
            <a:normAutofit/>
          </a:bodyPr>
          <a:lstStyle/>
          <a:p>
            <a:r>
              <a:rPr lang="zh-CN" altLang="en-US" dirty="0"/>
              <a:t>变</a:t>
            </a:r>
            <a:r>
              <a:rPr lang="zh-CN" altLang="en-US" dirty="0" smtClean="0"/>
              <a:t>分</a:t>
            </a:r>
            <a:endParaRPr lang="zh-CN" altLang="en-US" dirty="0"/>
          </a:p>
        </p:txBody>
      </p:sp>
      <p:graphicFrame>
        <p:nvGraphicFramePr>
          <p:cNvPr id="7" name="Content Placeholder 6"/>
          <p:cNvGraphicFramePr>
            <a:graphicFrameLocks noGrp="1" noChangeAspect="1"/>
          </p:cNvGraphicFramePr>
          <p:nvPr>
            <p:ph idx="4294967295"/>
            <p:extLst/>
          </p:nvPr>
        </p:nvGraphicFramePr>
        <p:xfrm>
          <a:off x="757238" y="836613"/>
          <a:ext cx="7996237" cy="2159000"/>
        </p:xfrm>
        <a:graphic>
          <a:graphicData uri="http://schemas.openxmlformats.org/presentationml/2006/ole">
            <mc:AlternateContent xmlns:mc="http://schemas.openxmlformats.org/markup-compatibility/2006">
              <mc:Choice xmlns:v="urn:schemas-microsoft-com:vml" Requires="v">
                <p:oleObj spid="_x0000_s27668" name="Equation" r:id="rId3" imgW="9689760" imgH="2616120" progId="Equation.DSMT4">
                  <p:embed/>
                </p:oleObj>
              </mc:Choice>
              <mc:Fallback>
                <p:oleObj name="Equation" r:id="rId3" imgW="9689760" imgH="2616120" progId="Equation.DSMT4">
                  <p:embed/>
                  <p:pic>
                    <p:nvPicPr>
                      <p:cNvPr id="0" name=""/>
                      <p:cNvPicPr/>
                      <p:nvPr/>
                    </p:nvPicPr>
                    <p:blipFill>
                      <a:blip r:embed="rId4"/>
                      <a:stretch>
                        <a:fillRect/>
                      </a:stretch>
                    </p:blipFill>
                    <p:spPr>
                      <a:xfrm>
                        <a:off x="757238" y="836613"/>
                        <a:ext cx="7996237" cy="2159000"/>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p>
            <a:fld id="{A4857EA2-5CF1-42D5-8C65-F2C62D77CBC1}"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36</a:t>
            </a:fld>
            <a:endParaRPr lang="zh-CN" altLang="en-US"/>
          </a:p>
        </p:txBody>
      </p:sp>
      <p:graphicFrame>
        <p:nvGraphicFramePr>
          <p:cNvPr id="8" name="Content Placeholder 6"/>
          <p:cNvGraphicFramePr>
            <a:graphicFrameLocks noChangeAspect="1"/>
          </p:cNvGraphicFramePr>
          <p:nvPr>
            <p:extLst/>
          </p:nvPr>
        </p:nvGraphicFramePr>
        <p:xfrm>
          <a:off x="1127125" y="3644652"/>
          <a:ext cx="7177088" cy="1184275"/>
        </p:xfrm>
        <a:graphic>
          <a:graphicData uri="http://schemas.openxmlformats.org/presentationml/2006/ole">
            <mc:AlternateContent xmlns:mc="http://schemas.openxmlformats.org/markup-compatibility/2006">
              <mc:Choice xmlns:v="urn:schemas-microsoft-com:vml" Requires="v">
                <p:oleObj spid="_x0000_s27669" name="Equation" r:id="rId5" imgW="9232560" imgH="1523880" progId="Equation.DSMT4">
                  <p:embed/>
                </p:oleObj>
              </mc:Choice>
              <mc:Fallback>
                <p:oleObj name="Equation" r:id="rId5" imgW="9232560" imgH="1523880" progId="Equation.DSMT4">
                  <p:embed/>
                  <p:pic>
                    <p:nvPicPr>
                      <p:cNvPr id="0" name=""/>
                      <p:cNvPicPr/>
                      <p:nvPr/>
                    </p:nvPicPr>
                    <p:blipFill>
                      <a:blip r:embed="rId6"/>
                      <a:stretch>
                        <a:fillRect/>
                      </a:stretch>
                    </p:blipFill>
                    <p:spPr>
                      <a:xfrm>
                        <a:off x="1127125" y="3644652"/>
                        <a:ext cx="7177088" cy="1184275"/>
                      </a:xfrm>
                      <a:prstGeom prst="rect">
                        <a:avLst/>
                      </a:prstGeom>
                      <a:ln w="38100">
                        <a:solidFill>
                          <a:srgbClr val="FF0000"/>
                        </a:solidFill>
                      </a:ln>
                    </p:spPr>
                  </p:pic>
                </p:oleObj>
              </mc:Fallback>
            </mc:AlternateContent>
          </a:graphicData>
        </a:graphic>
      </p:graphicFrame>
      <p:graphicFrame>
        <p:nvGraphicFramePr>
          <p:cNvPr id="10" name="Object 9"/>
          <p:cNvGraphicFramePr>
            <a:graphicFrameLocks noChangeAspect="1"/>
          </p:cNvGraphicFramePr>
          <p:nvPr>
            <p:extLst/>
          </p:nvPr>
        </p:nvGraphicFramePr>
        <p:xfrm>
          <a:off x="2699792" y="3140968"/>
          <a:ext cx="4176464" cy="482295"/>
        </p:xfrm>
        <a:graphic>
          <a:graphicData uri="http://schemas.openxmlformats.org/presentationml/2006/ole">
            <mc:AlternateContent xmlns:mc="http://schemas.openxmlformats.org/markup-compatibility/2006">
              <mc:Choice xmlns:v="urn:schemas-microsoft-com:vml" Requires="v">
                <p:oleObj spid="_x0000_s27670" name="Equation" r:id="rId7" imgW="5168880" imgH="596880" progId="Equation.DSMT4">
                  <p:embed/>
                </p:oleObj>
              </mc:Choice>
              <mc:Fallback>
                <p:oleObj name="Equation" r:id="rId7" imgW="5168880" imgH="596880" progId="Equation.DSMT4">
                  <p:embed/>
                  <p:pic>
                    <p:nvPicPr>
                      <p:cNvPr id="0" name=""/>
                      <p:cNvPicPr/>
                      <p:nvPr/>
                    </p:nvPicPr>
                    <p:blipFill>
                      <a:blip r:embed="rId8"/>
                      <a:stretch>
                        <a:fillRect/>
                      </a:stretch>
                    </p:blipFill>
                    <p:spPr>
                      <a:xfrm>
                        <a:off x="2699792" y="3140968"/>
                        <a:ext cx="4176464" cy="482295"/>
                      </a:xfrm>
                      <a:prstGeom prst="rect">
                        <a:avLst/>
                      </a:prstGeom>
                    </p:spPr>
                  </p:pic>
                </p:oleObj>
              </mc:Fallback>
            </mc:AlternateContent>
          </a:graphicData>
        </a:graphic>
      </p:graphicFrame>
      <p:sp>
        <p:nvSpPr>
          <p:cNvPr id="12" name="Rectangle 11"/>
          <p:cNvSpPr/>
          <p:nvPr/>
        </p:nvSpPr>
        <p:spPr>
          <a:xfrm>
            <a:off x="251520" y="5013176"/>
            <a:ext cx="8424936" cy="1292662"/>
          </a:xfrm>
          <a:prstGeom prst="rect">
            <a:avLst/>
          </a:prstGeom>
        </p:spPr>
        <p:txBody>
          <a:bodyPr wrap="square">
            <a:spAutoFit/>
          </a:bodyPr>
          <a:lstStyle/>
          <a:p>
            <a:r>
              <a:rPr lang="zh-CN" altLang="en-US" sz="2600" spc="30" dirty="0" smtClean="0">
                <a:solidFill>
                  <a:srgbClr val="323232"/>
                </a:solidFill>
                <a:latin typeface="Verdana"/>
                <a:ea typeface="微软雅黑"/>
                <a:cs typeface="Tahoma" pitchFamily="34" charset="0"/>
              </a:rPr>
              <a:t>这就是单电子方程，称为</a:t>
            </a:r>
            <a:r>
              <a:rPr lang="en-US" altLang="zh-CN" sz="2600" spc="30" dirty="0" err="1" smtClean="0">
                <a:solidFill>
                  <a:srgbClr val="FF0000"/>
                </a:solidFill>
                <a:latin typeface="Verdana"/>
                <a:ea typeface="微软雅黑"/>
                <a:cs typeface="Tahoma" pitchFamily="34" charset="0"/>
              </a:rPr>
              <a:t>Hartree</a:t>
            </a:r>
            <a:r>
              <a:rPr lang="zh-CN" altLang="en-US" sz="2600" spc="30" dirty="0" smtClean="0">
                <a:solidFill>
                  <a:srgbClr val="FF0000"/>
                </a:solidFill>
                <a:latin typeface="Verdana"/>
                <a:ea typeface="微软雅黑"/>
                <a:cs typeface="Tahoma" pitchFamily="34" charset="0"/>
              </a:rPr>
              <a:t>方程</a:t>
            </a:r>
            <a:r>
              <a:rPr lang="zh-CN" altLang="en-US" sz="2600" spc="30" dirty="0" smtClean="0">
                <a:solidFill>
                  <a:srgbClr val="323232"/>
                </a:solidFill>
                <a:latin typeface="Verdana"/>
                <a:ea typeface="微软雅黑"/>
                <a:cs typeface="Tahoma" pitchFamily="34" charset="0"/>
              </a:rPr>
              <a:t>。它描述了</a:t>
            </a:r>
            <a:r>
              <a:rPr lang="en-US" altLang="zh-CN" sz="2600" b="1" spc="30" dirty="0" smtClean="0">
                <a:solidFill>
                  <a:srgbClr val="323232"/>
                </a:solidFill>
                <a:latin typeface="Verdana"/>
                <a:ea typeface="微软雅黑"/>
                <a:cs typeface="Tahoma" pitchFamily="34" charset="0"/>
              </a:rPr>
              <a:t>r</a:t>
            </a:r>
            <a:r>
              <a:rPr lang="zh-CN" altLang="en-US" sz="2600" b="1" spc="30" dirty="0" smtClean="0">
                <a:solidFill>
                  <a:srgbClr val="323232"/>
                </a:solidFill>
                <a:latin typeface="Verdana"/>
                <a:ea typeface="微软雅黑"/>
                <a:cs typeface="Tahoma" pitchFamily="34" charset="0"/>
              </a:rPr>
              <a:t>处单个电子在外势场</a:t>
            </a:r>
            <a:r>
              <a:rPr lang="en-US" altLang="zh-CN" sz="2600" b="1" spc="30" dirty="0" smtClean="0">
                <a:solidFill>
                  <a:srgbClr val="323232"/>
                </a:solidFill>
                <a:latin typeface="Verdana"/>
                <a:ea typeface="微软雅黑"/>
                <a:cs typeface="Tahoma" pitchFamily="34" charset="0"/>
              </a:rPr>
              <a:t>V(r)</a:t>
            </a:r>
            <a:r>
              <a:rPr lang="zh-CN" altLang="en-US" sz="2600" b="1" spc="30" dirty="0" smtClean="0">
                <a:solidFill>
                  <a:srgbClr val="323232"/>
                </a:solidFill>
                <a:latin typeface="Verdana"/>
                <a:ea typeface="微软雅黑"/>
                <a:cs typeface="Tahoma" pitchFamily="34" charset="0"/>
              </a:rPr>
              <a:t>和所有其他电子平均势中的运动</a:t>
            </a:r>
            <a:r>
              <a:rPr lang="zh-CN" altLang="en-US" sz="2600" spc="30" dirty="0" smtClean="0">
                <a:solidFill>
                  <a:srgbClr val="323232"/>
                </a:solidFill>
                <a:latin typeface="Verdana"/>
                <a:ea typeface="微软雅黑"/>
                <a:cs typeface="Tahoma" pitchFamily="34" charset="0"/>
              </a:rPr>
              <a:t>，</a:t>
            </a:r>
            <a:r>
              <a:rPr lang="en-US" altLang="zh-CN" sz="2600" spc="30" dirty="0" err="1" smtClean="0">
                <a:solidFill>
                  <a:srgbClr val="0000FF"/>
                </a:solidFill>
                <a:latin typeface="Verdana"/>
                <a:ea typeface="微软雅黑"/>
                <a:cs typeface="Tahoma" pitchFamily="34" charset="0"/>
              </a:rPr>
              <a:t>E</a:t>
            </a:r>
            <a:r>
              <a:rPr lang="en-US" altLang="zh-CN" sz="2600" spc="30" baseline="-25000" dirty="0" err="1" smtClean="0">
                <a:solidFill>
                  <a:srgbClr val="0000FF"/>
                </a:solidFill>
                <a:latin typeface="Verdana"/>
                <a:ea typeface="微软雅黑"/>
                <a:cs typeface="Tahoma" pitchFamily="34" charset="0"/>
              </a:rPr>
              <a:t>i</a:t>
            </a:r>
            <a:r>
              <a:rPr lang="zh-CN" altLang="en-US" sz="2600" spc="30" dirty="0" smtClean="0">
                <a:solidFill>
                  <a:srgbClr val="0000FF"/>
                </a:solidFill>
                <a:latin typeface="Verdana"/>
                <a:ea typeface="微软雅黑"/>
                <a:cs typeface="Tahoma" pitchFamily="34" charset="0"/>
              </a:rPr>
              <a:t>对应的是单电子能量。</a:t>
            </a:r>
            <a:endParaRPr lang="zh-CN" altLang="en-US" dirty="0">
              <a:solidFill>
                <a:srgbClr val="0000FF"/>
              </a:solidFill>
            </a:endParaRPr>
          </a:p>
        </p:txBody>
      </p:sp>
    </p:spTree>
    <p:extLst>
      <p:ext uri="{BB962C8B-B14F-4D97-AF65-F5344CB8AC3E}">
        <p14:creationId xmlns:p14="http://schemas.microsoft.com/office/powerpoint/2010/main" val="16193652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6225" y="228601"/>
            <a:ext cx="8591550" cy="824136"/>
          </a:xfrm>
        </p:spPr>
        <p:txBody>
          <a:bodyPr/>
          <a:lstStyle/>
          <a:p>
            <a:r>
              <a:rPr lang="zh-CN" altLang="en-US" dirty="0"/>
              <a:t>更进一</a:t>
            </a:r>
            <a:r>
              <a:rPr lang="zh-CN" altLang="en-US" dirty="0" smtClean="0"/>
              <a:t>步</a:t>
            </a:r>
            <a:r>
              <a:rPr lang="en-US" altLang="zh-CN" dirty="0" smtClean="0"/>
              <a:t>—</a:t>
            </a:r>
            <a:r>
              <a:rPr lang="en-US" altLang="zh-CN" dirty="0" err="1" smtClean="0"/>
              <a:t>Fock</a:t>
            </a:r>
            <a:r>
              <a:rPr lang="zh-CN" altLang="en-US" dirty="0" smtClean="0"/>
              <a:t>近似</a:t>
            </a:r>
            <a:endParaRPr lang="zh-CN" altLang="en-US" dirty="0"/>
          </a:p>
        </p:txBody>
      </p:sp>
      <p:sp>
        <p:nvSpPr>
          <p:cNvPr id="6" name="Content Placeholder 5"/>
          <p:cNvSpPr>
            <a:spLocks noGrp="1"/>
          </p:cNvSpPr>
          <p:nvPr>
            <p:ph idx="4294967295"/>
          </p:nvPr>
        </p:nvSpPr>
        <p:spPr>
          <a:xfrm>
            <a:off x="374848" y="1196752"/>
            <a:ext cx="8229600" cy="4525963"/>
          </a:xfrm>
          <a:prstGeom prst="rect">
            <a:avLst/>
          </a:prstGeom>
        </p:spPr>
        <p:txBody>
          <a:bodyPr>
            <a:normAutofit/>
          </a:bodyPr>
          <a:lstStyle/>
          <a:p>
            <a:r>
              <a:rPr lang="en-US" altLang="zh-CN" sz="2400" dirty="0" err="1" smtClean="0"/>
              <a:t>Hartree</a:t>
            </a:r>
            <a:r>
              <a:rPr lang="zh-CN" altLang="en-US" sz="2400" dirty="0" smtClean="0"/>
              <a:t>近似里考虑了</a:t>
            </a:r>
            <a:r>
              <a:rPr lang="en-US" altLang="zh-CN" sz="2400" dirty="0" smtClean="0"/>
              <a:t>Pauli</a:t>
            </a:r>
            <a:r>
              <a:rPr lang="zh-CN" altLang="en-US" sz="2400" dirty="0"/>
              <a:t>不相</a:t>
            </a:r>
            <a:r>
              <a:rPr lang="zh-CN" altLang="en-US" sz="2400" dirty="0" smtClean="0"/>
              <a:t>容</a:t>
            </a:r>
            <a:r>
              <a:rPr lang="zh-CN" altLang="en-US" sz="2400" dirty="0"/>
              <a:t>原</a:t>
            </a:r>
            <a:r>
              <a:rPr lang="zh-CN" altLang="en-US" sz="2400" dirty="0" smtClean="0"/>
              <a:t>理，但还没有考虑到电子交换的反对称性。</a:t>
            </a:r>
            <a:endParaRPr lang="en-US" altLang="zh-CN" sz="2400" dirty="0"/>
          </a:p>
          <a:p>
            <a:endParaRPr lang="en-US" altLang="zh-CN" sz="2400" dirty="0" smtClean="0"/>
          </a:p>
          <a:p>
            <a:r>
              <a:rPr lang="zh-CN" altLang="en-US" sz="2400" dirty="0" smtClean="0"/>
              <a:t>这里引入</a:t>
            </a:r>
            <a:r>
              <a:rPr lang="en-US" altLang="zh-CN" sz="2400" dirty="0" smtClean="0"/>
              <a:t>Slater</a:t>
            </a:r>
            <a:r>
              <a:rPr lang="zh-CN" altLang="en-US" sz="2400" dirty="0" smtClean="0"/>
              <a:t>行列式：</a:t>
            </a:r>
            <a:endParaRPr lang="en-US" altLang="zh-CN" sz="2400" dirty="0" smtClean="0"/>
          </a:p>
          <a:p>
            <a:endParaRPr lang="zh-CN" altLang="en-US" sz="2400" dirty="0"/>
          </a:p>
        </p:txBody>
      </p:sp>
      <p:sp>
        <p:nvSpPr>
          <p:cNvPr id="2" name="Date Placeholder 1"/>
          <p:cNvSpPr>
            <a:spLocks noGrp="1"/>
          </p:cNvSpPr>
          <p:nvPr>
            <p:ph type="dt" sz="half" idx="10"/>
          </p:nvPr>
        </p:nvSpPr>
        <p:spPr/>
        <p:txBody>
          <a:bodyPr/>
          <a:lstStyle/>
          <a:p>
            <a:fld id="{8B55C006-592B-42C0-8665-9B22C29E56B1}"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37</a:t>
            </a:fld>
            <a:endParaRPr lang="zh-CN" altLang="en-US"/>
          </a:p>
        </p:txBody>
      </p:sp>
      <p:graphicFrame>
        <p:nvGraphicFramePr>
          <p:cNvPr id="7" name="Object 6"/>
          <p:cNvGraphicFramePr>
            <a:graphicFrameLocks noChangeAspect="1"/>
          </p:cNvGraphicFramePr>
          <p:nvPr>
            <p:extLst/>
          </p:nvPr>
        </p:nvGraphicFramePr>
        <p:xfrm>
          <a:off x="714375" y="2881313"/>
          <a:ext cx="7204075" cy="2060575"/>
        </p:xfrm>
        <a:graphic>
          <a:graphicData uri="http://schemas.openxmlformats.org/presentationml/2006/ole">
            <mc:AlternateContent xmlns:mc="http://schemas.openxmlformats.org/markup-compatibility/2006">
              <mc:Choice xmlns:v="urn:schemas-microsoft-com:vml" Requires="v">
                <p:oleObj spid="_x0000_s28680" name="Equation" r:id="rId3" imgW="3238200" imgH="927000" progId="Equation.DSMT4">
                  <p:embed/>
                </p:oleObj>
              </mc:Choice>
              <mc:Fallback>
                <p:oleObj name="Equation" r:id="rId3" imgW="3238200" imgH="927000" progId="Equation.DSMT4">
                  <p:embed/>
                  <p:pic>
                    <p:nvPicPr>
                      <p:cNvPr id="0" name=""/>
                      <p:cNvPicPr>
                        <a:picLocks noChangeAspect="1" noChangeArrowheads="1"/>
                      </p:cNvPicPr>
                      <p:nvPr/>
                    </p:nvPicPr>
                    <p:blipFill>
                      <a:blip r:embed="rId4"/>
                      <a:srcRect/>
                      <a:stretch>
                        <a:fillRect/>
                      </a:stretch>
                    </p:blipFill>
                    <p:spPr bwMode="auto">
                      <a:xfrm>
                        <a:off x="714375" y="2881313"/>
                        <a:ext cx="7204075" cy="2060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Rectangle 8"/>
          <p:cNvSpPr/>
          <p:nvPr/>
        </p:nvSpPr>
        <p:spPr>
          <a:xfrm>
            <a:off x="314098" y="5199583"/>
            <a:ext cx="8650390" cy="907941"/>
          </a:xfrm>
          <a:prstGeom prst="rect">
            <a:avLst/>
          </a:prstGeom>
        </p:spPr>
        <p:txBody>
          <a:bodyPr wrap="square">
            <a:spAutoFit/>
          </a:bodyPr>
          <a:lstStyle/>
          <a:p>
            <a:pPr lvl="0" fontAlgn="auto">
              <a:spcBef>
                <a:spcPts val="600"/>
              </a:spcBef>
              <a:spcAft>
                <a:spcPts val="0"/>
              </a:spcAft>
              <a:buClr>
                <a:srgbClr val="F07F09"/>
              </a:buClr>
            </a:pPr>
            <a:r>
              <a:rPr lang="zh-CN" altLang="en-US" sz="2400" spc="30" dirty="0" smtClean="0">
                <a:solidFill>
                  <a:srgbClr val="323232"/>
                </a:solidFill>
                <a:latin typeface="Verdana"/>
                <a:ea typeface="微软雅黑"/>
                <a:cs typeface="Tahoma" pitchFamily="34" charset="0"/>
              </a:rPr>
              <a:t>满足：</a:t>
            </a:r>
            <a:endParaRPr lang="en-US" altLang="zh-CN" sz="2400" spc="30" dirty="0" smtClean="0">
              <a:solidFill>
                <a:srgbClr val="323232"/>
              </a:solidFill>
              <a:latin typeface="Verdana"/>
              <a:ea typeface="微软雅黑"/>
              <a:cs typeface="Tahoma" pitchFamily="34" charset="0"/>
            </a:endParaRPr>
          </a:p>
          <a:p>
            <a:pPr lvl="0" fontAlgn="auto">
              <a:spcBef>
                <a:spcPts val="600"/>
              </a:spcBef>
              <a:spcAft>
                <a:spcPts val="0"/>
              </a:spcAft>
              <a:buClr>
                <a:srgbClr val="F07F09"/>
              </a:buClr>
            </a:pPr>
            <a:r>
              <a:rPr lang="zh-CN" altLang="en-US" sz="2400" spc="30" dirty="0" smtClean="0">
                <a:solidFill>
                  <a:srgbClr val="323232"/>
                </a:solidFill>
                <a:latin typeface="Verdana"/>
                <a:ea typeface="微软雅黑"/>
                <a:cs typeface="Tahoma" pitchFamily="34" charset="0"/>
              </a:rPr>
              <a:t>交换任意两个电子相当于交换行列式的两行，行列式差一符号。</a:t>
            </a:r>
            <a:endParaRPr lang="en-US" altLang="zh-CN" sz="2400" spc="30" dirty="0">
              <a:solidFill>
                <a:srgbClr val="323232"/>
              </a:solidFill>
              <a:latin typeface="Verdana"/>
              <a:ea typeface="微软雅黑"/>
              <a:cs typeface="Tahoma" pitchFamily="34" charset="0"/>
            </a:endParaRPr>
          </a:p>
        </p:txBody>
      </p:sp>
    </p:spTree>
    <p:extLst>
      <p:ext uri="{BB962C8B-B14F-4D97-AF65-F5344CB8AC3E}">
        <p14:creationId xmlns:p14="http://schemas.microsoft.com/office/powerpoint/2010/main" val="324653393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520" y="116632"/>
            <a:ext cx="8591550" cy="824136"/>
          </a:xfrm>
        </p:spPr>
        <p:txBody>
          <a:bodyPr/>
          <a:lstStyle/>
          <a:p>
            <a:r>
              <a:rPr lang="en-US" altLang="zh-CN" dirty="0"/>
              <a:t>Slater</a:t>
            </a:r>
            <a:r>
              <a:rPr lang="zh-CN" altLang="en-US" dirty="0"/>
              <a:t>行列</a:t>
            </a:r>
            <a:r>
              <a:rPr lang="zh-CN" altLang="en-US" dirty="0" smtClean="0"/>
              <a:t>式求解</a:t>
            </a:r>
            <a:r>
              <a:rPr lang="en-US" altLang="zh-CN" dirty="0" smtClean="0"/>
              <a:t>E</a:t>
            </a:r>
            <a:endParaRPr lang="zh-CN" altLang="en-US" dirty="0"/>
          </a:p>
        </p:txBody>
      </p:sp>
      <p:graphicFrame>
        <p:nvGraphicFramePr>
          <p:cNvPr id="7" name="Content Placeholder 6"/>
          <p:cNvGraphicFramePr>
            <a:graphicFrameLocks noGrp="1" noChangeAspect="1"/>
          </p:cNvGraphicFramePr>
          <p:nvPr>
            <p:ph idx="4294967295"/>
            <p:extLst/>
          </p:nvPr>
        </p:nvGraphicFramePr>
        <p:xfrm>
          <a:off x="900113" y="971550"/>
          <a:ext cx="7415212" cy="1962150"/>
        </p:xfrm>
        <a:graphic>
          <a:graphicData uri="http://schemas.openxmlformats.org/presentationml/2006/ole">
            <mc:AlternateContent xmlns:mc="http://schemas.openxmlformats.org/markup-compatibility/2006">
              <mc:Choice xmlns:v="urn:schemas-microsoft-com:vml" Requires="v">
                <p:oleObj spid="_x0000_s29710" name="Equation" r:id="rId4" imgW="10655280" imgH="2819160" progId="Equation.DSMT4">
                  <p:embed/>
                </p:oleObj>
              </mc:Choice>
              <mc:Fallback>
                <p:oleObj name="Equation" r:id="rId4" imgW="10655280" imgH="2819160" progId="Equation.DSMT4">
                  <p:embed/>
                  <p:pic>
                    <p:nvPicPr>
                      <p:cNvPr id="0" name=""/>
                      <p:cNvPicPr/>
                      <p:nvPr/>
                    </p:nvPicPr>
                    <p:blipFill>
                      <a:blip r:embed="rId5"/>
                      <a:stretch>
                        <a:fillRect/>
                      </a:stretch>
                    </p:blipFill>
                    <p:spPr>
                      <a:xfrm>
                        <a:off x="900113" y="971550"/>
                        <a:ext cx="7415212" cy="1962150"/>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p>
            <a:fld id="{8251F66C-C03F-4381-B06A-76D40C6AD5B7}"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38</a:t>
            </a:fld>
            <a:endParaRPr lang="zh-CN" altLang="en-US"/>
          </a:p>
        </p:txBody>
      </p:sp>
      <p:graphicFrame>
        <p:nvGraphicFramePr>
          <p:cNvPr id="9" name="Object 8"/>
          <p:cNvGraphicFramePr>
            <a:graphicFrameLocks noChangeAspect="1"/>
          </p:cNvGraphicFramePr>
          <p:nvPr>
            <p:extLst/>
          </p:nvPr>
        </p:nvGraphicFramePr>
        <p:xfrm>
          <a:off x="714375" y="3141663"/>
          <a:ext cx="7643813" cy="2117725"/>
        </p:xfrm>
        <a:graphic>
          <a:graphicData uri="http://schemas.openxmlformats.org/presentationml/2006/ole">
            <mc:AlternateContent xmlns:mc="http://schemas.openxmlformats.org/markup-compatibility/2006">
              <mc:Choice xmlns:v="urn:schemas-microsoft-com:vml" Requires="v">
                <p:oleObj spid="_x0000_s29711" name="Equation" r:id="rId6" imgW="10172520" imgH="2819160" progId="Equation.DSMT4">
                  <p:embed/>
                </p:oleObj>
              </mc:Choice>
              <mc:Fallback>
                <p:oleObj name="Equation" r:id="rId6" imgW="10172520" imgH="2819160" progId="Equation.DSMT4">
                  <p:embed/>
                  <p:pic>
                    <p:nvPicPr>
                      <p:cNvPr id="0" name=""/>
                      <p:cNvPicPr>
                        <a:picLocks noChangeAspect="1" noChangeArrowheads="1"/>
                      </p:cNvPicPr>
                      <p:nvPr/>
                    </p:nvPicPr>
                    <p:blipFill>
                      <a:blip r:embed="rId7"/>
                      <a:srcRect/>
                      <a:stretch>
                        <a:fillRect/>
                      </a:stretch>
                    </p:blipFill>
                    <p:spPr bwMode="auto">
                      <a:xfrm>
                        <a:off x="714375" y="3141663"/>
                        <a:ext cx="7643813" cy="2117725"/>
                      </a:xfrm>
                      <a:prstGeom prst="rect">
                        <a:avLst/>
                      </a:prstGeom>
                      <a:noFill/>
                      <a:ln w="38100">
                        <a:solidFill>
                          <a:srgbClr val="FF0000"/>
                        </a:solidFill>
                        <a:miter lim="800000"/>
                        <a:headEnd/>
                        <a:tailEnd/>
                      </a:ln>
                    </p:spPr>
                  </p:pic>
                </p:oleObj>
              </mc:Fallback>
            </mc:AlternateContent>
          </a:graphicData>
        </a:graphic>
      </p:graphicFrame>
      <p:sp>
        <p:nvSpPr>
          <p:cNvPr id="10" name="Rectangle 9"/>
          <p:cNvSpPr/>
          <p:nvPr/>
        </p:nvSpPr>
        <p:spPr>
          <a:xfrm>
            <a:off x="683568" y="5445224"/>
            <a:ext cx="7488832" cy="830997"/>
          </a:xfrm>
          <a:prstGeom prst="rect">
            <a:avLst/>
          </a:prstGeom>
        </p:spPr>
        <p:txBody>
          <a:bodyPr wrap="square">
            <a:spAutoFit/>
          </a:bodyPr>
          <a:lstStyle/>
          <a:p>
            <a:pPr algn="ctr"/>
            <a:r>
              <a:rPr lang="zh-CN" altLang="en-US" sz="2400" spc="30" dirty="0" smtClean="0">
                <a:solidFill>
                  <a:srgbClr val="FF0000"/>
                </a:solidFill>
                <a:latin typeface="Verdana"/>
                <a:ea typeface="微软雅黑"/>
                <a:cs typeface="Tahoma" pitchFamily="34" charset="0"/>
              </a:rPr>
              <a:t>这就是</a:t>
            </a:r>
            <a:r>
              <a:rPr lang="en-US" altLang="zh-CN" sz="2400" spc="30" dirty="0" err="1" smtClean="0">
                <a:solidFill>
                  <a:srgbClr val="FF0000"/>
                </a:solidFill>
                <a:latin typeface="Verdana"/>
                <a:ea typeface="微软雅黑"/>
                <a:cs typeface="Tahoma" pitchFamily="34" charset="0"/>
              </a:rPr>
              <a:t>Hartree-Fock</a:t>
            </a:r>
            <a:r>
              <a:rPr lang="zh-CN" altLang="en-US" sz="2400" spc="30" dirty="0" smtClean="0">
                <a:solidFill>
                  <a:srgbClr val="FF0000"/>
                </a:solidFill>
                <a:latin typeface="Verdana"/>
                <a:ea typeface="微软雅黑"/>
                <a:cs typeface="Tahoma" pitchFamily="34" charset="0"/>
              </a:rPr>
              <a:t>方程</a:t>
            </a:r>
            <a:endParaRPr lang="en-US" altLang="zh-CN" sz="2400" spc="30" dirty="0">
              <a:solidFill>
                <a:srgbClr val="323232"/>
              </a:solidFill>
              <a:latin typeface="Verdana"/>
              <a:ea typeface="微软雅黑"/>
              <a:cs typeface="Tahoma" pitchFamily="34" charset="0"/>
            </a:endParaRPr>
          </a:p>
          <a:p>
            <a:pPr algn="ctr"/>
            <a:r>
              <a:rPr lang="zh-CN" altLang="en-US" sz="2400" spc="30" dirty="0" smtClean="0">
                <a:solidFill>
                  <a:srgbClr val="323232"/>
                </a:solidFill>
                <a:latin typeface="Verdana"/>
                <a:ea typeface="微软雅黑"/>
                <a:cs typeface="Tahoma" pitchFamily="34" charset="0"/>
              </a:rPr>
              <a:t>它比</a:t>
            </a:r>
            <a:r>
              <a:rPr lang="en-US" altLang="zh-CN" sz="2400" spc="30" dirty="0" err="1" smtClean="0">
                <a:solidFill>
                  <a:srgbClr val="323232"/>
                </a:solidFill>
                <a:latin typeface="Verdana"/>
                <a:ea typeface="微软雅黑"/>
                <a:cs typeface="Tahoma" pitchFamily="34" charset="0"/>
              </a:rPr>
              <a:t>Hartree</a:t>
            </a:r>
            <a:r>
              <a:rPr lang="zh-CN" altLang="en-US" sz="2400" spc="30" dirty="0" smtClean="0">
                <a:solidFill>
                  <a:srgbClr val="323232"/>
                </a:solidFill>
                <a:latin typeface="Verdana"/>
                <a:ea typeface="微软雅黑"/>
                <a:cs typeface="Tahoma" pitchFamily="34" charset="0"/>
              </a:rPr>
              <a:t>方程多了一项，即</a:t>
            </a:r>
            <a:r>
              <a:rPr lang="zh-CN" altLang="en-US" sz="2400" b="1" spc="30" dirty="0" smtClean="0">
                <a:solidFill>
                  <a:srgbClr val="323232"/>
                </a:solidFill>
                <a:latin typeface="Verdana"/>
                <a:ea typeface="微软雅黑"/>
                <a:cs typeface="Tahoma" pitchFamily="34" charset="0"/>
              </a:rPr>
              <a:t>交换相互作用项</a:t>
            </a:r>
            <a:endParaRPr lang="en-US" altLang="zh-CN" sz="2400" b="1" spc="30" dirty="0" smtClean="0">
              <a:solidFill>
                <a:srgbClr val="323232"/>
              </a:solidFill>
              <a:latin typeface="Verdana"/>
              <a:ea typeface="微软雅黑"/>
              <a:cs typeface="Tahoma" pitchFamily="34" charset="0"/>
            </a:endParaRPr>
          </a:p>
        </p:txBody>
      </p:sp>
      <p:sp>
        <p:nvSpPr>
          <p:cNvPr id="11" name="Rectangle 10"/>
          <p:cNvSpPr/>
          <p:nvPr/>
        </p:nvSpPr>
        <p:spPr>
          <a:xfrm>
            <a:off x="899592" y="4293096"/>
            <a:ext cx="3816424" cy="100811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11"/>
          <p:cNvSpPr/>
          <p:nvPr/>
        </p:nvSpPr>
        <p:spPr>
          <a:xfrm>
            <a:off x="899592" y="1988840"/>
            <a:ext cx="5328592" cy="100811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Rectangle 12"/>
          <p:cNvSpPr/>
          <p:nvPr/>
        </p:nvSpPr>
        <p:spPr>
          <a:xfrm>
            <a:off x="6444208" y="2262063"/>
            <a:ext cx="2088232" cy="461665"/>
          </a:xfrm>
          <a:prstGeom prst="rect">
            <a:avLst/>
          </a:prstGeom>
        </p:spPr>
        <p:txBody>
          <a:bodyPr wrap="square">
            <a:spAutoFit/>
          </a:bodyPr>
          <a:lstStyle/>
          <a:p>
            <a:pPr algn="ctr"/>
            <a:r>
              <a:rPr lang="zh-CN" altLang="en-US" sz="2400" spc="30" dirty="0" smtClean="0">
                <a:solidFill>
                  <a:srgbClr val="0000FF"/>
                </a:solidFill>
                <a:latin typeface="Verdana"/>
                <a:ea typeface="微软雅黑"/>
                <a:cs typeface="Tahoma" pitchFamily="34" charset="0"/>
              </a:rPr>
              <a:t>交换项</a:t>
            </a:r>
            <a:endParaRPr lang="en-US" altLang="zh-CN" sz="2400" spc="30" dirty="0">
              <a:solidFill>
                <a:srgbClr val="0000FF"/>
              </a:solidFill>
              <a:latin typeface="Verdana"/>
              <a:ea typeface="微软雅黑"/>
              <a:cs typeface="Tahoma" pitchFamily="34" charset="0"/>
            </a:endParaRPr>
          </a:p>
        </p:txBody>
      </p:sp>
    </p:spTree>
    <p:extLst>
      <p:ext uri="{BB962C8B-B14F-4D97-AF65-F5344CB8AC3E}">
        <p14:creationId xmlns:p14="http://schemas.microsoft.com/office/powerpoint/2010/main" val="374438878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zh-CN" dirty="0" err="1" smtClean="0"/>
              <a:t>Hartree</a:t>
            </a:r>
            <a:r>
              <a:rPr lang="en-US" altLang="zh-CN" dirty="0" smtClean="0"/>
              <a:t> </a:t>
            </a:r>
            <a:r>
              <a:rPr lang="en-US" altLang="zh-CN" dirty="0" err="1" smtClean="0"/>
              <a:t>v.s</a:t>
            </a:r>
            <a:r>
              <a:rPr lang="en-US" altLang="zh-CN" dirty="0" smtClean="0"/>
              <a:t>. </a:t>
            </a:r>
            <a:r>
              <a:rPr lang="en-US" altLang="zh-CN" dirty="0" err="1" smtClean="0"/>
              <a:t>Hartree-Fock</a:t>
            </a:r>
            <a:endParaRPr lang="zh-CN" altLang="en-US" dirty="0"/>
          </a:p>
        </p:txBody>
      </p:sp>
      <p:sp>
        <p:nvSpPr>
          <p:cNvPr id="6" name="Content Placeholder 5"/>
          <p:cNvSpPr>
            <a:spLocks noGrp="1"/>
          </p:cNvSpPr>
          <p:nvPr>
            <p:ph idx="4294967295"/>
          </p:nvPr>
        </p:nvSpPr>
        <p:spPr>
          <a:xfrm>
            <a:off x="457200" y="1600200"/>
            <a:ext cx="8229600" cy="4525963"/>
          </a:xfrm>
          <a:prstGeom prst="rect">
            <a:avLst/>
          </a:prstGeom>
        </p:spPr>
        <p:txBody>
          <a:bodyPr/>
          <a:lstStyle/>
          <a:p>
            <a:endParaRPr lang="en-US" altLang="zh-CN" dirty="0" smtClean="0"/>
          </a:p>
          <a:p>
            <a:endParaRPr lang="en-US" altLang="zh-CN" dirty="0"/>
          </a:p>
          <a:p>
            <a:endParaRPr lang="en-US" altLang="zh-CN" dirty="0" smtClean="0"/>
          </a:p>
          <a:p>
            <a:pPr marL="0" indent="0">
              <a:buNone/>
            </a:pPr>
            <a:r>
              <a:rPr lang="zh-CN" altLang="en-US" sz="2400" dirty="0" smtClean="0"/>
              <a:t>定义：</a:t>
            </a:r>
            <a:endParaRPr lang="zh-CN" altLang="en-US" sz="2400" dirty="0"/>
          </a:p>
        </p:txBody>
      </p:sp>
      <p:sp>
        <p:nvSpPr>
          <p:cNvPr id="2" name="Date Placeholder 1"/>
          <p:cNvSpPr>
            <a:spLocks noGrp="1"/>
          </p:cNvSpPr>
          <p:nvPr>
            <p:ph type="dt" sz="half" idx="10"/>
          </p:nvPr>
        </p:nvSpPr>
        <p:spPr/>
        <p:txBody>
          <a:bodyPr/>
          <a:lstStyle/>
          <a:p>
            <a:fld id="{652B1396-C2D0-435B-9D3F-2ABD7F1D9C87}"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39</a:t>
            </a:fld>
            <a:endParaRPr lang="zh-CN" altLang="en-US"/>
          </a:p>
        </p:txBody>
      </p:sp>
      <p:graphicFrame>
        <p:nvGraphicFramePr>
          <p:cNvPr id="7" name="Object 6"/>
          <p:cNvGraphicFramePr>
            <a:graphicFrameLocks noChangeAspect="1"/>
          </p:cNvGraphicFramePr>
          <p:nvPr>
            <p:extLst/>
          </p:nvPr>
        </p:nvGraphicFramePr>
        <p:xfrm>
          <a:off x="251520" y="1484784"/>
          <a:ext cx="4752528" cy="841286"/>
        </p:xfrm>
        <a:graphic>
          <a:graphicData uri="http://schemas.openxmlformats.org/presentationml/2006/ole">
            <mc:AlternateContent xmlns:mc="http://schemas.openxmlformats.org/markup-compatibility/2006">
              <mc:Choice xmlns:v="urn:schemas-microsoft-com:vml" Requires="v">
                <p:oleObj spid="_x0000_s30758" name="Equation" r:id="rId3" imgW="7823160" imgH="1384200" progId="Equation.DSMT4">
                  <p:embed/>
                </p:oleObj>
              </mc:Choice>
              <mc:Fallback>
                <p:oleObj name="Equation" r:id="rId3" imgW="7823160" imgH="1384200" progId="Equation.DSMT4">
                  <p:embed/>
                  <p:pic>
                    <p:nvPicPr>
                      <p:cNvPr id="0" name=""/>
                      <p:cNvPicPr>
                        <a:picLocks noChangeAspect="1" noChangeArrowheads="1"/>
                      </p:cNvPicPr>
                      <p:nvPr/>
                    </p:nvPicPr>
                    <p:blipFill>
                      <a:blip r:embed="rId4"/>
                      <a:srcRect/>
                      <a:stretch>
                        <a:fillRect/>
                      </a:stretch>
                    </p:blipFill>
                    <p:spPr bwMode="auto">
                      <a:xfrm>
                        <a:off x="251520" y="1484784"/>
                        <a:ext cx="4752528" cy="841286"/>
                      </a:xfrm>
                      <a:prstGeom prst="rect">
                        <a:avLst/>
                      </a:prstGeom>
                      <a:noFill/>
                      <a:ln w="38100">
                        <a:noFill/>
                        <a:miter lim="800000"/>
                        <a:headEnd/>
                        <a:tailEnd/>
                      </a:ln>
                    </p:spPr>
                  </p:pic>
                </p:oleObj>
              </mc:Fallback>
            </mc:AlternateContent>
          </a:graphicData>
        </a:graphic>
      </p:graphicFrame>
      <p:graphicFrame>
        <p:nvGraphicFramePr>
          <p:cNvPr id="9" name="Object 8"/>
          <p:cNvGraphicFramePr>
            <a:graphicFrameLocks noChangeAspect="1"/>
          </p:cNvGraphicFramePr>
          <p:nvPr>
            <p:extLst/>
          </p:nvPr>
        </p:nvGraphicFramePr>
        <p:xfrm>
          <a:off x="5006975" y="1484313"/>
          <a:ext cx="4087813" cy="771525"/>
        </p:xfrm>
        <a:graphic>
          <a:graphicData uri="http://schemas.openxmlformats.org/presentationml/2006/ole">
            <mc:AlternateContent xmlns:mc="http://schemas.openxmlformats.org/markup-compatibility/2006">
              <mc:Choice xmlns:v="urn:schemas-microsoft-com:vml" Requires="v">
                <p:oleObj spid="_x0000_s30759" name="Equation" r:id="rId5" imgW="6730920" imgH="1269720" progId="Equation.DSMT4">
                  <p:embed/>
                </p:oleObj>
              </mc:Choice>
              <mc:Fallback>
                <p:oleObj name="Equation" r:id="rId5" imgW="6730920" imgH="1269720" progId="Equation.DSMT4">
                  <p:embed/>
                  <p:pic>
                    <p:nvPicPr>
                      <p:cNvPr id="0" name=""/>
                      <p:cNvPicPr>
                        <a:picLocks noChangeAspect="1" noChangeArrowheads="1"/>
                      </p:cNvPicPr>
                      <p:nvPr/>
                    </p:nvPicPr>
                    <p:blipFill>
                      <a:blip r:embed="rId6"/>
                      <a:srcRect/>
                      <a:stretch>
                        <a:fillRect/>
                      </a:stretch>
                    </p:blipFill>
                    <p:spPr bwMode="auto">
                      <a:xfrm>
                        <a:off x="5006975" y="1484313"/>
                        <a:ext cx="4087813" cy="771525"/>
                      </a:xfrm>
                      <a:prstGeom prst="rect">
                        <a:avLst/>
                      </a:prstGeom>
                      <a:noFill/>
                      <a:ln w="38100">
                        <a:noFill/>
                        <a:miter lim="800000"/>
                        <a:headEnd/>
                        <a:tailEnd/>
                      </a:ln>
                    </p:spPr>
                  </p:pic>
                </p:oleObj>
              </mc:Fallback>
            </mc:AlternateContent>
          </a:graphicData>
        </a:graphic>
      </p:graphicFrame>
      <p:graphicFrame>
        <p:nvGraphicFramePr>
          <p:cNvPr id="10" name="Object 9"/>
          <p:cNvGraphicFramePr>
            <a:graphicFrameLocks noChangeAspect="1"/>
          </p:cNvGraphicFramePr>
          <p:nvPr>
            <p:extLst/>
          </p:nvPr>
        </p:nvGraphicFramePr>
        <p:xfrm>
          <a:off x="1403648" y="2564904"/>
          <a:ext cx="5544616" cy="1512168"/>
        </p:xfrm>
        <a:graphic>
          <a:graphicData uri="http://schemas.openxmlformats.org/presentationml/2006/ole">
            <mc:AlternateContent xmlns:mc="http://schemas.openxmlformats.org/markup-compatibility/2006">
              <mc:Choice xmlns:v="urn:schemas-microsoft-com:vml" Requires="v">
                <p:oleObj spid="_x0000_s30760" name="Equation" r:id="rId7" imgW="7734240" imgH="2108160" progId="Equation.DSMT4">
                  <p:embed/>
                </p:oleObj>
              </mc:Choice>
              <mc:Fallback>
                <p:oleObj name="Equation" r:id="rId7" imgW="7734240" imgH="2108160" progId="Equation.DSMT4">
                  <p:embed/>
                  <p:pic>
                    <p:nvPicPr>
                      <p:cNvPr id="0" name=""/>
                      <p:cNvPicPr/>
                      <p:nvPr/>
                    </p:nvPicPr>
                    <p:blipFill>
                      <a:blip r:embed="rId8"/>
                      <a:stretch>
                        <a:fillRect/>
                      </a:stretch>
                    </p:blipFill>
                    <p:spPr>
                      <a:xfrm>
                        <a:off x="1403648" y="2564904"/>
                        <a:ext cx="5544616" cy="1512168"/>
                      </a:xfrm>
                      <a:prstGeom prst="rect">
                        <a:avLst/>
                      </a:prstGeom>
                    </p:spPr>
                  </p:pic>
                </p:oleObj>
              </mc:Fallback>
            </mc:AlternateContent>
          </a:graphicData>
        </a:graphic>
      </p:graphicFrame>
      <p:sp>
        <p:nvSpPr>
          <p:cNvPr id="11" name="Rectangle 10"/>
          <p:cNvSpPr/>
          <p:nvPr/>
        </p:nvSpPr>
        <p:spPr>
          <a:xfrm>
            <a:off x="1115616" y="5701130"/>
            <a:ext cx="8136904" cy="461665"/>
          </a:xfrm>
          <a:prstGeom prst="rect">
            <a:avLst/>
          </a:prstGeom>
        </p:spPr>
        <p:txBody>
          <a:bodyPr wrap="square">
            <a:spAutoFit/>
          </a:bodyPr>
          <a:lstStyle/>
          <a:p>
            <a:pPr lvl="0" fontAlgn="auto">
              <a:spcBef>
                <a:spcPts val="600"/>
              </a:spcBef>
              <a:spcAft>
                <a:spcPts val="0"/>
              </a:spcAft>
              <a:buClr>
                <a:srgbClr val="F07F09"/>
              </a:buClr>
            </a:pPr>
            <a:r>
              <a:rPr lang="zh-CN" altLang="en-US" sz="2400" spc="30" dirty="0" smtClean="0">
                <a:solidFill>
                  <a:srgbClr val="323232"/>
                </a:solidFill>
                <a:latin typeface="Verdana"/>
                <a:ea typeface="微软雅黑"/>
                <a:cs typeface="Tahoma" pitchFamily="34" charset="0"/>
              </a:rPr>
              <a:t>与</a:t>
            </a:r>
            <a:r>
              <a:rPr lang="zh-CN" altLang="en-US" sz="2400" b="1" spc="30" dirty="0" smtClean="0">
                <a:solidFill>
                  <a:srgbClr val="323232"/>
                </a:solidFill>
                <a:latin typeface="Verdana"/>
                <a:ea typeface="微软雅黑"/>
                <a:cs typeface="Tahoma" pitchFamily="34" charset="0"/>
              </a:rPr>
              <a:t>电子位置无关</a:t>
            </a:r>
            <a:r>
              <a:rPr lang="zh-CN" altLang="en-US" sz="2400" spc="30" dirty="0" smtClean="0">
                <a:solidFill>
                  <a:srgbClr val="323232"/>
                </a:solidFill>
                <a:latin typeface="Verdana"/>
                <a:ea typeface="微软雅黑"/>
                <a:cs typeface="Tahoma" pitchFamily="34" charset="0"/>
              </a:rPr>
              <a:t>，而             则与相同自旋</a:t>
            </a:r>
            <a:r>
              <a:rPr lang="zh-CN" altLang="en-US" sz="2400" b="1" spc="30" dirty="0" smtClean="0">
                <a:solidFill>
                  <a:srgbClr val="323232"/>
                </a:solidFill>
                <a:latin typeface="Verdana"/>
                <a:ea typeface="微软雅黑"/>
                <a:cs typeface="Tahoma" pitchFamily="34" charset="0"/>
              </a:rPr>
              <a:t>电子位置有关</a:t>
            </a:r>
            <a:endParaRPr lang="en-US" altLang="zh-CN" sz="2400" b="1" spc="30" dirty="0">
              <a:solidFill>
                <a:srgbClr val="323232"/>
              </a:solidFill>
              <a:latin typeface="Verdana"/>
              <a:ea typeface="微软雅黑"/>
              <a:cs typeface="Tahoma" pitchFamily="34" charset="0"/>
            </a:endParaRPr>
          </a:p>
        </p:txBody>
      </p:sp>
      <p:graphicFrame>
        <p:nvGraphicFramePr>
          <p:cNvPr id="13" name="Object 12"/>
          <p:cNvGraphicFramePr>
            <a:graphicFrameLocks noChangeAspect="1"/>
          </p:cNvGraphicFramePr>
          <p:nvPr>
            <p:extLst/>
          </p:nvPr>
        </p:nvGraphicFramePr>
        <p:xfrm>
          <a:off x="107504" y="5701129"/>
          <a:ext cx="893862" cy="461665"/>
        </p:xfrm>
        <a:graphic>
          <a:graphicData uri="http://schemas.openxmlformats.org/presentationml/2006/ole">
            <mc:AlternateContent xmlns:mc="http://schemas.openxmlformats.org/markup-compatibility/2006">
              <mc:Choice xmlns:v="urn:schemas-microsoft-com:vml" Requires="v">
                <p:oleObj spid="_x0000_s30761" name="Equation" r:id="rId9" imgW="1155600" imgH="596880" progId="Equation.DSMT4">
                  <p:embed/>
                </p:oleObj>
              </mc:Choice>
              <mc:Fallback>
                <p:oleObj name="Equation" r:id="rId9" imgW="1155600" imgH="596880" progId="Equation.DSMT4">
                  <p:embed/>
                  <p:pic>
                    <p:nvPicPr>
                      <p:cNvPr id="0" name=""/>
                      <p:cNvPicPr/>
                      <p:nvPr/>
                    </p:nvPicPr>
                    <p:blipFill>
                      <a:blip r:embed="rId10"/>
                      <a:stretch>
                        <a:fillRect/>
                      </a:stretch>
                    </p:blipFill>
                    <p:spPr>
                      <a:xfrm>
                        <a:off x="107504" y="5701129"/>
                        <a:ext cx="893862" cy="461665"/>
                      </a:xfrm>
                      <a:prstGeom prst="rect">
                        <a:avLst/>
                      </a:prstGeom>
                    </p:spPr>
                  </p:pic>
                </p:oleObj>
              </mc:Fallback>
            </mc:AlternateContent>
          </a:graphicData>
        </a:graphic>
      </p:graphicFrame>
      <p:graphicFrame>
        <p:nvGraphicFramePr>
          <p:cNvPr id="14" name="Object 13"/>
          <p:cNvGraphicFramePr>
            <a:graphicFrameLocks noChangeAspect="1"/>
          </p:cNvGraphicFramePr>
          <p:nvPr>
            <p:extLst/>
          </p:nvPr>
        </p:nvGraphicFramePr>
        <p:xfrm>
          <a:off x="3995936" y="5704929"/>
          <a:ext cx="1374775" cy="460375"/>
        </p:xfrm>
        <a:graphic>
          <a:graphicData uri="http://schemas.openxmlformats.org/presentationml/2006/ole">
            <mc:AlternateContent xmlns:mc="http://schemas.openxmlformats.org/markup-compatibility/2006">
              <mc:Choice xmlns:v="urn:schemas-microsoft-com:vml" Requires="v">
                <p:oleObj spid="_x0000_s30762" name="Equation" r:id="rId11" imgW="1777680" imgH="596880" progId="Equation.DSMT4">
                  <p:embed/>
                </p:oleObj>
              </mc:Choice>
              <mc:Fallback>
                <p:oleObj name="Equation" r:id="rId11" imgW="1777680" imgH="596880" progId="Equation.DSMT4">
                  <p:embed/>
                  <p:pic>
                    <p:nvPicPr>
                      <p:cNvPr id="0" name=""/>
                      <p:cNvPicPr>
                        <a:picLocks noChangeAspect="1" noChangeArrowheads="1"/>
                      </p:cNvPicPr>
                      <p:nvPr/>
                    </p:nvPicPr>
                    <p:blipFill>
                      <a:blip r:embed="rId12"/>
                      <a:srcRect/>
                      <a:stretch>
                        <a:fillRect/>
                      </a:stretch>
                    </p:blipFill>
                    <p:spPr bwMode="auto">
                      <a:xfrm>
                        <a:off x="3995936" y="5704929"/>
                        <a:ext cx="1374775" cy="460375"/>
                      </a:xfrm>
                      <a:prstGeom prst="rect">
                        <a:avLst/>
                      </a:prstGeom>
                      <a:noFill/>
                      <a:ln>
                        <a:noFill/>
                      </a:ln>
                    </p:spPr>
                  </p:pic>
                </p:oleObj>
              </mc:Fallback>
            </mc:AlternateContent>
          </a:graphicData>
        </a:graphic>
      </p:graphicFrame>
      <p:graphicFrame>
        <p:nvGraphicFramePr>
          <p:cNvPr id="15" name="Object 14"/>
          <p:cNvGraphicFramePr>
            <a:graphicFrameLocks noChangeAspect="1"/>
          </p:cNvGraphicFramePr>
          <p:nvPr>
            <p:extLst/>
          </p:nvPr>
        </p:nvGraphicFramePr>
        <p:xfrm>
          <a:off x="1298575" y="4221163"/>
          <a:ext cx="6305550" cy="1285875"/>
        </p:xfrm>
        <a:graphic>
          <a:graphicData uri="http://schemas.openxmlformats.org/presentationml/2006/ole">
            <mc:AlternateContent xmlns:mc="http://schemas.openxmlformats.org/markup-compatibility/2006">
              <mc:Choice xmlns:v="urn:schemas-microsoft-com:vml" Requires="v">
                <p:oleObj spid="_x0000_s30763" name="Equation" r:id="rId13" imgW="10337760" imgH="2108160" progId="Equation.DSMT4">
                  <p:embed/>
                </p:oleObj>
              </mc:Choice>
              <mc:Fallback>
                <p:oleObj name="Equation" r:id="rId13" imgW="10337760" imgH="2108160" progId="Equation.DSMT4">
                  <p:embed/>
                  <p:pic>
                    <p:nvPicPr>
                      <p:cNvPr id="0" name=""/>
                      <p:cNvPicPr/>
                      <p:nvPr/>
                    </p:nvPicPr>
                    <p:blipFill>
                      <a:blip r:embed="rId14"/>
                      <a:stretch>
                        <a:fillRect/>
                      </a:stretch>
                    </p:blipFill>
                    <p:spPr>
                      <a:xfrm>
                        <a:off x="1298575" y="4221163"/>
                        <a:ext cx="6305550" cy="1285875"/>
                      </a:xfrm>
                      <a:prstGeom prst="rect">
                        <a:avLst/>
                      </a:prstGeom>
                      <a:ln w="38100">
                        <a:solidFill>
                          <a:srgbClr val="FF0000"/>
                        </a:solidFill>
                      </a:ln>
                    </p:spPr>
                  </p:pic>
                </p:oleObj>
              </mc:Fallback>
            </mc:AlternateContent>
          </a:graphicData>
        </a:graphic>
      </p:graphicFrame>
    </p:spTree>
    <p:extLst>
      <p:ext uri="{BB962C8B-B14F-4D97-AF65-F5344CB8AC3E}">
        <p14:creationId xmlns:p14="http://schemas.microsoft.com/office/powerpoint/2010/main" val="202564761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hQSEBQUEBQTFBUVFRQUFBUWFRQUFRUUFBgWFBQWFBQXHCYfGBkjGRUVHy8gIycpLiwsFR8xNTAqNSYrLCkBCQoKDgwOGg8PGiwlHCQpLywpKiksLCwpLCoqLCkpKSkpKSwpLCkpLCwpLC0tLSktLCwsLCwpLCwsLSktLCwsKf/AABEIALMBGQMBIgACEQEDEQH/xAAcAAABBAMBAAAAAAAAAAAAAAAAAwUGBwIECAH/xABQEAABAwICAwkIDQkJAQEAAAABAAIDBBESIQUTMQYHIjJBUWFxkRRScoGSobGyFRczNEJTYnN0k8HC1AgjVIKis9HT8BgkNURjo9Lh8WSD/8QAGQEBAQEBAQEAAAAAAAAAAAAAAAECAwQF/8QAKREBAAIBAwIFBQEBAQAAAAAAAAECEQMSIRMxBCIyQVFhcZHB4UKBBf/aAAwDAQACEQMRAD8AvFCFjI6wJ6CggW7TfipdHy6oh0sgzLWWy6ySAPT0WsVGP7SUP6JL5bFTu7KYv0hVlxudfKPE1xaB2ABMyC+/7SUP6JL5bEf2kYf0SXy2KhV6EF9f2j4v0SXy2LIflFxfoknlsVDNKWYVRew/KGjP+Uk+sYsx+UCw/wCUk+saqOjK2Y3Ii7G7/TT/AJR/1jf4LMb+jf0R31jf4Kmo3Lajcgt4b9//AMjvrG/wSg36f/ld9a3+CqaNy2Y3JgWi7fkJGVKR/wDo0+ay9ZvwO5aa/wD+gCrVjks1yC4tzO+LHVSCJzHRSEEtDrEOttwkEg2679FrlS9c96HlLamncNoqIf2pGsd2tc4eNdBt2Ir1CEKAQhCAQhCAQhCAQhCAQhCAQhCAQhCAQhCAWE/Fd1H0LNJ1PEd4J9CDjfdX7/qvpE/7xy0aNjS8YwSM7gHCdmVjY8tuRbu6n39VfSJv3jlp0HHHUVY5lJ7NuWiYeICMztde4+DsaMx5+hYt0f8A1crdYy6ko3BVFuNTc/viL+K7TFK90pXUv6YmfsiLdHD+iUqzRw/olbYanPQmhJKqXVwhpdYu4Tg0WFr5nrC1NKxGZY3TPBpj0d1dpW9FRRd4/Z8YONlY8TZe+XTtT3pjcdUUjA+cMDSbcF4cb9XjCbGKVrS0ZqTNo7kWUH9XK2I6L+rlbdNSFwuCwcmbgD2JR8OE2JafBNwmK5wZtjJBlH/Wa2GUn9ZrJikz9w1Sy2PUtJzAMrb+brSYrHErEzPZHmUw/ole1eEP4ALW5WBdiPaAL9iXfGWuLXCxaS0jmLTYjtC0ax/D8QWbViIInLb0Y7+8QfP0/wC9YuiISS1txY2FxtsbbLrnHRL/AO8QfPwfvWLoujeTGwuADi1pIGwEgXA6LrlLoWQhCgEIQgEIQgEIQgEIQgEIQgEIQgEIQgEIQgElU8R3gn0FKpOp4jvBPoQcbbqff1V9Im/eOWpo4fnB1H0La3U+/qr6RN67lr6LH50dR9C1X1Qlux6pXBr2OOxr2k8uQcCfQrept1lCZsctQxre6ddZr6tx1TQ5zQGmMcJzxFiB4OG7QMrmpBGtls8lsOskw2thxutbmte1uheq2nucIvtJSHE5xGwucR1EkhSHcPpNlPVY5XYG6twvYnO7SMgDzFMjIktGwg3BII2EEgjxhavp76zWfdmupttFks3V6bgkpo4oJdZZ7ncUgjEQ8/BA237VFWNSznOdbG57rbMTi63aVk2NY0dCNKu2F1dbqWzKxd73dRSQUmrqJGseJHmzmOdwXYbEENKaN8LTMFTURupnB7WxYXENLRixONswL5EKMQ4mm7XOadl2ktNusLMM5TmTmScyT1rFfCxXUnUzKTq5rteBWq3ddRON3yRu4V23jeC0ZXbk3PqzVXtYlWvdhw4nYe9ucPk3stamlFpi3vH7WupiJgtWTB8sjm7HPe4cmTnEjLqKaNIP4fiCcQ1M+ln2k/VH2qakYq1Scy3NCv8A7zT/AD8B7JGE+YK6Jd86kjdgOtcW5OLIy5ocMnDFfOxuMr7FUe4SASVLr7WQve3rDox6HFYxcVvUPQFwdlzwb5NA7bPg+cZJH53NA86dqTdFTS+5VED/AAZWE9gKoF7lpzgHaAesA+lTA6aDuZerl+OufHnFJJH4D3s9UhbsO+FpCLiVcx6Hlsg/bBTCuk0Lnyn379IR8bUS+FGWntY4ehO1L+US8e7UbTzmOUt8zmn0pgXahVZR/lDULvdYqmP9Vjx+y6/mT7Rb8uipP80GHmkZIzzltvOoJshNFDuuo5vcaqnf0NlYT2XunVkgIuCCOcZoMkIQgEIQgEIQgEIQgEnU8R3gn0JRJ1PEd4J9CDjXdT7+qvpE37xyS0KPzw6nehK7qff1V9Im9dy83OtvO0dDvQt09UM29MpJT013NHO5o7SAp7pncuaZlg2OSzJmZssXGR12k2N7R/BzxfLtwVEGU/8A0nmXT9S8cOeZzucmO3Zgv517ZrmYy8NrWx5Z5MTYE9bmKVpmOOMSBrHOLT1tF/Fda0dMtiBjmODmFzSOVpsciCLGx5QD4ldSs2rMQVti2ZPm6KmiMJMdO2MtLLuA742tt5c+xRlsCc56iSW2sklfbv3hwte+VgOXNeCmWNDTtSuLLq3i08JFuJMWrc2SBkhD83FjHGzhlm7OwIA8aa91JY6otHGIw1rQQGtbmeFmG5XF7eJa9O+SPiOe0fJLRmdu1pXrmOcbuJPIL2vbxADzLptjOXa2rpzpRWI5aGqVh01bTGEONNEDgxe4tNgBnd1rZHK175HoULNLdLB7wLYpbZXGJlr9WBa8v+oeO1tT/GP+m+TNxIGEEkgcwJyHi2KM6ffab9Vv2qYClKhe6zg1NvkN+1efW7PToz5mzuUxuroBGCTju4DvG8J5PQACfEnV+RI5i4dhI+xNm97PbSdOO+MjPLikb9qc9JcGaUc0knruK8r1nPczoE1kzow5oIYXi5Ldjmjka7vuZOFdvW1Y4jY3i3JK29+XjhvKk97N96/Dc8KGUZbTbC63mVsNjcNhOQ+E14yHT4kFG1u4GuZtppT4IbJ6hKj1foWeP3SGVnhRyN9IXRmtcALSN27SRc9HCsl455MRB2cljmMuWxPRyIOUpgejtC05WnmK6xr9HxSi0sbHdLmNJ2/LjHnTLNvcUEvGhpwc/gRMOezOIg5KDl55SZK6SqN5GkJBZGAfkyS25fgyF42HpTLpHeDjfxHSMI73UvvtNyAxmewf+IqhStqk0rNF7lLLH4D3t9BVn1m8BM0HBNfwoSPOx7vQmmXePr89WYH25NY6M+LWsaD4ioGSi3z9JxWwVs5tyPcJB+2Cn+i3/dJs47oZfDiAPawhM9VvSaUj20kjvm3Ry+o4pkrNytXF7rS1DPChlaO0tQWlRflJyi2upI3c5ZI5vmcD6VO9xO/LS6RmEGF8EzuI19i15GZDXj4VgTY2vZcxNpXHFZpOEYnZcVtwLnmFyO1K6KrnQzxSsNnRyMkB5ixwcPQg7YQvGuuLjlzXqAQhCASdTxHeCfQlElU8R3gu9BQcbbqff1V9Im/eOSu5Jl6po+S/1Skt1Hv6q+kTeu5b24Jl65g+TJ6pWqeqGb+mU4ho7kDnIHapANyrQ24mYSBe1js59t7dNlg2ltnbZY9ma126NJfc63VcfDwS8P2e695Y97e2XSvTqXtHpebTrWfURZSJdtIniDR4sFsM0eF23uE1MbaRKCj6E/N0cEo3Ryb02Sj4pOhZCk6FIm6NWQ0cm82yjvcpR3OVIvY8Lw6OCbjbKPGAqtt3uVZb/TZ95XOaDoVOb6bMOkLf6MX3lx1Z8rvoxO5q7iKjDpKjP/0RDynBv3lI90nBq5h8u/a1rvtUM3LS2rqU81RCex7Sptu/GDSEw58J/ZDfuryvW3t7SptpWn+UZG9sb/4K/wBc0biKvDpOkP8ArNHlXZ95dENqpOaM+PD9pSVbpjB5AknUTDe7Rnkcto5jzpHu1/xd/BcT91B0iRtjkHk/8lAnWUscUb5LHgNL7B2G4YCbbbcnLkmek03BKxzjJJG4DGYnuY55BYZBgbd2IFoJAHenZYp6fpGNwLXh1iCCCwuBByIIAIITU7RVI3hRswuwlgIe+JwaWuaS1xtnZ1r8lhzBAvTBkoDopWEOGIAsAOA3wuDcnYTa4PKMxdbdLLG+PGx4c3v2SnD6bDaMulMzNz1GZGPawhzJNYMMjHXdwNvCJI4ANuvnz0aLcEBEWvmlbcYWiIPDA1rNWwlhucQNnbSLtBQS5mZIbI/I2I4DrHbY5EjatepDsQ4xtbPBcdmIehR+Tcw9sj5IatsckmDhmIYyA1oIJJzBLbgW+Eb32p80PS1THnuiVkjcOVmhpx4ncgaMsOEZk5hCYZNkABxNafCa5p9Q+lZd0sBtsI5BKB5i4JyssTEDtAVRG91WjmT0dQ0sL3GGZoxMZJZxY4Ag2JBB5b8i5EXbUtBG7a1vXYXXFVVDgkc07Wuc0/qkj7FFdl7m6rW0VNJ38EL/ACmNP2pyUW3rqrWaHonc0DWfV3j+6pSgEIQgElU8R3gu9BSqSqeI7wXegoONt1Hv6q+kTeu5O29my+kYx8iX1CmjdR7+qfn5vXcnbe0q449IsdK5rG4JQXOIAuWEDM9KTOOTGeF1x0q2ItHNvewTPNu5oYzYy4vAY948oC3nWEm+XQtGRlf4MdvFwyFI1rfDPRhKI6FbMdAq+n34Wi2ppnHPPWSAZdAaDn0k+JKTb9I1YwU5Et7EOeDGByG4AcT0WHWt9S3wnShYjKHoSjaHoVNVG+dXPfibKGfBwsYzDny2cDc5bSVpnd1XBxd3VPc/L4N+huwdidSTpQvUUPQsu4uhU9o3faroxZ5jm5RrG5joxMLfPdZu3364i35gHnEWY7XW8ydWTpQt7uJedxKmWb7teHEl0LvkmJoHiIsfOlTvyV1+LTDo1bv+adSx0oW/3BfkVBb9kWHSlv8AQh+8k9K7saqofjlmkvsAa4sY0czWssB6VFNO1b5JbyPc84WgFznONhewu47Em8z3WNOK8lNzR/vlP86z1grA31Mq+/fRNP7Un/SgG5IXr6Yc88Q/aCsDffbaand30IHYGH7ykNIzueq8FbTO5qiA/wC41dLwvkzs4OsSLOD29l79q5PiqcL2u71zXeSQfsXVbaa7zha03JIxRvA2k3DrW8d0xE90Z6Q0jqy24hsQScbnNJIvfC7CRzbUk3TQtcMiO3JtRHzAi2znSmkqeQtGy+F4IEj2g3sBsbntJz5khFSOebSOe0DMFzoZGk8xBYD/AOLcRXDM5yUr9Otip5J3teGx4cQxsPGIbkQ4jK/KmKHfJpsLXmOpbe+QDSOsgPsR0p53VUsfsfVaoRt/NOLi1rfg8IYrDPlVY6H0GK55ZK7uZseExlzWDFdpBDXNdYjl/wDFytMRy6VhYZ3xKJxs8vF9mKF5BvssQDcdK2o90Gj3W4cIvYi7cBN+toUGqN7t7Ynls8ElmlwLpDhacwCAGkgWBtnyKKVtQxjAwvEhbiJEb2uYSL3wmwJOEDK55eVpWYtE9mtnuuR9dDc4KiEA2LW68sNrG9xjz5DyLdiY/C6z3Yhss8OF+Yh1yqQl0hhjaXYfzgNgTe2AcJrgTfFmD03VuszLXAN4Qa4OGqvwmtNxjJPPycvbqrNuDu1swA4V8he+A58uWEele66a17A57MAv5pSvaSofkHGN23hCQE8+QDADyLGrrnMdYYCLA2JaD05l45LnZyLWGcvTXSDawf7o8wYVyPu0ptXpKsZsw1M48WscR5l1xT1jnG1meVbstfNcu771Ng01WDnka/y42P8AvJJC8t4qqx6FhHxb5mf7jnjzPCsBVP8Ak5VV9HTs7ypcfE+OP7WlWwooQhCASVVxHeC70FKpKq4jvBd6Cg413T+/an5+b13JHREJdKA0EmxyHUlt0/v2p+fm9dyV3KPtVNPyX+qUDqNGSd47zfxWPsLLtwO838VKBUDoSgqApBMot7FS94fMl4dDSbXMPjspFrgtgTDCmMpuRb2PffikdSy9j3W2eY5eZSAuF1iBmptXfJlbo19smnsSUmjZAOK4+JSmC1kOATadSUSZot55HdhRJoh/ensKlLWBZFgTCb0LfRvG1ruxMelmkSZi2Q+1T+qpgSoVuojtPb5DftWsLuyy3Hf4hSfSIvXCsrfxp8Pcp5g5va1n/FVpuO/xCk+kReuFbe//AAfmIHcz2DtY/wDgFRS0kmR6iustG6QOqie05PjieRwADiY12bizPbznbtXI5K6k3H1IdQ0TidtNTXGJrTlG1vxrT8E8iglVXctbkQc7jjW7GOB2LX7qc34RsMtgt5422WxWU4awAZ534Rxbb8r7rQEgGYIHjYMsxlZ7boDSZdLTVEWTi+CVrQMF8RY4AWDiSfFyKmajRFY+kbFJSzue1xONsfI6ENY219rXlwJ5VeNA9xyBBG034XRYESuty/0FCZN3D/hQEdTnenCuWpqRp4y6U07X4hWlJrIZHOka7FE4iSN18LWuaA0SSRmzHZOyNjnexuUhW6TfNOZGhwaHMaNgs0AMDQ5oALg0t2W43SrZqd1dNSNY97RrJyy7QBiBeRG3GLC9uDcu6hyBR7T9S1oa2NmESyCphcC1seta5r3XwsvtuLXzv4lm84xaXbS1Yik0iOZzyilVp0vaXGMMAaRfAH3ewRtc652Akk9FmjruTcu98lDTvF+FBGDYm12tDTskbyg8iij90AvwmON+dsT/ADWapToiQSRxPa1obYg/myzDge4ZBjrDntc+K6aOrW/lhy1NK9ObHdtEXDkGfwtt+cXxBZ1Tg1zdtsNrB2DZlzgJKs0qIWtM08DA7il7XNB6AS/MpCqrxIGvgfjaW8aOUBpIOdhnfm2L0R3cZ7NjWx3B4WR7+N2zrcVz1v8ANJbTLiM9bDC8W5cjH9xdBjSRyDmNzGRc4i9hnmWW2+lUn+UK3DX0kzLZ0+EWsReORxI6eOrKQdvya57d3RnaDA8ePWtPoCu5c/fk9aUL9JVLXWGOmxWGQ/NyMH3yugVloIQhAJKr9zf4LvQUqkqv3N/gu9BQca7pvftT8/N67ljoF1px1O9Cy3Te/an5+b13LUoJLPB6CgmTahLNqFHRXJQV6uGUhFQlhUZbVGxpBZjSKrKQd0Z7UCpTB7IrIaRFtpv5unO6okcdV0rLurpUdZpJe+yKIfxVdK97r6VH/ZDpXvsh0oHiWoUO3TvvP+q37U6ur0w6YkxSX+SPtUlqvdt7jv8AEKT6RF64V2b/AJBehaeZ0R+795UnuN/xGk+kQ+uFfu/jBi0Y88zWHsew/Yo25suund61+s0VQ3cQNUWGz3A8GSRgsMVvgjkXMC6R3mKwexFPmLtknaAXD4wuGReO/wClQWNpFp1TsNrgEi97XHPZzfSE2Nrc9nT7s7k6MZunStkwxuJF7DMWdmOWwbc7L7EzGrFgdWSeF8OpGwA5XZnnfxbOVbrDEydoKlzrENjzzNn5jxYVD6nczA57m6+dpxO+FS2aSSLbMVutPMOkmBwAaRmB7s8Xz5Q4C+f9Zpapk4bgQ02J2i5ta/xnTbYFm9I94arafZFId7WlkDhrpXPObnS4XX5L4WuAJBvtut6be8xsYx1SHNjdjaNU1tn8jrtd47bNieXAG5LGnlvgcTnm3kdc3AWTGDDnAx2R2xydmUOzL0LO2qzmTI/e/eBk+N7gci9thbkuAST2hOmjdGPgiDJRGTif7m1wbhJBGRDjfadq2G07CQO52XO22taL3tkTGFuT1EUTGGoMcQBwsxyC2WwB7rXNm+ZIpET5TM+6J74VLIYYSKeaotrAWxXJY0hpB4LTcnDYXHKUruNlLIXtLJI2tluwStcw4XMjdse5nwg69gdp2XUji0pSXBbNBfomZ6MSWnrI5AMM0Y6n/wDF4V6eJzg35jGUO3xWF0VO8Nku17x+avbhAODrMJ4NmkX53Kp980F9BRSESDDPVx2kBDmhwge0EEbNvauiYWNtnJc3ywvcB2FxVZ/lD0g9jIHAk4KlouTc2fHJy9bQrz2OFe7w1Xg0zG34yKZnY3WfcXTy5K3p6rV6aojzy4PrGuj+8utQoBCEIBJVXub/AAXegpVYTjgu6j6EHGe6f37U/Pzeu5N8RzTjuqFq6q+kTfvHLSomtLwHkBvKTzcyDeptHyOLeA7CSMwOQnMjxK1juIoMIcKd5BvmKiTIA2JJxWvdQaHTMTbcNmXXyeJSdm7+DB7oy9rYcDrduLm6Ohe3w9tKInqfT+vm+NjxGY6PxPvj4wgT9Cz3OGKQi5tlyXyUi3BblRPWCOtikwOaQy5cwGQuaG3c3O1i4+JbLd1kHfN7T/xW/ord7BE8uvEbtLbODnjOxHILG42grz1mItz2e68W2+Xud93W4OCjpXGmp2vfIMIu6aR7c28Jhk4pF+TbsVYewdT8TJ2KwNK74NO8WZJFa9+I8deRc62wcqaTuui+NYP1T/BW+3PlZ0pvMeeMfH2++IzydNym5SjFAZ9IQzmTWFpDXSNs0uDWWDSBbnPSmjfA3LMhqWtoIpTGYmudm59nku2F2fFw5c6edFb4VPHGGvkiJDsTXGNziAS0uFw5uRwj0Ju0zuyimeDrm2DcItrNlyc8RJvnzry1i8atpm3lxxH14/v5+jftEY5zPP05x+vx9UQ9iaj4qTsVyRb32jNWHaqQ5Zkzy3yIGwO9Asq3dp6H40drv4KWs31GCO2thvstqjY5j4WLLO5tb0rzeMnXjHR+J/PGP29fh+lGepHx/VcaS0e9ksoax+Br5A0kfAa4gE+IBMlQ658Sl1RpuNznEytzJJ2jab7FFdINaJDgILdot08niXtjOIy884zwcNxn+I0n0iH1wujd92DFoyX5px8lpd9i5z3Ff4lR/SIfXaul98rCaFzHOAdJHI1je+OrJNupoJVHJ5XQO8PU30W8XthqpRzbWQu75v2rn1XbvB6QYKWpY97WWmjeATHmHMLdkhHeDYoLjZctffNpabXNxlyXLnehaGoiPwQOTKQWOfWNm1OFPVxBlmyxHLMte0XPiORWk2c8jr2+XzdVR/Vlcphs0VS1gwtF7nK8rXXJsMruPYsaxseM4nEHxcwOQLT/AFdKRQXI/OC3KA+S9ub3Q5pGumwvsHjig5lhOwg8ZwJyHmUUmI4e/HFAI/M7NuYLL7D6Eqw04yOqJOVzqbnmGVhyLXFUTsc3ba92DkvySjoStPUyG7WcLlPEcRycs3UrkwXYKdxADYydgAMd/EA5MO+Fo5po+C3DaZjj2OZz9Kea2vfFE+SQBoZY3wNGVyDse7o/7THp7SAqaWSPWMN2Nlbhc0Os2SMF1xfIYreNb077LRf4ZtTfG35V4NH2IFtp+wm3m8yVOjQLXAz2dKc6egYYyx5L2l2Kxk2Oa6MNPFyzbe3j60ZNAzSAmCNrmNtcuc8uN28MRO2A7MzbmvtXpj/0+Z4cLeAmPcnS6Ca54aS1uIGx6RyHm2/+rzfC0AItD1dgLNfSyA7TcSYDn0CU9qd4qZrMTY3vBwgB2NrnNtZoLXE7eEdm3LmTdugilfo+vZJM6Vvcz3Wdq8nROikB4LydjHdq4anjermvs708JsjcpjclVavSFI/vKiB3iEjbrsxcQRSFrg4bWkEdYzXbVLMHsa4bHNDh+sL/AGri0VQhCAWE3FPUfQs0IONN2DSNIVYIt/eJ/PI4poXRG+DvMRVUzp4ZDE93GFmuB6wXNz6bjIbDtUMO8NJ+kjxRN/nIKqQrSO8VL8efqo/56PaLl+PP1Uf89BVqFaPtFy/HH6qP+evPaLl+OP1cf89BV63Box+DFbK1/ErE9ouX44/Vx/z1sDeaqcGDul2Hm1cfZ7ts6EFToVo+0XL8cfq4/wCevPaLl+OP1cf89BV6FaHtFy/HH6uP+csvaKl+P/2mfzkFWoVpjeJl/SP9pn85HtES/H/7Uf8APQQjcRGTpKkw5nuiI9jgT5gupt2cANG4uA4IuCQLty4RB5MrqE73W87FRzCeWQyyN4tw0Bt9tg1zs+m5y5lZ9bSNljcx+xwIPjQcTzxFjnNdkWktI6QbFYK691G86ZJnOjZJt90jdDZ1thcyV7SHW2kHPruUxneTl5qjso/xKCsEKzvaSm/1/JpPxKPaRm55vJpPxSCsrr0SkbCe1WZ7SM3PN5FJ+KXvtITc83kUn4pBWgqHd87tK9FW/v3eUVZXtIS99N5FJ+KR7R83fS+RS/ikFbOrZCLF7yDtBc63ZdEVY9vFe9vJk4jLxFWT7R83fS+RS/ike0hN30vkUv4pBXbNLzDZNKOqR4+1eP0rM7jSynkze85c23pVie0hN30vkUv4pHtITd9L5FL+KTBlX407UDZPP9bJ18/OsTpmcggzTWILSNY/NrsiDnmCORWF7SE3fS+RS/il77SE3fTeRS/ikwuZVguyNxVRrNG0bztdTQE9erbdUlozeJc6RolklDLjFwacEjlsWzut2LoCgo2xRMjjGFkbGsaOZrQGgdgRC6EIQCEIQNVRTlziSk+4k7lgRqwgaO4kdxJ31YRqwgaO4kdxJ31YRqwgaO4ll3GLbE66sI1YQNHcSO4k76sI1YQNHcSO4k76sI1YQNHcSO4k76sI1YQNtNAWuBCcZNi9EYXpCBokguVj3KnXUo1KBq7lR3KnXUo1KBq7lR3MnXUo1KBq7mR3KnXUo1KBq7mR3MnXUo1KBq7lR3KnXUo1KBq7lR3KnXUo1KBq7lTvDxRfmCx1KUAQeoQhAIQhAIQhAIQhAIQhAIQhAIQhAIQhAIQhAIQhAIQhAIQhAIQhAIQhAIQhAIQhAIQhAIQhAIQhB//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60428" name="Picture 12" descr="http://cdn.ifanr.cn/wp-content/uploads/2012/10/Ideapad-Yoga-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221" y="155775"/>
            <a:ext cx="5524500" cy="3457576"/>
          </a:xfrm>
          <a:prstGeom prst="rect">
            <a:avLst/>
          </a:prstGeom>
          <a:noFill/>
          <a:extLst>
            <a:ext uri="{909E8E84-426E-40DD-AFC4-6F175D3DCCD1}">
              <a14:hiddenFill xmlns:a14="http://schemas.microsoft.com/office/drawing/2010/main">
                <a:solidFill>
                  <a:srgbClr val="FFFFFF"/>
                </a:solidFill>
              </a14:hiddenFill>
            </a:ext>
          </a:extLst>
        </p:spPr>
      </p:pic>
      <p:pic>
        <p:nvPicPr>
          <p:cNvPr id="60424" name="Picture 8" descr="http://p.www.xiaomi.com/images/about/about_product_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060848"/>
            <a:ext cx="7620000" cy="453390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fld id="{BF5AFA5C-6CBB-4CA6-B36C-E4CA2CD4D359}" type="datetime1">
              <a:rPr lang="zh-CN" altLang="en-US" smtClean="0"/>
              <a:t>2013/10/29</a:t>
            </a:fld>
            <a:endParaRPr lang="zh-CN" altLang="en-US"/>
          </a:p>
        </p:txBody>
      </p:sp>
      <p:sp>
        <p:nvSpPr>
          <p:cNvPr id="4" name="Footer Placeholder 3"/>
          <p:cNvSpPr>
            <a:spLocks noGrp="1"/>
          </p:cNvSpPr>
          <p:nvPr>
            <p:ph type="ftr" sz="quarter" idx="11"/>
          </p:nvPr>
        </p:nvSpPr>
        <p:spPr/>
        <p:txBody>
          <a:bodyPr/>
          <a:lstStyle/>
          <a:p>
            <a:r>
              <a:rPr lang="en-US" altLang="zh-CN" smtClean="0"/>
              <a:t>PKU·  Beijing · Fall. 2013</a:t>
            </a:r>
            <a:endParaRPr lang="zh-CN" altLang="en-US" dirty="0"/>
          </a:p>
        </p:txBody>
      </p:sp>
      <p:sp>
        <p:nvSpPr>
          <p:cNvPr id="5" name="Slide Number Placeholder 4"/>
          <p:cNvSpPr>
            <a:spLocks noGrp="1"/>
          </p:cNvSpPr>
          <p:nvPr>
            <p:ph type="sldNum" sz="quarter" idx="12"/>
          </p:nvPr>
        </p:nvSpPr>
        <p:spPr/>
        <p:txBody>
          <a:bodyPr>
            <a:normAutofit fontScale="92500" lnSpcReduction="20000"/>
          </a:bodyPr>
          <a:lstStyle/>
          <a:p>
            <a:fld id="{AE714C8C-1F9C-404C-BB65-1EC320AFAFFE}" type="slidenum">
              <a:rPr lang="zh-CN" altLang="en-US" smtClean="0"/>
              <a:pPr/>
              <a:t>4</a:t>
            </a:fld>
            <a:endParaRPr lang="zh-CN" altLang="en-US"/>
          </a:p>
        </p:txBody>
      </p:sp>
    </p:spTree>
    <p:extLst>
      <p:ext uri="{BB962C8B-B14F-4D97-AF65-F5344CB8AC3E}">
        <p14:creationId xmlns:p14="http://schemas.microsoft.com/office/powerpoint/2010/main" val="126486501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6225" y="228601"/>
            <a:ext cx="8591550" cy="824136"/>
          </a:xfrm>
        </p:spPr>
        <p:txBody>
          <a:bodyPr/>
          <a:lstStyle/>
          <a:p>
            <a:r>
              <a:rPr lang="zh-CN" altLang="en-US" dirty="0"/>
              <a:t>求</a:t>
            </a:r>
            <a:r>
              <a:rPr lang="zh-CN" altLang="en-US" dirty="0" smtClean="0"/>
              <a:t>解</a:t>
            </a:r>
            <a:r>
              <a:rPr lang="en-US" altLang="zh-CN" dirty="0" err="1" smtClean="0"/>
              <a:t>Hartree-Fock</a:t>
            </a:r>
            <a:r>
              <a:rPr lang="zh-CN" altLang="en-US" dirty="0" smtClean="0"/>
              <a:t>方程</a:t>
            </a:r>
            <a:endParaRPr lang="zh-CN" altLang="en-US" dirty="0"/>
          </a:p>
        </p:txBody>
      </p:sp>
      <p:sp>
        <p:nvSpPr>
          <p:cNvPr id="6" name="Content Placeholder 5"/>
          <p:cNvSpPr>
            <a:spLocks noGrp="1"/>
          </p:cNvSpPr>
          <p:nvPr>
            <p:ph idx="4294967295"/>
          </p:nvPr>
        </p:nvSpPr>
        <p:spPr>
          <a:xfrm>
            <a:off x="457200" y="1600200"/>
            <a:ext cx="8229600" cy="4525963"/>
          </a:xfrm>
          <a:prstGeom prst="rect">
            <a:avLst/>
          </a:prstGeom>
        </p:spPr>
        <p:txBody>
          <a:bodyPr>
            <a:normAutofit lnSpcReduction="10000"/>
          </a:bodyPr>
          <a:lstStyle/>
          <a:p>
            <a:pPr marL="0" indent="0">
              <a:buNone/>
            </a:pPr>
            <a:endParaRPr lang="en-US" altLang="zh-CN" dirty="0"/>
          </a:p>
          <a:p>
            <a:pPr marL="0" indent="0">
              <a:buNone/>
            </a:pPr>
            <a:endParaRPr lang="en-US" altLang="zh-CN" dirty="0" smtClean="0"/>
          </a:p>
          <a:p>
            <a:pPr marL="0" indent="0">
              <a:buNone/>
            </a:pPr>
            <a:endParaRPr lang="en-US" altLang="zh-CN" dirty="0"/>
          </a:p>
          <a:p>
            <a:pPr marL="0" indent="0">
              <a:buNone/>
            </a:pPr>
            <a:endParaRPr lang="en-US" altLang="zh-CN" dirty="0" smtClean="0"/>
          </a:p>
          <a:p>
            <a:pPr marL="0" indent="0">
              <a:buNone/>
            </a:pPr>
            <a:r>
              <a:rPr lang="en-US" altLang="zh-CN" dirty="0" smtClean="0"/>
              <a:t>1</a:t>
            </a:r>
            <a:r>
              <a:rPr lang="zh-CN" altLang="en-US" dirty="0" smtClean="0"/>
              <a:t>、与</a:t>
            </a:r>
            <a:r>
              <a:rPr lang="el-GR" altLang="zh-CN" dirty="0" smtClean="0"/>
              <a:t>ρ</a:t>
            </a:r>
            <a:r>
              <a:rPr lang="zh-CN" altLang="en-US" dirty="0" smtClean="0"/>
              <a:t>有关的相互作用项里含有</a:t>
            </a:r>
            <a:r>
              <a:rPr lang="el-GR" altLang="zh-CN" dirty="0" smtClean="0"/>
              <a:t>φ</a:t>
            </a:r>
            <a:r>
              <a:rPr lang="zh-CN" altLang="en-US" dirty="0" smtClean="0"/>
              <a:t>，因此只能自洽迭代求解。即假定一个</a:t>
            </a:r>
            <a:r>
              <a:rPr lang="el-GR" altLang="zh-CN" dirty="0" smtClean="0"/>
              <a:t>φ</a:t>
            </a:r>
            <a:r>
              <a:rPr lang="zh-CN" altLang="en-US" dirty="0" smtClean="0"/>
              <a:t>，得到</a:t>
            </a:r>
            <a:r>
              <a:rPr lang="el-GR" altLang="zh-CN" dirty="0" smtClean="0"/>
              <a:t>ρ</a:t>
            </a:r>
            <a:r>
              <a:rPr lang="zh-CN" altLang="en-US" dirty="0" smtClean="0"/>
              <a:t>后，求解方程得到更好的</a:t>
            </a:r>
            <a:r>
              <a:rPr lang="el-GR" altLang="zh-CN" dirty="0" smtClean="0"/>
              <a:t>φ</a:t>
            </a:r>
            <a:r>
              <a:rPr lang="zh-CN" altLang="en-US" dirty="0" smtClean="0"/>
              <a:t>，重复这一过程直到自洽，即直到</a:t>
            </a:r>
            <a:r>
              <a:rPr lang="el-GR" altLang="zh-CN" dirty="0" smtClean="0"/>
              <a:t>φ</a:t>
            </a:r>
            <a:r>
              <a:rPr lang="zh-CN" altLang="en-US" dirty="0" smtClean="0"/>
              <a:t>在所考虑的计算精度之内不再变化，这就是</a:t>
            </a:r>
            <a:r>
              <a:rPr lang="en-US" altLang="zh-CN" dirty="0" err="1" smtClean="0"/>
              <a:t>Hartree-Fock</a:t>
            </a:r>
            <a:r>
              <a:rPr lang="en-US" altLang="zh-CN" dirty="0" smtClean="0"/>
              <a:t> </a:t>
            </a:r>
            <a:r>
              <a:rPr lang="zh-CN" altLang="en-US" dirty="0" smtClean="0"/>
              <a:t>自洽场（</a:t>
            </a:r>
            <a:r>
              <a:rPr lang="en-US" altLang="zh-CN" dirty="0" smtClean="0"/>
              <a:t>self-consistent field, SCF</a:t>
            </a:r>
            <a:r>
              <a:rPr lang="zh-CN" altLang="en-US" dirty="0" smtClean="0"/>
              <a:t>）近似方法。</a:t>
            </a:r>
            <a:endParaRPr lang="en-US" altLang="zh-CN" dirty="0" smtClean="0"/>
          </a:p>
          <a:p>
            <a:pPr marL="0" indent="0">
              <a:buNone/>
            </a:pPr>
            <a:endParaRPr lang="en-US" altLang="zh-CN" dirty="0"/>
          </a:p>
          <a:p>
            <a:pPr marL="0" indent="0">
              <a:buNone/>
            </a:pPr>
            <a:r>
              <a:rPr lang="en-US" altLang="zh-CN" dirty="0" smtClean="0"/>
              <a:t>2</a:t>
            </a:r>
            <a:r>
              <a:rPr lang="zh-CN" altLang="en-US" dirty="0" smtClean="0"/>
              <a:t>、              是与其他电子的位置相关的，这就需要通过求解</a:t>
            </a:r>
            <a:r>
              <a:rPr lang="en-US" altLang="zh-CN" dirty="0" smtClean="0"/>
              <a:t>n</a:t>
            </a:r>
            <a:r>
              <a:rPr lang="zh-CN" altLang="en-US" dirty="0" smtClean="0"/>
              <a:t>个联立方程组来求解，计算量极大。</a:t>
            </a:r>
            <a:r>
              <a:rPr lang="en-US" altLang="zh-CN" dirty="0" smtClean="0"/>
              <a:t>Slater</a:t>
            </a:r>
            <a:r>
              <a:rPr lang="zh-CN" altLang="en-US" dirty="0" smtClean="0"/>
              <a:t>给出了一个平均的方法（平均场）</a:t>
            </a:r>
            <a:endParaRPr lang="en-US" altLang="zh-CN" dirty="0" smtClean="0"/>
          </a:p>
          <a:p>
            <a:endParaRPr lang="en-US" altLang="zh-CN" dirty="0"/>
          </a:p>
          <a:p>
            <a:endParaRPr lang="zh-CN" altLang="en-US" dirty="0"/>
          </a:p>
        </p:txBody>
      </p:sp>
      <p:sp>
        <p:nvSpPr>
          <p:cNvPr id="2" name="Date Placeholder 1"/>
          <p:cNvSpPr>
            <a:spLocks noGrp="1"/>
          </p:cNvSpPr>
          <p:nvPr>
            <p:ph type="dt" sz="half" idx="10"/>
          </p:nvPr>
        </p:nvSpPr>
        <p:spPr/>
        <p:txBody>
          <a:bodyPr/>
          <a:lstStyle/>
          <a:p>
            <a:fld id="{E50581B7-4A8F-4836-BB08-C1FA8D596FC7}"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40</a:t>
            </a:fld>
            <a:endParaRPr lang="zh-CN" altLang="en-US"/>
          </a:p>
        </p:txBody>
      </p:sp>
      <p:graphicFrame>
        <p:nvGraphicFramePr>
          <p:cNvPr id="7" name="Object 6"/>
          <p:cNvGraphicFramePr>
            <a:graphicFrameLocks noChangeAspect="1"/>
          </p:cNvGraphicFramePr>
          <p:nvPr>
            <p:extLst/>
          </p:nvPr>
        </p:nvGraphicFramePr>
        <p:xfrm>
          <a:off x="1187624" y="1844824"/>
          <a:ext cx="6305550" cy="852487"/>
        </p:xfrm>
        <a:graphic>
          <a:graphicData uri="http://schemas.openxmlformats.org/presentationml/2006/ole">
            <mc:AlternateContent xmlns:mc="http://schemas.openxmlformats.org/markup-compatibility/2006">
              <mc:Choice xmlns:v="urn:schemas-microsoft-com:vml" Requires="v">
                <p:oleObj spid="_x0000_s31758" name="Equation" r:id="rId3" imgW="10337760" imgH="1396800" progId="Equation.DSMT4">
                  <p:embed/>
                </p:oleObj>
              </mc:Choice>
              <mc:Fallback>
                <p:oleObj name="Equation" r:id="rId3" imgW="10337760" imgH="1396800" progId="Equation.DSMT4">
                  <p:embed/>
                  <p:pic>
                    <p:nvPicPr>
                      <p:cNvPr id="0" name=""/>
                      <p:cNvPicPr>
                        <a:picLocks noChangeAspect="1" noChangeArrowheads="1"/>
                      </p:cNvPicPr>
                      <p:nvPr/>
                    </p:nvPicPr>
                    <p:blipFill>
                      <a:blip r:embed="rId4"/>
                      <a:srcRect/>
                      <a:stretch>
                        <a:fillRect/>
                      </a:stretch>
                    </p:blipFill>
                    <p:spPr bwMode="auto">
                      <a:xfrm>
                        <a:off x="1187624" y="1844824"/>
                        <a:ext cx="6305550" cy="852487"/>
                      </a:xfrm>
                      <a:prstGeom prst="rect">
                        <a:avLst/>
                      </a:prstGeom>
                      <a:noFill/>
                      <a:ln w="38100">
                        <a:noFill/>
                        <a:miter lim="800000"/>
                        <a:headEnd/>
                        <a:tailEnd/>
                      </a:ln>
                    </p:spPr>
                  </p:pic>
                </p:oleObj>
              </mc:Fallback>
            </mc:AlternateContent>
          </a:graphicData>
        </a:graphic>
      </p:graphicFrame>
      <p:sp>
        <p:nvSpPr>
          <p:cNvPr id="8" name="Rectangle 7"/>
          <p:cNvSpPr/>
          <p:nvPr/>
        </p:nvSpPr>
        <p:spPr>
          <a:xfrm>
            <a:off x="3419872" y="1844824"/>
            <a:ext cx="2160240" cy="432048"/>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w="38100">
                <a:solidFill>
                  <a:schemeClr val="tx1"/>
                </a:solidFill>
              </a:ln>
            </a:endParaRPr>
          </a:p>
        </p:txBody>
      </p:sp>
      <p:sp>
        <p:nvSpPr>
          <p:cNvPr id="9" name="Rectangle 8"/>
          <p:cNvSpPr/>
          <p:nvPr/>
        </p:nvSpPr>
        <p:spPr>
          <a:xfrm>
            <a:off x="4469363" y="1844824"/>
            <a:ext cx="462677" cy="4320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w="38100">
                <a:solidFill>
                  <a:schemeClr val="tx1"/>
                </a:solidFill>
              </a:ln>
            </a:endParaRPr>
          </a:p>
        </p:txBody>
      </p:sp>
      <p:sp>
        <p:nvSpPr>
          <p:cNvPr id="13" name="Rectangle 12"/>
          <p:cNvSpPr/>
          <p:nvPr/>
        </p:nvSpPr>
        <p:spPr>
          <a:xfrm>
            <a:off x="952686" y="1340768"/>
            <a:ext cx="7352013" cy="461665"/>
          </a:xfrm>
          <a:prstGeom prst="rect">
            <a:avLst/>
          </a:prstGeom>
        </p:spPr>
        <p:txBody>
          <a:bodyPr wrap="none">
            <a:spAutoFit/>
          </a:bodyPr>
          <a:lstStyle/>
          <a:p>
            <a:r>
              <a:rPr lang="zh-CN" altLang="en-US" sz="2400" spc="30" dirty="0" smtClean="0">
                <a:solidFill>
                  <a:srgbClr val="FF0000"/>
                </a:solidFill>
                <a:latin typeface="Verdana"/>
                <a:ea typeface="微软雅黑"/>
                <a:cs typeface="Tahoma" pitchFamily="34" charset="0"/>
              </a:rPr>
              <a:t>一个字：难！，两个字：很难！，三个字：非常难！</a:t>
            </a:r>
            <a:endParaRPr lang="zh-CN" altLang="en-US" sz="2000" dirty="0">
              <a:solidFill>
                <a:srgbClr val="FF0000"/>
              </a:solidFill>
            </a:endParaRPr>
          </a:p>
        </p:txBody>
      </p:sp>
      <p:graphicFrame>
        <p:nvGraphicFramePr>
          <p:cNvPr id="10" name="Object 9"/>
          <p:cNvGraphicFramePr>
            <a:graphicFrameLocks noChangeAspect="1"/>
          </p:cNvGraphicFramePr>
          <p:nvPr>
            <p:extLst/>
          </p:nvPr>
        </p:nvGraphicFramePr>
        <p:xfrm>
          <a:off x="755303" y="4725144"/>
          <a:ext cx="1368425" cy="460375"/>
        </p:xfrm>
        <a:graphic>
          <a:graphicData uri="http://schemas.openxmlformats.org/presentationml/2006/ole">
            <mc:AlternateContent xmlns:mc="http://schemas.openxmlformats.org/markup-compatibility/2006">
              <mc:Choice xmlns:v="urn:schemas-microsoft-com:vml" Requires="v">
                <p:oleObj spid="_x0000_s31759" name="Equation" r:id="rId5" imgW="1777680" imgH="596880" progId="Equation.DSMT4">
                  <p:embed/>
                </p:oleObj>
              </mc:Choice>
              <mc:Fallback>
                <p:oleObj name="Equation" r:id="rId5" imgW="1777680" imgH="596880" progId="Equation.DSMT4">
                  <p:embed/>
                  <p:pic>
                    <p:nvPicPr>
                      <p:cNvPr id="0" name=""/>
                      <p:cNvPicPr/>
                      <p:nvPr/>
                    </p:nvPicPr>
                    <p:blipFill>
                      <a:blip r:embed="rId6"/>
                      <a:stretch>
                        <a:fillRect/>
                      </a:stretch>
                    </p:blipFill>
                    <p:spPr>
                      <a:xfrm>
                        <a:off x="755303" y="4725144"/>
                        <a:ext cx="1368425" cy="460375"/>
                      </a:xfrm>
                      <a:prstGeom prst="rect">
                        <a:avLst/>
                      </a:prstGeom>
                    </p:spPr>
                  </p:pic>
                </p:oleObj>
              </mc:Fallback>
            </mc:AlternateContent>
          </a:graphicData>
        </a:graphic>
      </p:graphicFrame>
    </p:spTree>
    <p:extLst>
      <p:ext uri="{BB962C8B-B14F-4D97-AF65-F5344CB8AC3E}">
        <p14:creationId xmlns:p14="http://schemas.microsoft.com/office/powerpoint/2010/main" val="29649824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520" y="116632"/>
            <a:ext cx="8591550" cy="824136"/>
          </a:xfrm>
        </p:spPr>
        <p:txBody>
          <a:bodyPr/>
          <a:lstStyle/>
          <a:p>
            <a:r>
              <a:rPr lang="zh-CN" altLang="en-US" dirty="0" smtClean="0"/>
              <a:t>平均处理</a:t>
            </a:r>
            <a:endParaRPr lang="zh-CN" altLang="en-US" dirty="0"/>
          </a:p>
        </p:txBody>
      </p:sp>
      <p:sp>
        <p:nvSpPr>
          <p:cNvPr id="6" name="Content Placeholder 5"/>
          <p:cNvSpPr>
            <a:spLocks noGrp="1"/>
          </p:cNvSpPr>
          <p:nvPr>
            <p:ph idx="4294967295"/>
          </p:nvPr>
        </p:nvSpPr>
        <p:spPr>
          <a:xfrm>
            <a:off x="274320" y="908720"/>
            <a:ext cx="8595360" cy="5327488"/>
          </a:xfrm>
          <a:prstGeom prst="rect">
            <a:avLst/>
          </a:prstGeom>
        </p:spPr>
        <p:txBody>
          <a:bodyPr>
            <a:normAutofit lnSpcReduction="10000"/>
          </a:bodyPr>
          <a:lstStyle/>
          <a:p>
            <a:pPr marL="0" indent="0">
              <a:buNone/>
            </a:pPr>
            <a:endParaRPr lang="en-US" altLang="zh-CN" dirty="0"/>
          </a:p>
          <a:p>
            <a:pPr marL="0" indent="0">
              <a:buNone/>
            </a:pPr>
            <a:endParaRPr lang="en-US" altLang="zh-CN" dirty="0" smtClean="0"/>
          </a:p>
          <a:p>
            <a:pPr marL="0" indent="0">
              <a:buNone/>
            </a:pPr>
            <a:endParaRPr lang="en-US" altLang="zh-CN" dirty="0"/>
          </a:p>
          <a:p>
            <a:pPr marL="0" indent="0">
              <a:buNone/>
            </a:pPr>
            <a:r>
              <a:rPr lang="zh-CN" altLang="en-US" dirty="0" smtClean="0"/>
              <a:t>这里第二项和第三项均只和</a:t>
            </a:r>
            <a:r>
              <a:rPr lang="en-US" altLang="zh-CN" dirty="0" smtClean="0"/>
              <a:t>r</a:t>
            </a:r>
            <a:r>
              <a:rPr lang="zh-CN" altLang="en-US" dirty="0" smtClean="0"/>
              <a:t>有关，因此他们合并在一起，作为一个有效势场出现，即：</a:t>
            </a:r>
            <a:endParaRPr lang="en-US" altLang="zh-CN" dirty="0" smtClean="0"/>
          </a:p>
          <a:p>
            <a:pPr marL="0" indent="0">
              <a:buNone/>
            </a:pPr>
            <a:endParaRPr lang="en-US" altLang="zh-CN" dirty="0" smtClean="0"/>
          </a:p>
          <a:p>
            <a:pPr marL="0" indent="0">
              <a:buNone/>
            </a:pPr>
            <a:endParaRPr lang="en-US" altLang="zh-CN" dirty="0"/>
          </a:p>
          <a:p>
            <a:pPr marL="0" indent="0">
              <a:buNone/>
            </a:pPr>
            <a:r>
              <a:rPr lang="zh-CN" altLang="en-US" dirty="0" smtClean="0"/>
              <a:t>这样，我们已经将一个多电子的薛定谔方程通过</a:t>
            </a:r>
            <a:r>
              <a:rPr lang="en-US" altLang="zh-CN" dirty="0" err="1" smtClean="0"/>
              <a:t>Hartree-Fock</a:t>
            </a:r>
            <a:r>
              <a:rPr lang="zh-CN" altLang="en-US" dirty="0" smtClean="0"/>
              <a:t>近似简化成为单电子有效势场方程。</a:t>
            </a:r>
            <a:endParaRPr lang="en-US" altLang="zh-CN" dirty="0" smtClean="0"/>
          </a:p>
          <a:p>
            <a:pPr marL="0" indent="0">
              <a:spcBef>
                <a:spcPts val="2400"/>
              </a:spcBef>
              <a:buNone/>
            </a:pPr>
            <a:r>
              <a:rPr lang="zh-CN" altLang="en-US" dirty="0" smtClean="0"/>
              <a:t>在</a:t>
            </a:r>
            <a:r>
              <a:rPr lang="en-US" altLang="zh-CN" dirty="0" err="1" smtClean="0"/>
              <a:t>Hartree-Fock</a:t>
            </a:r>
            <a:r>
              <a:rPr lang="zh-CN" altLang="en-US" dirty="0" smtClean="0"/>
              <a:t>近似中，</a:t>
            </a:r>
            <a:r>
              <a:rPr lang="zh-CN" altLang="en-US" dirty="0" smtClean="0">
                <a:solidFill>
                  <a:srgbClr val="FF0000"/>
                </a:solidFill>
              </a:rPr>
              <a:t>包含了电子</a:t>
            </a:r>
            <a:r>
              <a:rPr lang="en-US" altLang="zh-CN" dirty="0" smtClean="0">
                <a:solidFill>
                  <a:srgbClr val="FF0000"/>
                </a:solidFill>
              </a:rPr>
              <a:t>—</a:t>
            </a:r>
            <a:r>
              <a:rPr lang="zh-CN" altLang="en-US" dirty="0" smtClean="0">
                <a:solidFill>
                  <a:srgbClr val="FF0000"/>
                </a:solidFill>
              </a:rPr>
              <a:t>电子的交换作用</a:t>
            </a:r>
            <a:r>
              <a:rPr lang="en-US" altLang="zh-CN" dirty="0" smtClean="0"/>
              <a:t>(</a:t>
            </a:r>
            <a:r>
              <a:rPr lang="zh-CN" altLang="en-US" dirty="0" smtClean="0"/>
              <a:t>严格的），但是</a:t>
            </a:r>
            <a:r>
              <a:rPr lang="zh-CN" altLang="en-US" b="1" dirty="0" smtClean="0"/>
              <a:t>自旋反平行</a:t>
            </a:r>
            <a:r>
              <a:rPr lang="zh-CN" altLang="en-US" dirty="0" smtClean="0"/>
              <a:t>的电子间的排斥相互作用并没有被考虑。</a:t>
            </a:r>
            <a:endParaRPr lang="en-US" altLang="zh-CN" dirty="0" smtClean="0"/>
          </a:p>
          <a:p>
            <a:pPr marL="0" indent="0">
              <a:spcBef>
                <a:spcPts val="2400"/>
              </a:spcBef>
              <a:buNone/>
            </a:pPr>
            <a:r>
              <a:rPr lang="zh-CN" altLang="en-US" dirty="0" smtClean="0"/>
              <a:t>在</a:t>
            </a:r>
            <a:r>
              <a:rPr lang="en-US" altLang="zh-CN" dirty="0" smtClean="0"/>
              <a:t>r</a:t>
            </a:r>
            <a:r>
              <a:rPr lang="zh-CN" altLang="en-US" dirty="0" smtClean="0"/>
              <a:t>处占据一个电子，那么</a:t>
            </a:r>
            <a:r>
              <a:rPr lang="en-US" altLang="zh-CN" dirty="0" smtClean="0"/>
              <a:t>r’</a:t>
            </a:r>
            <a:r>
              <a:rPr lang="zh-CN" altLang="en-US" dirty="0" smtClean="0"/>
              <a:t>处的电子密度就不再是</a:t>
            </a:r>
            <a:r>
              <a:rPr lang="el-GR" altLang="zh-CN" dirty="0" smtClean="0"/>
              <a:t>ρ</a:t>
            </a:r>
            <a:r>
              <a:rPr lang="en-US" altLang="zh-CN" dirty="0" smtClean="0"/>
              <a:t>(r’)</a:t>
            </a:r>
            <a:r>
              <a:rPr lang="zh-CN" altLang="en-US" dirty="0" smtClean="0"/>
              <a:t>，而应减去一点点，或者说加上一点带正电的关联空穴，即</a:t>
            </a:r>
            <a:r>
              <a:rPr lang="zh-CN" altLang="en-US" dirty="0" smtClean="0">
                <a:solidFill>
                  <a:srgbClr val="FF0000"/>
                </a:solidFill>
              </a:rPr>
              <a:t>电子关联作用</a:t>
            </a:r>
            <a:r>
              <a:rPr lang="zh-CN" altLang="en-US" dirty="0" smtClean="0"/>
              <a:t>。</a:t>
            </a:r>
            <a:endParaRPr lang="en-US" altLang="zh-CN" dirty="0" smtClean="0"/>
          </a:p>
        </p:txBody>
      </p:sp>
      <p:sp>
        <p:nvSpPr>
          <p:cNvPr id="2" name="Date Placeholder 1"/>
          <p:cNvSpPr>
            <a:spLocks noGrp="1"/>
          </p:cNvSpPr>
          <p:nvPr>
            <p:ph type="dt" sz="half" idx="10"/>
          </p:nvPr>
        </p:nvSpPr>
        <p:spPr/>
        <p:txBody>
          <a:bodyPr/>
          <a:lstStyle/>
          <a:p>
            <a:fld id="{30D26DE7-1F0C-4E20-BF6A-B6D6720FCE26}"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41</a:t>
            </a:fld>
            <a:endParaRPr lang="zh-CN" altLang="en-US"/>
          </a:p>
        </p:txBody>
      </p:sp>
      <p:graphicFrame>
        <p:nvGraphicFramePr>
          <p:cNvPr id="7" name="Object 6"/>
          <p:cNvGraphicFramePr>
            <a:graphicFrameLocks noChangeAspect="1"/>
          </p:cNvGraphicFramePr>
          <p:nvPr>
            <p:extLst/>
          </p:nvPr>
        </p:nvGraphicFramePr>
        <p:xfrm>
          <a:off x="1619672" y="908720"/>
          <a:ext cx="5976664" cy="896801"/>
        </p:xfrm>
        <a:graphic>
          <a:graphicData uri="http://schemas.openxmlformats.org/presentationml/2006/ole">
            <mc:AlternateContent xmlns:mc="http://schemas.openxmlformats.org/markup-compatibility/2006">
              <mc:Choice xmlns:v="urn:schemas-microsoft-com:vml" Requires="v">
                <p:oleObj spid="_x0000_s32782" name="Equation" r:id="rId3" imgW="10337760" imgH="1549080" progId="Equation.DSMT4">
                  <p:embed/>
                </p:oleObj>
              </mc:Choice>
              <mc:Fallback>
                <p:oleObj name="Equation" r:id="rId3" imgW="10337760" imgH="1549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908720"/>
                        <a:ext cx="5976664" cy="896801"/>
                      </a:xfrm>
                      <a:prstGeom prst="rect">
                        <a:avLst/>
                      </a:prstGeom>
                      <a:noFill/>
                      <a:ln>
                        <a:noFill/>
                      </a:ln>
                      <a:extLst/>
                    </p:spPr>
                  </p:pic>
                </p:oleObj>
              </mc:Fallback>
            </mc:AlternateContent>
          </a:graphicData>
        </a:graphic>
      </p:graphicFrame>
      <p:graphicFrame>
        <p:nvGraphicFramePr>
          <p:cNvPr id="8" name="Object 7"/>
          <p:cNvGraphicFramePr>
            <a:graphicFrameLocks noChangeAspect="1"/>
          </p:cNvGraphicFramePr>
          <p:nvPr>
            <p:extLst/>
          </p:nvPr>
        </p:nvGraphicFramePr>
        <p:xfrm>
          <a:off x="2555776" y="2546102"/>
          <a:ext cx="3594100" cy="450850"/>
        </p:xfrm>
        <a:graphic>
          <a:graphicData uri="http://schemas.openxmlformats.org/presentationml/2006/ole">
            <mc:AlternateContent xmlns:mc="http://schemas.openxmlformats.org/markup-compatibility/2006">
              <mc:Choice xmlns:v="urn:schemas-microsoft-com:vml" Requires="v">
                <p:oleObj spid="_x0000_s32783" name="Equation" r:id="rId5" imgW="5892480" imgH="736560" progId="Equation.DSMT4">
                  <p:embed/>
                </p:oleObj>
              </mc:Choice>
              <mc:Fallback>
                <p:oleObj name="Equation" r:id="rId5" imgW="5892480" imgH="73656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776" y="2546102"/>
                        <a:ext cx="3594100" cy="450850"/>
                      </a:xfrm>
                      <a:prstGeom prst="rect">
                        <a:avLst/>
                      </a:prstGeom>
                      <a:noFill/>
                      <a:ln w="38100">
                        <a:solidFill>
                          <a:srgbClr val="FF0000"/>
                        </a:solidFill>
                      </a:ln>
                      <a:extLst/>
                    </p:spPr>
                  </p:pic>
                </p:oleObj>
              </mc:Fallback>
            </mc:AlternateContent>
          </a:graphicData>
        </a:graphic>
      </p:graphicFrame>
    </p:spTree>
    <p:extLst>
      <p:ext uri="{BB962C8B-B14F-4D97-AF65-F5344CB8AC3E}">
        <p14:creationId xmlns:p14="http://schemas.microsoft.com/office/powerpoint/2010/main" val="102965229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fade">
                                      <p:cBhvr>
                                        <p:cTn id="27" dur="500"/>
                                        <p:tgtEl>
                                          <p:spTgt spid="6">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8" end="8"/>
                                            </p:txEl>
                                          </p:spTgt>
                                        </p:tgtEl>
                                        <p:attrNameLst>
                                          <p:attrName>style.visibility</p:attrName>
                                        </p:attrNameLst>
                                      </p:cBhvr>
                                      <p:to>
                                        <p:strVal val="visible"/>
                                      </p:to>
                                    </p:set>
                                    <p:animEffect transition="in" filter="fade">
                                      <p:cBhvr>
                                        <p:cTn id="32"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6225" y="228601"/>
            <a:ext cx="8591550" cy="680120"/>
          </a:xfrm>
        </p:spPr>
        <p:txBody>
          <a:bodyPr>
            <a:normAutofit/>
          </a:bodyPr>
          <a:lstStyle/>
          <a:p>
            <a:r>
              <a:rPr lang="zh-CN" altLang="en-US" dirty="0" smtClean="0"/>
              <a:t>密度泛函的早期尝试</a:t>
            </a:r>
            <a:endParaRPr lang="zh-CN" altLang="en-US" dirty="0"/>
          </a:p>
        </p:txBody>
      </p:sp>
      <p:sp>
        <p:nvSpPr>
          <p:cNvPr id="6" name="Content Placeholder 5"/>
          <p:cNvSpPr>
            <a:spLocks noGrp="1"/>
          </p:cNvSpPr>
          <p:nvPr>
            <p:ph idx="4294967295"/>
          </p:nvPr>
        </p:nvSpPr>
        <p:spPr>
          <a:xfrm>
            <a:off x="457200" y="1600200"/>
            <a:ext cx="8229600" cy="4525963"/>
          </a:xfrm>
          <a:prstGeom prst="rect">
            <a:avLst/>
          </a:prstGeom>
        </p:spPr>
        <p:txBody>
          <a:bodyPr>
            <a:normAutofit/>
          </a:bodyPr>
          <a:lstStyle/>
          <a:p>
            <a:r>
              <a:rPr lang="zh-CN" altLang="en-US" dirty="0"/>
              <a:t>密度泛函理论可以上溯到由</a:t>
            </a:r>
            <a:r>
              <a:rPr lang="en-US" altLang="zh-CN" dirty="0"/>
              <a:t>Thomas</a:t>
            </a:r>
            <a:r>
              <a:rPr lang="zh-CN" altLang="en-US" dirty="0"/>
              <a:t>和</a:t>
            </a:r>
            <a:r>
              <a:rPr lang="en-US" altLang="zh-CN" dirty="0"/>
              <a:t>Fermi </a:t>
            </a:r>
            <a:r>
              <a:rPr lang="zh-CN" altLang="en-US" dirty="0"/>
              <a:t>在</a:t>
            </a:r>
            <a:r>
              <a:rPr lang="en-US" altLang="zh-CN" dirty="0"/>
              <a:t>1920</a:t>
            </a:r>
            <a:r>
              <a:rPr lang="zh-CN" altLang="en-US" dirty="0"/>
              <a:t>年代发展的</a:t>
            </a:r>
            <a:r>
              <a:rPr lang="en-US" altLang="zh-CN" dirty="0"/>
              <a:t>Thomas-Fermi</a:t>
            </a:r>
            <a:r>
              <a:rPr lang="zh-CN" altLang="en-US" dirty="0"/>
              <a:t>模型。</a:t>
            </a:r>
            <a:r>
              <a:rPr lang="zh-CN" altLang="en-US" b="1" dirty="0"/>
              <a:t>他们将一个原子的动能表示成电子密度的泛函</a:t>
            </a:r>
            <a:r>
              <a:rPr lang="zh-CN" altLang="en-US" dirty="0"/>
              <a:t>，并加上原子核</a:t>
            </a:r>
            <a:r>
              <a:rPr lang="en-US" altLang="zh-CN" dirty="0"/>
              <a:t>-</a:t>
            </a:r>
            <a:r>
              <a:rPr lang="zh-CN" altLang="en-US" dirty="0"/>
              <a:t>电子和电子</a:t>
            </a:r>
            <a:r>
              <a:rPr lang="en-US" altLang="zh-CN" dirty="0"/>
              <a:t>-</a:t>
            </a:r>
            <a:r>
              <a:rPr lang="zh-CN" altLang="en-US" dirty="0"/>
              <a:t>电子相互作用（</a:t>
            </a:r>
            <a:r>
              <a:rPr lang="zh-CN" altLang="en-US" b="1" dirty="0"/>
              <a:t>两种作用都可以通过电子密度来表达</a:t>
            </a:r>
            <a:r>
              <a:rPr lang="zh-CN" altLang="en-US" dirty="0"/>
              <a:t>）的经典表达来计算原子的能量</a:t>
            </a:r>
            <a:r>
              <a:rPr lang="zh-CN" altLang="en-US" dirty="0" smtClean="0"/>
              <a:t>。</a:t>
            </a:r>
            <a:endParaRPr lang="en-US" altLang="zh-CN" dirty="0" smtClean="0"/>
          </a:p>
          <a:p>
            <a:pPr>
              <a:spcBef>
                <a:spcPts val="2400"/>
              </a:spcBef>
            </a:pPr>
            <a:r>
              <a:rPr lang="en-US" altLang="zh-CN" dirty="0" smtClean="0"/>
              <a:t>Thomas-Fermi</a:t>
            </a:r>
            <a:r>
              <a:rPr lang="zh-CN" altLang="en-US" dirty="0"/>
              <a:t>模型是很重要的第一步，但是由于</a:t>
            </a:r>
            <a:r>
              <a:rPr lang="zh-CN" altLang="en-US" b="1" dirty="0"/>
              <a:t>没有考虑</a:t>
            </a:r>
            <a:r>
              <a:rPr lang="en-US" altLang="zh-CN" b="1" dirty="0" err="1"/>
              <a:t>Hartree-Fock</a:t>
            </a:r>
            <a:r>
              <a:rPr lang="zh-CN" altLang="en-US" b="1" dirty="0"/>
              <a:t>理论指出的原子交换能</a:t>
            </a:r>
            <a:r>
              <a:rPr lang="zh-CN" altLang="en-US" dirty="0"/>
              <a:t>，</a:t>
            </a:r>
            <a:r>
              <a:rPr lang="en-US" altLang="zh-CN" dirty="0"/>
              <a:t>Thomas-Fermi</a:t>
            </a:r>
            <a:r>
              <a:rPr lang="zh-CN" altLang="en-US" dirty="0"/>
              <a:t>方程的精度受到限制。</a:t>
            </a:r>
            <a:r>
              <a:rPr lang="en-US" altLang="zh-CN" dirty="0"/>
              <a:t>1928</a:t>
            </a:r>
            <a:r>
              <a:rPr lang="zh-CN" altLang="en-US" dirty="0"/>
              <a:t>年</a:t>
            </a:r>
            <a:r>
              <a:rPr lang="en-US" altLang="zh-CN" dirty="0"/>
              <a:t>Dirac</a:t>
            </a:r>
            <a:r>
              <a:rPr lang="zh-CN" altLang="en-US" dirty="0"/>
              <a:t>在该模型基础上增加了一个交换能泛函项</a:t>
            </a:r>
            <a:r>
              <a:rPr lang="zh-CN" altLang="en-US" dirty="0" smtClean="0"/>
              <a:t>。</a:t>
            </a:r>
            <a:endParaRPr lang="en-US" altLang="zh-CN" dirty="0" smtClean="0"/>
          </a:p>
          <a:p>
            <a:pPr>
              <a:spcBef>
                <a:spcPts val="2400"/>
              </a:spcBef>
            </a:pPr>
            <a:r>
              <a:rPr lang="zh-CN" altLang="en-US" dirty="0" smtClean="0"/>
              <a:t>然</a:t>
            </a:r>
            <a:r>
              <a:rPr lang="zh-CN" altLang="en-US" dirty="0"/>
              <a:t>而，在大多数应用中</a:t>
            </a:r>
            <a:r>
              <a:rPr lang="en-US" altLang="zh-CN" dirty="0"/>
              <a:t>Thomas-Fermi-Dirac</a:t>
            </a:r>
            <a:r>
              <a:rPr lang="zh-CN" altLang="en-US" dirty="0"/>
              <a:t>理论表现得</a:t>
            </a:r>
            <a:r>
              <a:rPr lang="zh-CN" altLang="en-US" b="1" dirty="0">
                <a:solidFill>
                  <a:srgbClr val="FF0000"/>
                </a:solidFill>
              </a:rPr>
              <a:t>非常不够准确</a:t>
            </a:r>
            <a:r>
              <a:rPr lang="zh-CN" altLang="en-US" dirty="0"/>
              <a:t>。其中最大的误差来自</a:t>
            </a:r>
            <a:r>
              <a:rPr lang="zh-CN" altLang="en-US" b="1" dirty="0"/>
              <a:t>动能的表示</a:t>
            </a:r>
            <a:r>
              <a:rPr lang="zh-CN" altLang="en-US" dirty="0"/>
              <a:t>，然后是</a:t>
            </a:r>
            <a:r>
              <a:rPr lang="zh-CN" altLang="en-US" b="1" dirty="0"/>
              <a:t>交换能中的误差</a:t>
            </a:r>
            <a:r>
              <a:rPr lang="zh-CN" altLang="en-US" dirty="0"/>
              <a:t>，以</a:t>
            </a:r>
            <a:r>
              <a:rPr lang="zh-CN" altLang="en-US" dirty="0" smtClean="0"/>
              <a:t>及</a:t>
            </a:r>
            <a:r>
              <a:rPr lang="zh-CN" altLang="en-US" b="1" dirty="0" smtClean="0"/>
              <a:t>对电子相关作用的完全忽略</a:t>
            </a:r>
            <a:r>
              <a:rPr lang="zh-CN" altLang="en-US" dirty="0" smtClean="0"/>
              <a:t>。</a:t>
            </a:r>
            <a:endParaRPr lang="zh-CN" altLang="en-US" dirty="0"/>
          </a:p>
        </p:txBody>
      </p:sp>
      <p:sp>
        <p:nvSpPr>
          <p:cNvPr id="2" name="Date Placeholder 1"/>
          <p:cNvSpPr>
            <a:spLocks noGrp="1"/>
          </p:cNvSpPr>
          <p:nvPr>
            <p:ph type="dt" sz="half" idx="10"/>
          </p:nvPr>
        </p:nvSpPr>
        <p:spPr/>
        <p:txBody>
          <a:bodyPr/>
          <a:lstStyle/>
          <a:p>
            <a:fld id="{981DC82E-296F-4A90-9ED8-AB7074BE8E0F}"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42</a:t>
            </a:fld>
            <a:endParaRPr lang="zh-CN" altLang="en-US"/>
          </a:p>
        </p:txBody>
      </p:sp>
    </p:spTree>
    <p:extLst>
      <p:ext uri="{BB962C8B-B14F-4D97-AF65-F5344CB8AC3E}">
        <p14:creationId xmlns:p14="http://schemas.microsoft.com/office/powerpoint/2010/main" val="182869146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22" name="Picture 2" descr="幻灯片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fld id="{89DCC4C2-DAC0-4D98-818B-302D10D142DB}"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AE714C8C-1F9C-404C-BB65-1EC320AFAFFE}" type="slidenum">
              <a:rPr lang="zh-CN" altLang="en-US" smtClean="0"/>
              <a:pPr/>
              <a:t>43</a:t>
            </a:fld>
            <a:endParaRPr lang="zh-CN" altLang="en-US"/>
          </a:p>
        </p:txBody>
      </p:sp>
    </p:spTree>
    <p:extLst>
      <p:ext uri="{BB962C8B-B14F-4D97-AF65-F5344CB8AC3E}">
        <p14:creationId xmlns:p14="http://schemas.microsoft.com/office/powerpoint/2010/main" val="118837587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7170" name="Picture 2" descr="幻灯片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647171" name="Line 3"/>
          <p:cNvSpPr>
            <a:spLocks noChangeShapeType="1"/>
          </p:cNvSpPr>
          <p:nvPr/>
        </p:nvSpPr>
        <p:spPr bwMode="auto">
          <a:xfrm>
            <a:off x="971550" y="2565400"/>
            <a:ext cx="1512888" cy="0"/>
          </a:xfrm>
          <a:prstGeom prst="line">
            <a:avLst/>
          </a:prstGeom>
          <a:noFill/>
          <a:ln w="3810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 name="Date Placeholder 1"/>
          <p:cNvSpPr>
            <a:spLocks noGrp="1"/>
          </p:cNvSpPr>
          <p:nvPr>
            <p:ph type="dt" sz="half" idx="10"/>
          </p:nvPr>
        </p:nvSpPr>
        <p:spPr/>
        <p:txBody>
          <a:bodyPr/>
          <a:lstStyle/>
          <a:p>
            <a:fld id="{66E09199-FEA4-4124-8A06-22CE4C72D124}"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AE714C8C-1F9C-404C-BB65-1EC320AFAFFE}" type="slidenum">
              <a:rPr lang="zh-CN" altLang="en-US" smtClean="0"/>
              <a:pPr/>
              <a:t>44</a:t>
            </a:fld>
            <a:endParaRPr lang="zh-CN" altLang="en-US"/>
          </a:p>
        </p:txBody>
      </p:sp>
    </p:spTree>
    <p:extLst>
      <p:ext uri="{BB962C8B-B14F-4D97-AF65-F5344CB8AC3E}">
        <p14:creationId xmlns:p14="http://schemas.microsoft.com/office/powerpoint/2010/main" val="80844341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6225" y="228601"/>
            <a:ext cx="8591550" cy="752128"/>
          </a:xfrm>
        </p:spPr>
        <p:txBody>
          <a:bodyPr>
            <a:normAutofit/>
          </a:bodyPr>
          <a:lstStyle/>
          <a:p>
            <a:r>
              <a:rPr lang="en-US" altLang="zh-CN" dirty="0" smtClean="0"/>
              <a:t>H-K</a:t>
            </a:r>
            <a:r>
              <a:rPr lang="zh-CN" altLang="en-US" dirty="0" smtClean="0"/>
              <a:t>定理</a:t>
            </a:r>
            <a:endParaRPr lang="zh-CN" altLang="en-US" dirty="0"/>
          </a:p>
        </p:txBody>
      </p:sp>
      <p:sp>
        <p:nvSpPr>
          <p:cNvPr id="6" name="Content Placeholder 5"/>
          <p:cNvSpPr>
            <a:spLocks noGrp="1"/>
          </p:cNvSpPr>
          <p:nvPr>
            <p:ph idx="4294967295"/>
          </p:nvPr>
        </p:nvSpPr>
        <p:spPr>
          <a:xfrm>
            <a:off x="457200" y="1600200"/>
            <a:ext cx="8229600" cy="4525963"/>
          </a:xfrm>
          <a:prstGeom prst="rect">
            <a:avLst/>
          </a:prstGeom>
        </p:spPr>
        <p:txBody>
          <a:bodyPr>
            <a:normAutofit/>
          </a:bodyPr>
          <a:lstStyle/>
          <a:p>
            <a:pPr marL="0" indent="0">
              <a:buNone/>
            </a:pPr>
            <a:r>
              <a:rPr lang="zh-CN" altLang="en-US" dirty="0" smtClean="0"/>
              <a:t>基于</a:t>
            </a:r>
            <a:r>
              <a:rPr lang="en-US" altLang="zh-CN" dirty="0" smtClean="0"/>
              <a:t>Thomas-Fermi</a:t>
            </a:r>
            <a:r>
              <a:rPr lang="zh-CN" altLang="en-US" dirty="0" smtClean="0"/>
              <a:t>的工作，</a:t>
            </a:r>
            <a:r>
              <a:rPr lang="en-US" altLang="zh-CN" dirty="0" smtClean="0"/>
              <a:t>P. </a:t>
            </a:r>
            <a:r>
              <a:rPr lang="en-US" altLang="zh-CN" dirty="0" err="1" smtClean="0"/>
              <a:t>Hohenberg</a:t>
            </a:r>
            <a:r>
              <a:rPr lang="en-US" altLang="zh-CN" dirty="0" smtClean="0"/>
              <a:t> </a:t>
            </a:r>
            <a:r>
              <a:rPr lang="zh-CN" altLang="en-US" dirty="0" smtClean="0"/>
              <a:t>和</a:t>
            </a:r>
            <a:r>
              <a:rPr lang="en-US" altLang="zh-CN" dirty="0" smtClean="0"/>
              <a:t>W. Kohn</a:t>
            </a:r>
            <a:r>
              <a:rPr lang="zh-CN" altLang="en-US" dirty="0"/>
              <a:t>基</a:t>
            </a:r>
            <a:r>
              <a:rPr lang="zh-CN" altLang="en-US" dirty="0" smtClean="0"/>
              <a:t>于非均与电子气理论基础给出了两个基本定理：</a:t>
            </a:r>
            <a:endParaRPr lang="en-US" altLang="zh-CN" dirty="0" smtClean="0"/>
          </a:p>
          <a:p>
            <a:endParaRPr lang="en-US" altLang="zh-CN" dirty="0"/>
          </a:p>
          <a:p>
            <a:r>
              <a:rPr lang="zh-CN" altLang="en-US" dirty="0" smtClean="0"/>
              <a:t>定理一：不计自旋的全同费米子系统的</a:t>
            </a:r>
            <a:r>
              <a:rPr lang="zh-CN" altLang="en-US" b="1" dirty="0" smtClean="0"/>
              <a:t>基态能量</a:t>
            </a:r>
            <a:r>
              <a:rPr lang="zh-CN" altLang="en-US" dirty="0" smtClean="0"/>
              <a:t>是</a:t>
            </a:r>
            <a:r>
              <a:rPr lang="zh-CN" altLang="en-US" b="1" dirty="0" smtClean="0"/>
              <a:t>粒子数密度函数</a:t>
            </a:r>
            <a:r>
              <a:rPr lang="el-GR" altLang="zh-CN" dirty="0" smtClean="0"/>
              <a:t>ρ</a:t>
            </a:r>
            <a:r>
              <a:rPr lang="en-US" altLang="zh-CN" dirty="0" smtClean="0"/>
              <a:t>(r)</a:t>
            </a:r>
            <a:r>
              <a:rPr lang="zh-CN" altLang="en-US" dirty="0" smtClean="0"/>
              <a:t>的</a:t>
            </a:r>
            <a:r>
              <a:rPr lang="zh-CN" altLang="en-US" b="1" dirty="0" smtClean="0"/>
              <a:t>唯一泛函</a:t>
            </a:r>
            <a:r>
              <a:rPr lang="zh-CN" altLang="en-US" dirty="0" smtClean="0"/>
              <a:t>。</a:t>
            </a:r>
            <a:endParaRPr lang="en-US" altLang="zh-CN" dirty="0" smtClean="0"/>
          </a:p>
          <a:p>
            <a:endParaRPr lang="en-US" altLang="zh-CN" dirty="0"/>
          </a:p>
          <a:p>
            <a:r>
              <a:rPr lang="zh-CN" altLang="en-US" dirty="0" smtClean="0"/>
              <a:t>定理二：能量泛函</a:t>
            </a:r>
            <a:r>
              <a:rPr lang="en-US" altLang="zh-CN" dirty="0" smtClean="0"/>
              <a:t>E[</a:t>
            </a:r>
            <a:r>
              <a:rPr lang="el-GR" altLang="zh-CN" dirty="0" smtClean="0"/>
              <a:t>ρ</a:t>
            </a:r>
            <a:r>
              <a:rPr lang="en-US" altLang="zh-CN" dirty="0" smtClean="0"/>
              <a:t>]</a:t>
            </a:r>
            <a:r>
              <a:rPr lang="zh-CN" altLang="en-US" dirty="0" smtClean="0"/>
              <a:t>在</a:t>
            </a:r>
            <a:r>
              <a:rPr lang="zh-CN" altLang="en-US" dirty="0" smtClean="0">
                <a:solidFill>
                  <a:srgbClr val="FF0000"/>
                </a:solidFill>
              </a:rPr>
              <a:t>粒子数不变的条件下</a:t>
            </a:r>
            <a:r>
              <a:rPr lang="zh-CN" altLang="en-US" dirty="0" smtClean="0"/>
              <a:t>对</a:t>
            </a:r>
            <a:r>
              <a:rPr lang="zh-CN" altLang="en-US" b="1" dirty="0" smtClean="0"/>
              <a:t>正确的</a:t>
            </a:r>
            <a:r>
              <a:rPr lang="zh-CN" altLang="en-US" dirty="0" smtClean="0"/>
              <a:t>粒子数密度</a:t>
            </a:r>
            <a:r>
              <a:rPr lang="el-GR" altLang="zh-CN" dirty="0" smtClean="0"/>
              <a:t>ρ</a:t>
            </a:r>
            <a:r>
              <a:rPr lang="en-US" altLang="zh-CN" dirty="0" smtClean="0"/>
              <a:t>(r)</a:t>
            </a:r>
            <a:r>
              <a:rPr lang="zh-CN" altLang="en-US" dirty="0" smtClean="0"/>
              <a:t>取极小值，并</a:t>
            </a:r>
            <a:r>
              <a:rPr lang="zh-CN" altLang="en-US" b="1" dirty="0" smtClean="0"/>
              <a:t>等于基态能量</a:t>
            </a:r>
            <a:r>
              <a:rPr lang="zh-CN" altLang="en-US" dirty="0" smtClean="0"/>
              <a:t>。</a:t>
            </a:r>
            <a:endParaRPr lang="en-US" altLang="zh-CN" dirty="0" smtClean="0"/>
          </a:p>
          <a:p>
            <a:endParaRPr lang="en-US" altLang="zh-CN" dirty="0"/>
          </a:p>
          <a:p>
            <a:r>
              <a:rPr lang="zh-CN" altLang="en-US" dirty="0" smtClean="0"/>
              <a:t>证明：略。定理一：利用变分原理，由反证法得到。</a:t>
            </a:r>
            <a:endParaRPr lang="en-US" altLang="zh-CN" dirty="0" smtClean="0"/>
          </a:p>
          <a:p>
            <a:pPr marL="0" indent="0">
              <a:buNone/>
            </a:pPr>
            <a:r>
              <a:rPr lang="zh-CN" altLang="en-US" dirty="0"/>
              <a:t>定</a:t>
            </a:r>
            <a:r>
              <a:rPr lang="zh-CN" altLang="en-US" dirty="0" smtClean="0"/>
              <a:t>理二：见下页</a:t>
            </a:r>
            <a:endParaRPr lang="en-US" altLang="zh-CN" dirty="0"/>
          </a:p>
          <a:p>
            <a:pPr marL="0" indent="0">
              <a:buNone/>
            </a:pPr>
            <a:endParaRPr lang="zh-CN" altLang="en-US" dirty="0"/>
          </a:p>
        </p:txBody>
      </p:sp>
      <p:sp>
        <p:nvSpPr>
          <p:cNvPr id="2" name="Date Placeholder 1"/>
          <p:cNvSpPr>
            <a:spLocks noGrp="1"/>
          </p:cNvSpPr>
          <p:nvPr>
            <p:ph type="dt" sz="half" idx="10"/>
          </p:nvPr>
        </p:nvSpPr>
        <p:spPr/>
        <p:txBody>
          <a:bodyPr/>
          <a:lstStyle/>
          <a:p>
            <a:fld id="{A6EF1A8D-1B11-4A85-B349-D6BAD6E6F24C}"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45</a:t>
            </a:fld>
            <a:endParaRPr lang="zh-CN" altLang="en-US"/>
          </a:p>
        </p:txBody>
      </p:sp>
    </p:spTree>
    <p:extLst>
      <p:ext uri="{BB962C8B-B14F-4D97-AF65-F5344CB8AC3E}">
        <p14:creationId xmlns:p14="http://schemas.microsoft.com/office/powerpoint/2010/main" val="201239297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Effect transition="in" filter="fade">
                                      <p:cBhvr>
                                        <p:cTn id="17" dur="500"/>
                                        <p:tgtEl>
                                          <p:spTgt spid="6">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7" end="7"/>
                                            </p:txEl>
                                          </p:spTgt>
                                        </p:tgtEl>
                                        <p:attrNameLst>
                                          <p:attrName>style.visibility</p:attrName>
                                        </p:attrNameLst>
                                      </p:cBhvr>
                                      <p:to>
                                        <p:strVal val="visible"/>
                                      </p:to>
                                    </p:set>
                                    <p:animEffect transition="in" filter="fade">
                                      <p:cBhvr>
                                        <p:cTn id="2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6225" y="228601"/>
            <a:ext cx="8591550" cy="896144"/>
          </a:xfrm>
        </p:spPr>
        <p:txBody>
          <a:bodyPr/>
          <a:lstStyle/>
          <a:p>
            <a:r>
              <a:rPr lang="zh-CN" altLang="en-US" dirty="0" smtClean="0"/>
              <a:t>无相互作用的泛函</a:t>
            </a:r>
            <a:r>
              <a:rPr lang="en-US" altLang="zh-CN" dirty="0" smtClean="0"/>
              <a:t>F[</a:t>
            </a:r>
            <a:r>
              <a:rPr lang="el-GR" altLang="zh-CN" dirty="0" smtClean="0"/>
              <a:t>ρ</a:t>
            </a:r>
            <a:r>
              <a:rPr lang="en-US" altLang="zh-CN" dirty="0" smtClean="0"/>
              <a:t>]</a:t>
            </a:r>
            <a:endParaRPr lang="zh-CN" altLang="en-US" dirty="0"/>
          </a:p>
        </p:txBody>
      </p:sp>
      <p:graphicFrame>
        <p:nvGraphicFramePr>
          <p:cNvPr id="7" name="Content Placeholder 6"/>
          <p:cNvGraphicFramePr>
            <a:graphicFrameLocks noGrp="1" noChangeAspect="1"/>
          </p:cNvGraphicFramePr>
          <p:nvPr>
            <p:ph idx="4294967295"/>
            <p:extLst/>
          </p:nvPr>
        </p:nvGraphicFramePr>
        <p:xfrm>
          <a:off x="611188" y="1268413"/>
          <a:ext cx="7993062" cy="3357562"/>
        </p:xfrm>
        <a:graphic>
          <a:graphicData uri="http://schemas.openxmlformats.org/presentationml/2006/ole">
            <mc:AlternateContent xmlns:mc="http://schemas.openxmlformats.org/markup-compatibility/2006">
              <mc:Choice xmlns:v="urn:schemas-microsoft-com:vml" Requires="v">
                <p:oleObj spid="_x0000_s34824" name="Equation" r:id="rId3" imgW="11671200" imgH="4902120" progId="Equation.DSMT4">
                  <p:embed/>
                </p:oleObj>
              </mc:Choice>
              <mc:Fallback>
                <p:oleObj name="Equation" r:id="rId3" imgW="11671200" imgH="4902120" progId="Equation.DSMT4">
                  <p:embed/>
                  <p:pic>
                    <p:nvPicPr>
                      <p:cNvPr id="0" name=""/>
                      <p:cNvPicPr/>
                      <p:nvPr/>
                    </p:nvPicPr>
                    <p:blipFill>
                      <a:blip r:embed="rId4"/>
                      <a:stretch>
                        <a:fillRect/>
                      </a:stretch>
                    </p:blipFill>
                    <p:spPr>
                      <a:xfrm>
                        <a:off x="611188" y="1268413"/>
                        <a:ext cx="7993062" cy="3357562"/>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p>
            <a:fld id="{A784131E-8BC3-41EA-98B5-F74394745C6B}"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46</a:t>
            </a:fld>
            <a:endParaRPr lang="zh-CN" altLang="en-US"/>
          </a:p>
        </p:txBody>
      </p:sp>
    </p:spTree>
    <p:extLst>
      <p:ext uri="{BB962C8B-B14F-4D97-AF65-F5344CB8AC3E}">
        <p14:creationId xmlns:p14="http://schemas.microsoft.com/office/powerpoint/2010/main" val="415506441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CN" altLang="en-US" dirty="0" smtClean="0"/>
              <a:t>悬而未决的问题</a:t>
            </a:r>
            <a:endParaRPr lang="zh-CN" altLang="en-US" dirty="0"/>
          </a:p>
        </p:txBody>
      </p:sp>
      <mc:AlternateContent xmlns:mc="http://schemas.openxmlformats.org/markup-compatibility/2006" xmlns:a14="http://schemas.microsoft.com/office/drawing/2010/main">
        <mc:Choice Requires="a14">
          <p:sp>
            <p:nvSpPr>
              <p:cNvPr id="6" name="Content Placeholder 5"/>
              <p:cNvSpPr>
                <a:spLocks noGrp="1"/>
              </p:cNvSpPr>
              <p:nvPr>
                <p:ph idx="4294967295"/>
              </p:nvPr>
            </p:nvSpPr>
            <p:spPr>
              <a:xfrm>
                <a:off x="457200" y="1600200"/>
                <a:ext cx="8229600" cy="4525963"/>
              </a:xfrm>
              <a:prstGeom prst="rect">
                <a:avLst/>
              </a:prstGeom>
            </p:spPr>
            <p:txBody>
              <a:bodyPr>
                <a:normAutofit lnSpcReduction="10000"/>
              </a:bodyPr>
              <a:lstStyle/>
              <a:p>
                <a:r>
                  <a:rPr lang="en-US" altLang="zh-CN" dirty="0" smtClean="0"/>
                  <a:t>H-K</a:t>
                </a:r>
                <a:r>
                  <a:rPr lang="zh-CN" altLang="en-US" dirty="0" smtClean="0"/>
                  <a:t>定理说明了粒子数密度函数是确定多粒子系统基态物理性质的基本变量以及能量泛函对粒子数密度函数的变分是确定系统基态的途径，但仍然存在下面三个问题：</a:t>
                </a:r>
                <a:endParaRPr lang="en-US" altLang="zh-CN" dirty="0" smtClean="0"/>
              </a:p>
              <a:p>
                <a:endParaRPr lang="en-US" altLang="zh-CN" dirty="0"/>
              </a:p>
              <a:p>
                <a:pPr marL="0" indent="0">
                  <a:buNone/>
                </a:pPr>
                <a:r>
                  <a:rPr lang="zh-CN" altLang="en-US" dirty="0" smtClean="0"/>
                  <a:t>（</a:t>
                </a:r>
                <a:r>
                  <a:rPr lang="en-US" altLang="zh-CN" dirty="0" smtClean="0"/>
                  <a:t>1</a:t>
                </a:r>
                <a:r>
                  <a:rPr lang="zh-CN" altLang="en-US" dirty="0" smtClean="0"/>
                  <a:t>）、如何确定粒子数密度函数</a:t>
                </a:r>
                <a14:m>
                  <m:oMath xmlns:m="http://schemas.openxmlformats.org/officeDocument/2006/math">
                    <m:r>
                      <a:rPr lang="zh-CN" altLang="en-US" i="1">
                        <a:latin typeface="Cambria Math"/>
                      </a:rPr>
                      <m:t>𝜌</m:t>
                    </m:r>
                    <m:d>
                      <m:dPr>
                        <m:ctrlPr>
                          <a:rPr lang="en-US" altLang="zh-CN" b="0" i="1" smtClean="0">
                            <a:latin typeface="Cambria Math" panose="02040503050406030204" pitchFamily="18" charset="0"/>
                          </a:rPr>
                        </m:ctrlPr>
                      </m:dPr>
                      <m:e>
                        <m:r>
                          <m:rPr>
                            <m:sty m:val="p"/>
                          </m:rPr>
                          <a:rPr lang="en-US" altLang="zh-CN" b="0" i="0" smtClean="0">
                            <a:latin typeface="Cambria Math"/>
                          </a:rPr>
                          <m:t>r</m:t>
                        </m:r>
                      </m:e>
                    </m:d>
                  </m:oMath>
                </a14:m>
                <a:endParaRPr lang="en-US" altLang="zh-CN" b="0" dirty="0" smtClean="0"/>
              </a:p>
              <a:p>
                <a:pPr marL="0" indent="0">
                  <a:buNone/>
                </a:pPr>
                <a:r>
                  <a:rPr lang="zh-CN" altLang="en-US" dirty="0" smtClean="0"/>
                  <a:t>（</a:t>
                </a:r>
                <a:r>
                  <a:rPr lang="en-US" altLang="zh-CN" dirty="0" smtClean="0"/>
                  <a:t>2</a:t>
                </a:r>
                <a:r>
                  <a:rPr lang="zh-CN" altLang="en-US" dirty="0" smtClean="0"/>
                  <a:t>）、如何确定动能泛函</a:t>
                </a:r>
                <a:r>
                  <a:rPr lang="en-US" altLang="zh-CN" dirty="0" smtClean="0"/>
                  <a:t>T[</a:t>
                </a:r>
                <a14:m>
                  <m:oMath xmlns:m="http://schemas.openxmlformats.org/officeDocument/2006/math">
                    <m:r>
                      <a:rPr lang="zh-CN" altLang="en-US" i="1">
                        <a:latin typeface="Cambria Math"/>
                      </a:rPr>
                      <m:t>𝜌</m:t>
                    </m:r>
                  </m:oMath>
                </a14:m>
                <a:r>
                  <a:rPr lang="en-US" altLang="zh-CN" dirty="0" smtClean="0"/>
                  <a:t>]</a:t>
                </a:r>
              </a:p>
              <a:p>
                <a:pPr marL="0" indent="0">
                  <a:buNone/>
                </a:pPr>
                <a:r>
                  <a:rPr lang="zh-CN" altLang="en-US" dirty="0" smtClean="0"/>
                  <a:t>（</a:t>
                </a:r>
                <a:r>
                  <a:rPr lang="en-US" altLang="zh-CN" dirty="0" smtClean="0"/>
                  <a:t>3</a:t>
                </a:r>
                <a:r>
                  <a:rPr lang="zh-CN" altLang="en-US" dirty="0" smtClean="0"/>
                  <a:t>）、如何确定交换关联能</a:t>
                </a:r>
                <a:r>
                  <a:rPr lang="en-US" altLang="zh-CN" dirty="0" err="1" smtClean="0"/>
                  <a:t>E</a:t>
                </a:r>
                <a:r>
                  <a:rPr lang="en-US" altLang="zh-CN" baseline="-25000" dirty="0" err="1" smtClean="0"/>
                  <a:t>xc</a:t>
                </a:r>
                <a:r>
                  <a:rPr lang="en-US" altLang="zh-CN" dirty="0" smtClean="0"/>
                  <a:t>[</a:t>
                </a:r>
                <a14:m>
                  <m:oMath xmlns:m="http://schemas.openxmlformats.org/officeDocument/2006/math">
                    <m:r>
                      <a:rPr lang="zh-CN" altLang="en-US" i="1">
                        <a:latin typeface="Cambria Math"/>
                      </a:rPr>
                      <m:t>𝜌</m:t>
                    </m:r>
                  </m:oMath>
                </a14:m>
                <a:r>
                  <a:rPr lang="en-US" altLang="zh-CN" dirty="0" smtClean="0"/>
                  <a:t>]</a:t>
                </a:r>
                <a:r>
                  <a:rPr lang="zh-CN" altLang="en-US" dirty="0" smtClean="0"/>
                  <a:t>。</a:t>
                </a:r>
                <a:endParaRPr lang="en-US" altLang="zh-CN" dirty="0" smtClean="0"/>
              </a:p>
              <a:p>
                <a:pPr marL="0" indent="0">
                  <a:buNone/>
                </a:pPr>
                <a:endParaRPr lang="en-US" altLang="zh-CN" dirty="0"/>
              </a:p>
              <a:p>
                <a:pPr marL="0" indent="0">
                  <a:buNone/>
                </a:pPr>
                <a:r>
                  <a:rPr lang="zh-CN" altLang="en-US" dirty="0" smtClean="0"/>
                  <a:t>其中第一和第二个问题，有</a:t>
                </a:r>
                <a:r>
                  <a:rPr lang="en-US" altLang="zh-CN" dirty="0" smtClean="0"/>
                  <a:t>Kohn</a:t>
                </a:r>
                <a:r>
                  <a:rPr lang="zh-CN" altLang="en-US" dirty="0" smtClean="0"/>
                  <a:t>和</a:t>
                </a:r>
                <a:r>
                  <a:rPr lang="en-US" altLang="zh-CN" dirty="0" smtClean="0"/>
                  <a:t>L.J. Sham</a:t>
                </a:r>
                <a:r>
                  <a:rPr lang="zh-CN" altLang="en-US" dirty="0" smtClean="0"/>
                  <a:t>（沈吕九）提出的方法解决，并得到了</a:t>
                </a:r>
                <a:r>
                  <a:rPr lang="en-US" altLang="zh-CN" dirty="0" smtClean="0"/>
                  <a:t>Kohn-Sham</a:t>
                </a:r>
                <a:r>
                  <a:rPr lang="zh-CN" altLang="en-US" dirty="0" smtClean="0"/>
                  <a:t>方程，第三个问题主要通过基于局域密度近似</a:t>
                </a:r>
                <a:r>
                  <a:rPr lang="en-US" altLang="zh-CN" dirty="0" smtClean="0"/>
                  <a:t>(local density approximation, LDA)</a:t>
                </a:r>
                <a:r>
                  <a:rPr lang="zh-CN" altLang="en-US" dirty="0" smtClean="0"/>
                  <a:t>的各种近似方法解决。</a:t>
                </a:r>
                <a:endParaRPr lang="zh-CN" altLang="en-US" dirty="0"/>
              </a:p>
            </p:txBody>
          </p:sp>
        </mc:Choice>
        <mc:Fallback xmlns="">
          <p:sp>
            <p:nvSpPr>
              <p:cNvPr id="6" name="Content Placeholder 5"/>
              <p:cNvSpPr>
                <a:spLocks noGrp="1" noRot="1" noChangeAspect="1" noMove="1" noResize="1" noEditPoints="1" noAdjustHandles="1" noChangeArrowheads="1" noChangeShapeType="1" noTextEdit="1"/>
              </p:cNvSpPr>
              <p:nvPr>
                <p:ph idx="4294967295"/>
              </p:nvPr>
            </p:nvSpPr>
            <p:spPr>
              <a:xfrm>
                <a:off x="457200" y="1600200"/>
                <a:ext cx="8229600" cy="4525963"/>
              </a:xfrm>
              <a:prstGeom prst="rect">
                <a:avLst/>
              </a:prstGeom>
              <a:blipFill rotWithShape="0">
                <a:blip r:embed="rId2"/>
                <a:stretch>
                  <a:fillRect l="-963" t="-1752"/>
                </a:stretch>
              </a:blipFill>
            </p:spPr>
            <p:txBody>
              <a:bodyPr/>
              <a:lstStyle/>
              <a:p>
                <a:r>
                  <a:rPr lang="zh-CN" altLang="en-US">
                    <a:noFill/>
                  </a:rPr>
                  <a:t> </a:t>
                </a:r>
              </a:p>
            </p:txBody>
          </p:sp>
        </mc:Fallback>
      </mc:AlternateContent>
      <p:sp>
        <p:nvSpPr>
          <p:cNvPr id="2" name="Date Placeholder 1"/>
          <p:cNvSpPr>
            <a:spLocks noGrp="1"/>
          </p:cNvSpPr>
          <p:nvPr>
            <p:ph type="dt" sz="half" idx="10"/>
          </p:nvPr>
        </p:nvSpPr>
        <p:spPr/>
        <p:txBody>
          <a:bodyPr/>
          <a:lstStyle/>
          <a:p>
            <a:fld id="{0CB080B5-AA22-46D7-819A-4DF33F582575}"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47</a:t>
            </a:fld>
            <a:endParaRPr lang="zh-CN" altLang="en-US"/>
          </a:p>
        </p:txBody>
      </p:sp>
    </p:spTree>
    <p:extLst>
      <p:ext uri="{BB962C8B-B14F-4D97-AF65-F5344CB8AC3E}">
        <p14:creationId xmlns:p14="http://schemas.microsoft.com/office/powerpoint/2010/main" val="208902153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itle 4"/>
              <p:cNvSpPr>
                <a:spLocks noGrp="1"/>
              </p:cNvSpPr>
              <p:nvPr>
                <p:ph type="title"/>
              </p:nvPr>
            </p:nvSpPr>
            <p:spPr>
              <a:xfrm>
                <a:off x="323528" y="44624"/>
                <a:ext cx="8591550" cy="752128"/>
              </a:xfrm>
            </p:spPr>
            <p:txBody>
              <a:bodyPr>
                <a:normAutofit/>
              </a:bodyPr>
              <a:lstStyle/>
              <a:p>
                <a:pPr/>
                <a14:m>
                  <m:oMathPara xmlns:m="http://schemas.openxmlformats.org/officeDocument/2006/math">
                    <m:oMathParaPr>
                      <m:jc m:val="left"/>
                    </m:oMathParaPr>
                    <m:oMath xmlns:m="http://schemas.openxmlformats.org/officeDocument/2006/math">
                      <m:d>
                        <m:dPr>
                          <m:begChr m:val=""/>
                          <m:ctrlPr>
                            <a:rPr lang="zh-CN" altLang="en-US" i="1" smtClean="0">
                              <a:latin typeface="Cambria Math" panose="02040503050406030204" pitchFamily="18" charset="0"/>
                            </a:rPr>
                          </m:ctrlPr>
                        </m:dPr>
                        <m:e>
                          <m:r>
                            <a:rPr lang="zh-CN" altLang="en-US" i="1">
                              <a:latin typeface="Cambria Math"/>
                            </a:rPr>
                            <m:t>𝑇</m:t>
                          </m:r>
                          <m:r>
                            <a:rPr lang="zh-CN" altLang="en-US">
                              <a:latin typeface="Cambria Math"/>
                            </a:rPr>
                            <m:t>[</m:t>
                          </m:r>
                          <m:r>
                            <a:rPr lang="zh-CN" altLang="en-US" i="1">
                              <a:latin typeface="Cambria Math"/>
                            </a:rPr>
                            <m:t>𝜌</m:t>
                          </m:r>
                          <m:r>
                            <a:rPr lang="zh-CN" altLang="en-US">
                              <a:latin typeface="Cambria Math"/>
                            </a:rPr>
                            <m:t>(</m:t>
                          </m:r>
                          <m:r>
                            <a:rPr lang="zh-CN" altLang="en-US" i="1">
                              <a:latin typeface="Cambria Math"/>
                            </a:rPr>
                            <m:t>𝑟</m:t>
                          </m:r>
                        </m:e>
                      </m:d>
                      <m:r>
                        <a:rPr lang="en-US" altLang="zh-CN" b="0" i="1" smtClean="0">
                          <a:latin typeface="Cambria Math"/>
                        </a:rPr>
                        <m:t>]</m:t>
                      </m:r>
                      <m:r>
                        <a:rPr lang="zh-CN" altLang="en-US" b="0" i="1" smtClean="0">
                          <a:latin typeface="Cambria Math"/>
                        </a:rPr>
                        <m:t>的</m:t>
                      </m:r>
                      <m:r>
                        <a:rPr lang="zh-CN" altLang="en-US" i="1">
                          <a:latin typeface="Cambria Math"/>
                        </a:rPr>
                        <m:t>求解</m:t>
                      </m:r>
                    </m:oMath>
                  </m:oMathPara>
                </a14:m>
                <a:endParaRPr lang="zh-CN" altLang="en-US" dirty="0"/>
              </a:p>
            </p:txBody>
          </p:sp>
        </mc:Choice>
        <mc:Fallback xmlns="">
          <p:sp>
            <p:nvSpPr>
              <p:cNvPr id="5" name="Title 4"/>
              <p:cNvSpPr>
                <a:spLocks noGrp="1" noRot="1" noChangeAspect="1" noMove="1" noResize="1" noEditPoints="1" noAdjustHandles="1" noChangeArrowheads="1" noChangeShapeType="1" noTextEdit="1"/>
              </p:cNvSpPr>
              <p:nvPr>
                <p:ph type="title"/>
              </p:nvPr>
            </p:nvSpPr>
            <p:spPr>
              <a:xfrm>
                <a:off x="323528" y="44624"/>
                <a:ext cx="8591550" cy="752128"/>
              </a:xfrm>
              <a:blipFill rotWithShape="0">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Content Placeholder 5"/>
              <p:cNvSpPr>
                <a:spLocks noGrp="1"/>
              </p:cNvSpPr>
              <p:nvPr>
                <p:ph idx="4294967295"/>
              </p:nvPr>
            </p:nvSpPr>
            <p:spPr>
              <a:xfrm>
                <a:off x="274320" y="908720"/>
                <a:ext cx="8595360" cy="5327488"/>
              </a:xfrm>
              <a:prstGeom prst="rect">
                <a:avLst/>
              </a:prstGeom>
            </p:spPr>
            <p:txBody>
              <a:bodyPr>
                <a:normAutofit/>
              </a:bodyPr>
              <a:lstStyle/>
              <a:p>
                <a:pPr marL="0" indent="0">
                  <a:buNone/>
                </a:pPr>
                <a:r>
                  <a:rPr lang="zh-CN" altLang="en-US" sz="2400" dirty="0" smtClean="0"/>
                  <a:t>求解有相互作用粒子动能一无所知，所以</a:t>
                </a:r>
                <a:r>
                  <a:rPr lang="en-US" altLang="zh-CN" sz="2400" dirty="0" smtClean="0"/>
                  <a:t>Kohn</a:t>
                </a:r>
                <a:r>
                  <a:rPr lang="zh-CN" altLang="en-US" sz="2400" dirty="0" smtClean="0"/>
                  <a:t>和</a:t>
                </a:r>
                <a:r>
                  <a:rPr lang="en-US" altLang="zh-CN" sz="2400" dirty="0" smtClean="0"/>
                  <a:t>Sham</a:t>
                </a:r>
                <a:r>
                  <a:rPr lang="zh-CN" altLang="en-US" sz="2400" dirty="0" smtClean="0"/>
                  <a:t>提出：</a:t>
                </a:r>
                <a:endParaRPr lang="en-US" altLang="zh-CN" sz="2400" dirty="0" smtClean="0"/>
              </a:p>
              <a:p>
                <a:pPr marL="0" indent="0">
                  <a:spcBef>
                    <a:spcPts val="2400"/>
                  </a:spcBef>
                  <a:buNone/>
                </a:pPr>
                <a:r>
                  <a:rPr lang="zh-CN" altLang="en-US" sz="2400" dirty="0" smtClean="0"/>
                  <a:t>假定动能泛函</a:t>
                </a:r>
                <a14:m>
                  <m:oMath xmlns:m="http://schemas.openxmlformats.org/officeDocument/2006/math">
                    <m:d>
                      <m:dPr>
                        <m:begChr m:val=""/>
                        <m:ctrlPr>
                          <a:rPr lang="zh-CN" altLang="en-US" sz="2400" i="1">
                            <a:latin typeface="Cambria Math" panose="02040503050406030204" pitchFamily="18" charset="0"/>
                          </a:rPr>
                        </m:ctrlPr>
                      </m:dPr>
                      <m:e>
                        <m:r>
                          <a:rPr lang="zh-CN" altLang="en-US" sz="2400" i="1">
                            <a:latin typeface="Cambria Math"/>
                          </a:rPr>
                          <m:t>𝑇</m:t>
                        </m:r>
                        <m:r>
                          <a:rPr lang="zh-CN" altLang="en-US" sz="2400">
                            <a:latin typeface="Cambria Math"/>
                          </a:rPr>
                          <m:t>[</m:t>
                        </m:r>
                        <m:r>
                          <a:rPr lang="zh-CN" altLang="en-US" sz="2400" i="1">
                            <a:latin typeface="Cambria Math"/>
                          </a:rPr>
                          <m:t>𝜌</m:t>
                        </m:r>
                        <m:r>
                          <a:rPr lang="zh-CN" altLang="en-US" sz="2400">
                            <a:latin typeface="Cambria Math"/>
                          </a:rPr>
                          <m:t>(</m:t>
                        </m:r>
                        <m:r>
                          <a:rPr lang="zh-CN" altLang="en-US" sz="2400" i="1">
                            <a:latin typeface="Cambria Math"/>
                          </a:rPr>
                          <m:t>𝑟</m:t>
                        </m:r>
                      </m:e>
                    </m:d>
                    <m:r>
                      <a:rPr lang="en-US" altLang="zh-CN" sz="2400" i="1">
                        <a:latin typeface="Cambria Math"/>
                      </a:rPr>
                      <m:t>]</m:t>
                    </m:r>
                  </m:oMath>
                </a14:m>
                <a:r>
                  <a:rPr lang="zh-CN" altLang="en-US" sz="2400" dirty="0" smtClean="0"/>
                  <a:t>可用一个已知的无相互作用粒子的动能泛函</a:t>
                </a:r>
                <a14:m>
                  <m:oMath xmlns:m="http://schemas.openxmlformats.org/officeDocument/2006/math">
                    <m:r>
                      <a:rPr lang="en-US" altLang="zh-CN" sz="2400" b="0" i="0" smtClean="0">
                        <a:latin typeface="Cambria Math"/>
                      </a:rPr>
                      <m:t>(</m:t>
                    </m:r>
                    <m:d>
                      <m:dPr>
                        <m:begChr m:val=""/>
                        <m:ctrlPr>
                          <a:rPr lang="zh-CN" altLang="en-US" sz="2400" i="1" smtClean="0">
                            <a:latin typeface="Cambria Math" panose="02040503050406030204" pitchFamily="18" charset="0"/>
                          </a:rPr>
                        </m:ctrlPr>
                      </m:dPr>
                      <m:e>
                        <m:r>
                          <a:rPr lang="zh-CN" altLang="en-US" sz="2400" i="1">
                            <a:latin typeface="Cambria Math"/>
                          </a:rPr>
                          <m:t>𝑇</m:t>
                        </m:r>
                        <m:r>
                          <a:rPr lang="en-US" altLang="zh-CN" sz="2400" b="0" i="1" baseline="-25000" smtClean="0">
                            <a:latin typeface="Cambria Math"/>
                          </a:rPr>
                          <m:t>𝑠</m:t>
                        </m:r>
                        <m:r>
                          <a:rPr lang="zh-CN" altLang="en-US" sz="2400">
                            <a:latin typeface="Cambria Math"/>
                          </a:rPr>
                          <m:t>[</m:t>
                        </m:r>
                        <m:r>
                          <a:rPr lang="zh-CN" altLang="en-US" sz="2400" i="1">
                            <a:latin typeface="Cambria Math"/>
                          </a:rPr>
                          <m:t>𝜌</m:t>
                        </m:r>
                        <m:r>
                          <a:rPr lang="en-US" altLang="zh-CN" sz="2400" b="0" i="1" smtClean="0">
                            <a:latin typeface="Cambria Math"/>
                          </a:rPr>
                          <m:t>]</m:t>
                        </m:r>
                      </m:e>
                    </m:d>
                  </m:oMath>
                </a14:m>
                <a:r>
                  <a:rPr lang="zh-CN" altLang="en-US" sz="2400" dirty="0" smtClean="0"/>
                  <a:t>来代替，他具有与相互作用系统同样的密度函数，这总可以满足。只需把</a:t>
                </a:r>
                <a:r>
                  <a:rPr lang="en-US" altLang="zh-CN" sz="2400" dirty="0" smtClean="0"/>
                  <a:t>T</a:t>
                </a:r>
                <a:r>
                  <a:rPr lang="zh-CN" altLang="en-US" sz="2400" dirty="0" smtClean="0"/>
                  <a:t>和</a:t>
                </a:r>
                <a:r>
                  <a:rPr lang="en-US" altLang="zh-CN" sz="2400" dirty="0" err="1" smtClean="0"/>
                  <a:t>T</a:t>
                </a:r>
                <a:r>
                  <a:rPr lang="en-US" altLang="zh-CN" sz="2400" baseline="-25000" dirty="0" err="1" smtClean="0"/>
                  <a:t>s</a:t>
                </a:r>
                <a:r>
                  <a:rPr lang="zh-CN" altLang="en-US" sz="2400" dirty="0" smtClean="0"/>
                  <a:t>的差别中无法转换的复杂部分归入</a:t>
                </a:r>
                <a14:m>
                  <m:oMath xmlns:m="http://schemas.openxmlformats.org/officeDocument/2006/math">
                    <m:d>
                      <m:dPr>
                        <m:begChr m:val=""/>
                        <m:endChr m:val="]"/>
                        <m:ctrlPr>
                          <a:rPr lang="zh-CN" altLang="en-US" sz="2400" i="1">
                            <a:latin typeface="Cambria Math" panose="02040503050406030204" pitchFamily="18" charset="0"/>
                          </a:rPr>
                        </m:ctrlPr>
                      </m:dPr>
                      <m:e>
                        <m:sSub>
                          <m:sSubPr>
                            <m:ctrlPr>
                              <a:rPr lang="zh-CN" altLang="en-US" sz="2400" i="1">
                                <a:latin typeface="Cambria Math" panose="02040503050406030204" pitchFamily="18" charset="0"/>
                              </a:rPr>
                            </m:ctrlPr>
                          </m:sSubPr>
                          <m:e>
                            <m:r>
                              <a:rPr lang="zh-CN" altLang="en-US" sz="2400" i="1">
                                <a:latin typeface="Cambria Math"/>
                              </a:rPr>
                              <m:t>𝐸</m:t>
                            </m:r>
                          </m:e>
                          <m:sub>
                            <m:r>
                              <a:rPr lang="zh-CN" altLang="en-US" sz="2400" i="1">
                                <a:latin typeface="Cambria Math"/>
                              </a:rPr>
                              <m:t>𝑥𝑐</m:t>
                            </m:r>
                          </m:sub>
                        </m:sSub>
                        <m:r>
                          <a:rPr lang="zh-CN" altLang="en-US" sz="2400">
                            <a:latin typeface="Cambria Math"/>
                          </a:rPr>
                          <m:t>[</m:t>
                        </m:r>
                        <m:r>
                          <a:rPr lang="zh-CN" altLang="en-US" sz="2400" i="1">
                            <a:latin typeface="Cambria Math"/>
                          </a:rPr>
                          <m:t>𝜌</m:t>
                        </m:r>
                        <m:r>
                          <a:rPr lang="zh-CN" altLang="en-US" sz="2400">
                            <a:latin typeface="Cambria Math"/>
                          </a:rPr>
                          <m:t>(</m:t>
                        </m:r>
                        <m:r>
                          <a:rPr lang="zh-CN" altLang="en-US" sz="2400" i="1">
                            <a:latin typeface="Cambria Math"/>
                          </a:rPr>
                          <m:t>𝑟</m:t>
                        </m:r>
                        <m:r>
                          <a:rPr lang="zh-CN" altLang="en-US" sz="2400">
                            <a:latin typeface="Cambria Math"/>
                          </a:rPr>
                          <m:t>)</m:t>
                        </m:r>
                      </m:e>
                    </m:d>
                  </m:oMath>
                </a14:m>
                <a:r>
                  <a:rPr lang="zh-CN" altLang="en-US" sz="2400" dirty="0" smtClean="0"/>
                  <a:t>，虽然其仍是未知的。</a:t>
                </a:r>
                <a:endParaRPr lang="en-US" altLang="zh-CN" sz="2400" dirty="0" smtClean="0"/>
              </a:p>
              <a:p>
                <a:pPr marL="0" indent="0">
                  <a:buNone/>
                </a:pPr>
                <a:endParaRPr lang="en-US" altLang="zh-CN" dirty="0"/>
              </a:p>
            </p:txBody>
          </p:sp>
        </mc:Choice>
        <mc:Fallback xmlns="">
          <p:sp>
            <p:nvSpPr>
              <p:cNvPr id="6" name="Content Placeholder 5"/>
              <p:cNvSpPr>
                <a:spLocks noGrp="1" noRot="1" noChangeAspect="1" noMove="1" noResize="1" noEditPoints="1" noAdjustHandles="1" noChangeArrowheads="1" noChangeShapeType="1" noTextEdit="1"/>
              </p:cNvSpPr>
              <p:nvPr>
                <p:ph idx="4294967295"/>
              </p:nvPr>
            </p:nvSpPr>
            <p:spPr>
              <a:xfrm>
                <a:off x="274320" y="908720"/>
                <a:ext cx="8595360" cy="5327488"/>
              </a:xfrm>
              <a:prstGeom prst="rect">
                <a:avLst/>
              </a:prstGeom>
              <a:blipFill rotWithShape="0">
                <a:blip r:embed="rId4"/>
                <a:stretch>
                  <a:fillRect l="-1064" t="-1144" r="-1773"/>
                </a:stretch>
              </a:blipFill>
            </p:spPr>
            <p:txBody>
              <a:bodyPr/>
              <a:lstStyle/>
              <a:p>
                <a:r>
                  <a:rPr lang="zh-CN" altLang="en-US">
                    <a:noFill/>
                  </a:rPr>
                  <a:t> </a:t>
                </a:r>
              </a:p>
            </p:txBody>
          </p:sp>
        </mc:Fallback>
      </mc:AlternateContent>
      <p:sp>
        <p:nvSpPr>
          <p:cNvPr id="2" name="Date Placeholder 1"/>
          <p:cNvSpPr>
            <a:spLocks noGrp="1"/>
          </p:cNvSpPr>
          <p:nvPr>
            <p:ph type="dt" sz="half" idx="10"/>
          </p:nvPr>
        </p:nvSpPr>
        <p:spPr/>
        <p:txBody>
          <a:bodyPr/>
          <a:lstStyle/>
          <a:p>
            <a:fld id="{C48EAE53-CE9C-4FB7-86BF-69740D1DAA37}"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48</a:t>
            </a:fld>
            <a:endParaRPr lang="zh-CN" altLang="en-US"/>
          </a:p>
        </p:txBody>
      </p:sp>
      <p:graphicFrame>
        <p:nvGraphicFramePr>
          <p:cNvPr id="9" name="Object 8"/>
          <p:cNvGraphicFramePr>
            <a:graphicFrameLocks noChangeAspect="1"/>
          </p:cNvGraphicFramePr>
          <p:nvPr>
            <p:extLst/>
          </p:nvPr>
        </p:nvGraphicFramePr>
        <p:xfrm>
          <a:off x="1115616" y="2996952"/>
          <a:ext cx="7272808" cy="792088"/>
        </p:xfrm>
        <a:graphic>
          <a:graphicData uri="http://schemas.openxmlformats.org/presentationml/2006/ole">
            <mc:AlternateContent xmlns:mc="http://schemas.openxmlformats.org/markup-compatibility/2006">
              <mc:Choice xmlns:v="urn:schemas-microsoft-com:vml" Requires="v">
                <p:oleObj spid="_x0000_s35860" name="Equation" r:id="rId5" imgW="11023560" imgH="1257120" progId="Equation.DSMT4">
                  <p:embed/>
                </p:oleObj>
              </mc:Choice>
              <mc:Fallback>
                <p:oleObj name="Equation" r:id="rId5" imgW="11023560" imgH="1257120" progId="Equation.DSMT4">
                  <p:embed/>
                  <p:pic>
                    <p:nvPicPr>
                      <p:cNvPr id="0" name=""/>
                      <p:cNvPicPr/>
                      <p:nvPr/>
                    </p:nvPicPr>
                    <p:blipFill>
                      <a:blip r:embed="rId6"/>
                      <a:stretch>
                        <a:fillRect/>
                      </a:stretch>
                    </p:blipFill>
                    <p:spPr>
                      <a:xfrm>
                        <a:off x="1115616" y="2996952"/>
                        <a:ext cx="7272808" cy="792088"/>
                      </a:xfrm>
                      <a:prstGeom prst="rect">
                        <a:avLst/>
                      </a:prstGeom>
                    </p:spPr>
                  </p:pic>
                </p:oleObj>
              </mc:Fallback>
            </mc:AlternateContent>
          </a:graphicData>
        </a:graphic>
      </p:graphicFrame>
      <p:graphicFrame>
        <p:nvGraphicFramePr>
          <p:cNvPr id="10" name="Object 9"/>
          <p:cNvGraphicFramePr>
            <a:graphicFrameLocks noChangeAspect="1"/>
          </p:cNvGraphicFramePr>
          <p:nvPr>
            <p:extLst/>
          </p:nvPr>
        </p:nvGraphicFramePr>
        <p:xfrm>
          <a:off x="2051720" y="3645024"/>
          <a:ext cx="4968552" cy="826595"/>
        </p:xfrm>
        <a:graphic>
          <a:graphicData uri="http://schemas.openxmlformats.org/presentationml/2006/ole">
            <mc:AlternateContent xmlns:mc="http://schemas.openxmlformats.org/markup-compatibility/2006">
              <mc:Choice xmlns:v="urn:schemas-microsoft-com:vml" Requires="v">
                <p:oleObj spid="_x0000_s35861" name="Equation" r:id="rId7" imgW="7022880" imgH="1168200" progId="Equation.DSMT4">
                  <p:embed/>
                </p:oleObj>
              </mc:Choice>
              <mc:Fallback>
                <p:oleObj name="Equation" r:id="rId7" imgW="7022880" imgH="1168200" progId="Equation.DSMT4">
                  <p:embed/>
                  <p:pic>
                    <p:nvPicPr>
                      <p:cNvPr id="0" name=""/>
                      <p:cNvPicPr/>
                      <p:nvPr/>
                    </p:nvPicPr>
                    <p:blipFill>
                      <a:blip r:embed="rId8"/>
                      <a:stretch>
                        <a:fillRect/>
                      </a:stretch>
                    </p:blipFill>
                    <p:spPr>
                      <a:xfrm>
                        <a:off x="2051720" y="3645024"/>
                        <a:ext cx="4968552" cy="826595"/>
                      </a:xfrm>
                      <a:prstGeom prst="rect">
                        <a:avLst/>
                      </a:prstGeom>
                    </p:spPr>
                  </p:pic>
                </p:oleObj>
              </mc:Fallback>
            </mc:AlternateContent>
          </a:graphicData>
        </a:graphic>
      </p:graphicFrame>
      <p:graphicFrame>
        <p:nvGraphicFramePr>
          <p:cNvPr id="11" name="Object 10"/>
          <p:cNvGraphicFramePr>
            <a:graphicFrameLocks noChangeAspect="1"/>
          </p:cNvGraphicFramePr>
          <p:nvPr>
            <p:extLst/>
          </p:nvPr>
        </p:nvGraphicFramePr>
        <p:xfrm>
          <a:off x="1937618" y="4489608"/>
          <a:ext cx="5514702" cy="1891720"/>
        </p:xfrm>
        <a:graphic>
          <a:graphicData uri="http://schemas.openxmlformats.org/presentationml/2006/ole">
            <mc:AlternateContent xmlns:mc="http://schemas.openxmlformats.org/markup-compatibility/2006">
              <mc:Choice xmlns:v="urn:schemas-microsoft-com:vml" Requires="v">
                <p:oleObj spid="_x0000_s35862" name="Equation" r:id="rId9" imgW="8292960" imgH="2844720" progId="Equation.DSMT4">
                  <p:embed/>
                </p:oleObj>
              </mc:Choice>
              <mc:Fallback>
                <p:oleObj name="Equation" r:id="rId9" imgW="8292960" imgH="2844720" progId="Equation.DSMT4">
                  <p:embed/>
                  <p:pic>
                    <p:nvPicPr>
                      <p:cNvPr id="0" name=""/>
                      <p:cNvPicPr/>
                      <p:nvPr/>
                    </p:nvPicPr>
                    <p:blipFill>
                      <a:blip r:embed="rId10"/>
                      <a:stretch>
                        <a:fillRect/>
                      </a:stretch>
                    </p:blipFill>
                    <p:spPr>
                      <a:xfrm>
                        <a:off x="1937618" y="4489608"/>
                        <a:ext cx="5514702" cy="1891720"/>
                      </a:xfrm>
                      <a:prstGeom prst="rect">
                        <a:avLst/>
                      </a:prstGeom>
                    </p:spPr>
                  </p:pic>
                </p:oleObj>
              </mc:Fallback>
            </mc:AlternateContent>
          </a:graphicData>
        </a:graphic>
      </p:graphicFrame>
    </p:spTree>
    <p:extLst>
      <p:ext uri="{BB962C8B-B14F-4D97-AF65-F5344CB8AC3E}">
        <p14:creationId xmlns:p14="http://schemas.microsoft.com/office/powerpoint/2010/main" val="119325502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6225" y="228601"/>
            <a:ext cx="8591550" cy="752128"/>
          </a:xfrm>
        </p:spPr>
        <p:txBody>
          <a:bodyPr>
            <a:normAutofit fontScale="90000"/>
          </a:bodyPr>
          <a:lstStyle/>
          <a:p>
            <a:r>
              <a:rPr lang="en-US" altLang="zh-CN" dirty="0" smtClean="0"/>
              <a:t>Kohn-Sham</a:t>
            </a:r>
            <a:r>
              <a:rPr lang="zh-CN" altLang="en-US" dirty="0" smtClean="0"/>
              <a:t>方程 （</a:t>
            </a:r>
            <a:r>
              <a:rPr lang="en-US" altLang="zh-CN" dirty="0" smtClean="0"/>
              <a:t>PR 140 A1133(1965)</a:t>
            </a:r>
            <a:r>
              <a:rPr lang="zh-CN" altLang="en-US" dirty="0" smtClean="0"/>
              <a:t>）</a:t>
            </a:r>
            <a:endParaRPr lang="zh-CN" altLang="en-US" dirty="0"/>
          </a:p>
        </p:txBody>
      </p:sp>
      <p:graphicFrame>
        <p:nvGraphicFramePr>
          <p:cNvPr id="7" name="Content Placeholder 6"/>
          <p:cNvGraphicFramePr>
            <a:graphicFrameLocks noGrp="1" noChangeAspect="1"/>
          </p:cNvGraphicFramePr>
          <p:nvPr>
            <p:ph idx="4294967295"/>
            <p:extLst>
              <p:ext uri="{D42A27DB-BD31-4B8C-83A1-F6EECF244321}">
                <p14:modId xmlns:p14="http://schemas.microsoft.com/office/powerpoint/2010/main" val="3820110542"/>
              </p:ext>
            </p:extLst>
          </p:nvPr>
        </p:nvGraphicFramePr>
        <p:xfrm>
          <a:off x="107950" y="1268413"/>
          <a:ext cx="5256213" cy="646112"/>
        </p:xfrm>
        <a:graphic>
          <a:graphicData uri="http://schemas.openxmlformats.org/presentationml/2006/ole">
            <mc:AlternateContent xmlns:mc="http://schemas.openxmlformats.org/markup-compatibility/2006">
              <mc:Choice xmlns:v="urn:schemas-microsoft-com:vml" Requires="v">
                <p:oleObj spid="_x0000_s36901" name="Equation" r:id="rId3" imgW="5994360" imgH="736560" progId="Equation.DSMT4">
                  <p:embed/>
                </p:oleObj>
              </mc:Choice>
              <mc:Fallback>
                <p:oleObj name="Equation" r:id="rId3" imgW="5994360" imgH="736560" progId="Equation.DSMT4">
                  <p:embed/>
                  <p:pic>
                    <p:nvPicPr>
                      <p:cNvPr id="0" name=""/>
                      <p:cNvPicPr/>
                      <p:nvPr/>
                    </p:nvPicPr>
                    <p:blipFill>
                      <a:blip r:embed="rId4"/>
                      <a:stretch>
                        <a:fillRect/>
                      </a:stretch>
                    </p:blipFill>
                    <p:spPr>
                      <a:xfrm>
                        <a:off x="107950" y="1268413"/>
                        <a:ext cx="5256213" cy="646112"/>
                      </a:xfrm>
                      <a:prstGeom prst="rect">
                        <a:avLst/>
                      </a:prstGeom>
                      <a:ln w="38100">
                        <a:solidFill>
                          <a:srgbClr val="FF0000"/>
                        </a:solidFill>
                      </a:ln>
                    </p:spPr>
                  </p:pic>
                </p:oleObj>
              </mc:Fallback>
            </mc:AlternateContent>
          </a:graphicData>
        </a:graphic>
      </p:graphicFrame>
      <p:sp>
        <p:nvSpPr>
          <p:cNvPr id="2" name="Date Placeholder 1"/>
          <p:cNvSpPr>
            <a:spLocks noGrp="1"/>
          </p:cNvSpPr>
          <p:nvPr>
            <p:ph type="dt" sz="half" idx="10"/>
          </p:nvPr>
        </p:nvSpPr>
        <p:spPr/>
        <p:txBody>
          <a:bodyPr/>
          <a:lstStyle/>
          <a:p>
            <a:fld id="{FD6BDF69-5D25-4E6E-9B15-3CD6EF580837}"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49</a:t>
            </a:fld>
            <a:endParaRPr lang="zh-CN" altLang="en-US"/>
          </a:p>
        </p:txBody>
      </p:sp>
      <p:graphicFrame>
        <p:nvGraphicFramePr>
          <p:cNvPr id="8" name="Object 7"/>
          <p:cNvGraphicFramePr>
            <a:graphicFrameLocks noChangeAspect="1"/>
          </p:cNvGraphicFramePr>
          <p:nvPr>
            <p:extLst/>
          </p:nvPr>
        </p:nvGraphicFramePr>
        <p:xfrm>
          <a:off x="251520" y="2060848"/>
          <a:ext cx="8799513" cy="828675"/>
        </p:xfrm>
        <a:graphic>
          <a:graphicData uri="http://schemas.openxmlformats.org/presentationml/2006/ole">
            <mc:AlternateContent xmlns:mc="http://schemas.openxmlformats.org/markup-compatibility/2006">
              <mc:Choice xmlns:v="urn:schemas-microsoft-com:vml" Requires="v">
                <p:oleObj spid="_x0000_s36902" name="Equation" r:id="rId5" imgW="12941280" imgH="1218960" progId="Equation.DSMT4">
                  <p:embed/>
                </p:oleObj>
              </mc:Choice>
              <mc:Fallback>
                <p:oleObj name="Equation" r:id="rId5" imgW="12941280" imgH="1218960" progId="Equation.DSMT4">
                  <p:embed/>
                  <p:pic>
                    <p:nvPicPr>
                      <p:cNvPr id="0" name=""/>
                      <p:cNvPicPr/>
                      <p:nvPr/>
                    </p:nvPicPr>
                    <p:blipFill>
                      <a:blip r:embed="rId6"/>
                      <a:stretch>
                        <a:fillRect/>
                      </a:stretch>
                    </p:blipFill>
                    <p:spPr>
                      <a:xfrm>
                        <a:off x="251520" y="2060848"/>
                        <a:ext cx="8799513" cy="828675"/>
                      </a:xfrm>
                      <a:prstGeom prst="rect">
                        <a:avLst/>
                      </a:prstGeom>
                    </p:spPr>
                  </p:pic>
                </p:oleObj>
              </mc:Fallback>
            </mc:AlternateContent>
          </a:graphicData>
        </a:graphic>
      </p:graphicFrame>
      <p:graphicFrame>
        <p:nvGraphicFramePr>
          <p:cNvPr id="9" name="Object 8"/>
          <p:cNvGraphicFramePr>
            <a:graphicFrameLocks noChangeAspect="1"/>
          </p:cNvGraphicFramePr>
          <p:nvPr>
            <p:extLst/>
          </p:nvPr>
        </p:nvGraphicFramePr>
        <p:xfrm>
          <a:off x="3275856" y="2924944"/>
          <a:ext cx="3594100" cy="450850"/>
        </p:xfrm>
        <a:graphic>
          <a:graphicData uri="http://schemas.openxmlformats.org/presentationml/2006/ole">
            <mc:AlternateContent xmlns:mc="http://schemas.openxmlformats.org/markup-compatibility/2006">
              <mc:Choice xmlns:v="urn:schemas-microsoft-com:vml" Requires="v">
                <p:oleObj spid="_x0000_s36903" name="Equation" r:id="rId7" imgW="5892800" imgH="736600" progId="Equation.DSMT4">
                  <p:embed/>
                </p:oleObj>
              </mc:Choice>
              <mc:Fallback>
                <p:oleObj name="Equation" r:id="rId7" imgW="5892800" imgH="736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2924944"/>
                        <a:ext cx="3594100" cy="4508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10"/>
          <p:cNvSpPr/>
          <p:nvPr/>
        </p:nvSpPr>
        <p:spPr>
          <a:xfrm>
            <a:off x="200202" y="3619878"/>
            <a:ext cx="8784976" cy="830997"/>
          </a:xfrm>
          <a:prstGeom prst="rect">
            <a:avLst/>
          </a:prstGeom>
        </p:spPr>
        <p:txBody>
          <a:bodyPr wrap="square">
            <a:spAutoFit/>
          </a:bodyPr>
          <a:lstStyle/>
          <a:p>
            <a:r>
              <a:rPr lang="zh-CN" altLang="en-US" sz="2400" spc="30" dirty="0" smtClean="0">
                <a:solidFill>
                  <a:srgbClr val="323232"/>
                </a:solidFill>
                <a:latin typeface="Verdana"/>
                <a:ea typeface="微软雅黑"/>
                <a:cs typeface="Tahoma" pitchFamily="34" charset="0"/>
              </a:rPr>
              <a:t>对于单粒子波函数</a:t>
            </a:r>
            <a:r>
              <a:rPr lang="el-GR" altLang="zh-CN" sz="2400" spc="30" dirty="0" smtClean="0">
                <a:solidFill>
                  <a:srgbClr val="323232"/>
                </a:solidFill>
                <a:latin typeface="Verdana"/>
                <a:ea typeface="微软雅黑"/>
                <a:cs typeface="Tahoma" pitchFamily="34" charset="0"/>
              </a:rPr>
              <a:t>φ</a:t>
            </a:r>
            <a:r>
              <a:rPr lang="en-US" altLang="zh-CN" sz="2400" spc="30" dirty="0" smtClean="0">
                <a:solidFill>
                  <a:srgbClr val="323232"/>
                </a:solidFill>
                <a:latin typeface="Verdana"/>
                <a:ea typeface="微软雅黑"/>
                <a:cs typeface="Tahoma" pitchFamily="34" charset="0"/>
              </a:rPr>
              <a:t>i</a:t>
            </a:r>
            <a:r>
              <a:rPr lang="zh-CN" altLang="en-US" sz="2400" spc="30" dirty="0" smtClean="0">
                <a:solidFill>
                  <a:srgbClr val="323232"/>
                </a:solidFill>
                <a:latin typeface="Verdana"/>
                <a:ea typeface="微软雅黑"/>
                <a:cs typeface="Tahoma" pitchFamily="34" charset="0"/>
              </a:rPr>
              <a:t>也得到了与</a:t>
            </a:r>
            <a:r>
              <a:rPr lang="en-US" altLang="zh-CN" sz="2400" spc="30" dirty="0" err="1" smtClean="0">
                <a:solidFill>
                  <a:srgbClr val="323232"/>
                </a:solidFill>
                <a:latin typeface="Verdana"/>
                <a:ea typeface="微软雅黑"/>
                <a:cs typeface="Tahoma" pitchFamily="34" charset="0"/>
              </a:rPr>
              <a:t>Hartree-Fock</a:t>
            </a:r>
            <a:r>
              <a:rPr lang="zh-CN" altLang="en-US" sz="2400" spc="30" dirty="0" smtClean="0">
                <a:solidFill>
                  <a:srgbClr val="323232"/>
                </a:solidFill>
                <a:latin typeface="Verdana"/>
                <a:ea typeface="微软雅黑"/>
                <a:cs typeface="Tahoma" pitchFamily="34" charset="0"/>
              </a:rPr>
              <a:t>方程类似的单电子方程，即</a:t>
            </a:r>
            <a:r>
              <a:rPr lang="en-US" altLang="zh-CN" sz="2400" spc="30" dirty="0" smtClean="0">
                <a:solidFill>
                  <a:srgbClr val="323232"/>
                </a:solidFill>
                <a:latin typeface="Verdana"/>
                <a:ea typeface="微软雅黑"/>
                <a:cs typeface="Tahoma" pitchFamily="34" charset="0"/>
              </a:rPr>
              <a:t>Kohn-Sham</a:t>
            </a:r>
            <a:r>
              <a:rPr lang="zh-CN" altLang="en-US" sz="2400" spc="30" dirty="0" smtClean="0">
                <a:solidFill>
                  <a:srgbClr val="323232"/>
                </a:solidFill>
                <a:latin typeface="Verdana"/>
                <a:ea typeface="微软雅黑"/>
                <a:cs typeface="Tahoma" pitchFamily="34" charset="0"/>
              </a:rPr>
              <a:t>方程。不同的是</a:t>
            </a:r>
            <a:r>
              <a:rPr lang="en-US" altLang="zh-CN" sz="2400" spc="30" dirty="0" err="1" smtClean="0">
                <a:solidFill>
                  <a:srgbClr val="323232"/>
                </a:solidFill>
                <a:latin typeface="Verdana"/>
                <a:ea typeface="微软雅黑"/>
                <a:cs typeface="Tahoma" pitchFamily="34" charset="0"/>
              </a:rPr>
              <a:t>V</a:t>
            </a:r>
            <a:r>
              <a:rPr lang="en-US" altLang="zh-CN" sz="2400" spc="30" baseline="-25000" dirty="0" err="1" smtClean="0">
                <a:solidFill>
                  <a:srgbClr val="323232"/>
                </a:solidFill>
                <a:latin typeface="Verdana"/>
                <a:ea typeface="微软雅黑"/>
                <a:cs typeface="Tahoma" pitchFamily="34" charset="0"/>
              </a:rPr>
              <a:t>eff</a:t>
            </a:r>
            <a:r>
              <a:rPr lang="zh-CN" altLang="en-US" sz="2400" spc="30" dirty="0" smtClean="0">
                <a:solidFill>
                  <a:srgbClr val="323232"/>
                </a:solidFill>
                <a:latin typeface="Verdana"/>
                <a:ea typeface="微软雅黑"/>
                <a:cs typeface="Tahoma" pitchFamily="34" charset="0"/>
              </a:rPr>
              <a:t>在这里成为了</a:t>
            </a:r>
            <a:r>
              <a:rPr lang="en-US" altLang="zh-CN" sz="2400" spc="30" dirty="0" smtClean="0">
                <a:solidFill>
                  <a:srgbClr val="323232"/>
                </a:solidFill>
                <a:latin typeface="Verdana"/>
                <a:ea typeface="微软雅黑"/>
                <a:cs typeface="Tahoma" pitchFamily="34" charset="0"/>
              </a:rPr>
              <a:t>V</a:t>
            </a:r>
            <a:r>
              <a:rPr lang="en-US" altLang="zh-CN" sz="2400" spc="30" baseline="-25000" dirty="0" smtClean="0">
                <a:solidFill>
                  <a:srgbClr val="323232"/>
                </a:solidFill>
                <a:latin typeface="Verdana"/>
                <a:ea typeface="微软雅黑"/>
                <a:cs typeface="Tahoma" pitchFamily="34" charset="0"/>
              </a:rPr>
              <a:t>KS</a:t>
            </a:r>
            <a:r>
              <a:rPr lang="zh-CN" altLang="en-US" sz="2400" spc="30" dirty="0" smtClean="0">
                <a:solidFill>
                  <a:srgbClr val="323232"/>
                </a:solidFill>
                <a:latin typeface="Verdana"/>
                <a:ea typeface="微软雅黑"/>
                <a:cs typeface="Tahoma" pitchFamily="34" charset="0"/>
              </a:rPr>
              <a:t>。</a:t>
            </a:r>
            <a:endParaRPr lang="zh-CN" altLang="en-US" dirty="0"/>
          </a:p>
        </p:txBody>
      </p:sp>
      <p:graphicFrame>
        <p:nvGraphicFramePr>
          <p:cNvPr id="12" name="Object 11"/>
          <p:cNvGraphicFramePr>
            <a:graphicFrameLocks noChangeAspect="1"/>
          </p:cNvGraphicFramePr>
          <p:nvPr>
            <p:extLst/>
          </p:nvPr>
        </p:nvGraphicFramePr>
        <p:xfrm>
          <a:off x="6228183" y="1124744"/>
          <a:ext cx="1966037" cy="853674"/>
        </p:xfrm>
        <a:graphic>
          <a:graphicData uri="http://schemas.openxmlformats.org/presentationml/2006/ole">
            <mc:AlternateContent xmlns:mc="http://schemas.openxmlformats.org/markup-compatibility/2006">
              <mc:Choice xmlns:v="urn:schemas-microsoft-com:vml" Requires="v">
                <p:oleObj spid="_x0000_s36904" name="Equation" r:id="rId9" imgW="2895480" imgH="1257120" progId="Equation.DSMT4">
                  <p:embed/>
                </p:oleObj>
              </mc:Choice>
              <mc:Fallback>
                <p:oleObj name="Equation" r:id="rId9" imgW="2895480" imgH="1257120" progId="Equation.DSMT4">
                  <p:embed/>
                  <p:pic>
                    <p:nvPicPr>
                      <p:cNvPr id="0" name=""/>
                      <p:cNvPicPr/>
                      <p:nvPr/>
                    </p:nvPicPr>
                    <p:blipFill>
                      <a:blip r:embed="rId10"/>
                      <a:stretch>
                        <a:fillRect/>
                      </a:stretch>
                    </p:blipFill>
                    <p:spPr>
                      <a:xfrm>
                        <a:off x="6228183" y="1124744"/>
                        <a:ext cx="1966037" cy="853674"/>
                      </a:xfrm>
                      <a:prstGeom prst="rect">
                        <a:avLst/>
                      </a:prstGeom>
                    </p:spPr>
                  </p:pic>
                </p:oleObj>
              </mc:Fallback>
            </mc:AlternateContent>
          </a:graphicData>
        </a:graphic>
      </p:graphicFrame>
      <p:graphicFrame>
        <p:nvGraphicFramePr>
          <p:cNvPr id="13" name="Object 12"/>
          <p:cNvGraphicFramePr>
            <a:graphicFrameLocks noChangeAspect="1"/>
          </p:cNvGraphicFramePr>
          <p:nvPr>
            <p:extLst/>
          </p:nvPr>
        </p:nvGraphicFramePr>
        <p:xfrm>
          <a:off x="402733" y="4581128"/>
          <a:ext cx="8379914" cy="1308359"/>
        </p:xfrm>
        <a:graphic>
          <a:graphicData uri="http://schemas.openxmlformats.org/presentationml/2006/ole">
            <mc:AlternateContent xmlns:mc="http://schemas.openxmlformats.org/markup-compatibility/2006">
              <mc:Choice xmlns:v="urn:schemas-microsoft-com:vml" Requires="v">
                <p:oleObj spid="_x0000_s36905" name="Equation" r:id="rId11" imgW="12826800" imgH="2006280" progId="Equation.DSMT4">
                  <p:embed/>
                </p:oleObj>
              </mc:Choice>
              <mc:Fallback>
                <p:oleObj name="Equation" r:id="rId11" imgW="12826800" imgH="2006280" progId="Equation.DSMT4">
                  <p:embed/>
                  <p:pic>
                    <p:nvPicPr>
                      <p:cNvPr id="0" name=""/>
                      <p:cNvPicPr>
                        <a:picLocks noChangeAspect="1" noChangeArrowheads="1"/>
                      </p:cNvPicPr>
                      <p:nvPr/>
                    </p:nvPicPr>
                    <p:blipFill>
                      <a:blip r:embed="rId12"/>
                      <a:srcRect/>
                      <a:stretch>
                        <a:fillRect/>
                      </a:stretch>
                    </p:blipFill>
                    <p:spPr bwMode="auto">
                      <a:xfrm>
                        <a:off x="402733" y="4581128"/>
                        <a:ext cx="8379914" cy="1308359"/>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79901240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02" name="Picture 2" descr="gim_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533400"/>
            <a:ext cx="5943600" cy="583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03" name="Text Box 3"/>
          <p:cNvSpPr txBox="1">
            <a:spLocks noChangeArrowheads="1"/>
          </p:cNvSpPr>
          <p:nvPr/>
        </p:nvSpPr>
        <p:spPr bwMode="auto">
          <a:xfrm>
            <a:off x="533400" y="762000"/>
            <a:ext cx="21336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kumimoji="0" lang="en-US" altLang="zh-CN" sz="2400" b="1">
                <a:latin typeface="Arial" pitchFamily="34" charset="0"/>
              </a:rPr>
              <a:t>New physics</a:t>
            </a:r>
            <a:r>
              <a:rPr kumimoji="0" lang="en-US" altLang="zh-CN" b="1">
                <a:latin typeface="Arial" pitchFamily="34" charset="0"/>
              </a:rPr>
              <a:t> </a:t>
            </a:r>
            <a:r>
              <a:rPr kumimoji="0" lang="en-US" altLang="zh-CN" sz="2400" b="1">
                <a:latin typeface="Arial" pitchFamily="34" charset="0"/>
              </a:rPr>
              <a:t>can arise as the linear device sizes become smaller and smaller.</a:t>
            </a:r>
          </a:p>
        </p:txBody>
      </p:sp>
      <p:sp>
        <p:nvSpPr>
          <p:cNvPr id="716804" name="Line 4"/>
          <p:cNvSpPr>
            <a:spLocks noChangeShapeType="1"/>
          </p:cNvSpPr>
          <p:nvPr/>
        </p:nvSpPr>
        <p:spPr bwMode="auto">
          <a:xfrm>
            <a:off x="2286000" y="4800600"/>
            <a:ext cx="16002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p>
        </p:txBody>
      </p:sp>
      <p:sp>
        <p:nvSpPr>
          <p:cNvPr id="716805" name="Text Box 5"/>
          <p:cNvSpPr txBox="1">
            <a:spLocks noChangeArrowheads="1"/>
          </p:cNvSpPr>
          <p:nvPr/>
        </p:nvSpPr>
        <p:spPr bwMode="auto">
          <a:xfrm>
            <a:off x="6781800" y="5867400"/>
            <a:ext cx="1447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kumimoji="0" lang="en-US" altLang="zh-CN" b="1">
                <a:solidFill>
                  <a:srgbClr val="FF0000"/>
                </a:solidFill>
                <a:latin typeface="Arial" pitchFamily="34" charset="0"/>
              </a:rPr>
              <a:t>length</a:t>
            </a:r>
          </a:p>
        </p:txBody>
      </p:sp>
      <p:sp>
        <p:nvSpPr>
          <p:cNvPr id="716806" name="Text Box 6"/>
          <p:cNvSpPr txBox="1">
            <a:spLocks noChangeArrowheads="1"/>
          </p:cNvSpPr>
          <p:nvPr/>
        </p:nvSpPr>
        <p:spPr bwMode="auto">
          <a:xfrm>
            <a:off x="2743200" y="1828800"/>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kumimoji="0" lang="en-US" altLang="zh-CN" b="1">
                <a:solidFill>
                  <a:srgbClr val="FF0000"/>
                </a:solidFill>
                <a:latin typeface="Arial" pitchFamily="34" charset="0"/>
              </a:rPr>
              <a:t>width</a:t>
            </a:r>
          </a:p>
        </p:txBody>
      </p:sp>
      <p:sp>
        <p:nvSpPr>
          <p:cNvPr id="716807" name="Line 7"/>
          <p:cNvSpPr>
            <a:spLocks noChangeShapeType="1"/>
          </p:cNvSpPr>
          <p:nvPr/>
        </p:nvSpPr>
        <p:spPr bwMode="auto">
          <a:xfrm flipH="1">
            <a:off x="4114800" y="1066800"/>
            <a:ext cx="3657600" cy="3657600"/>
          </a:xfrm>
          <a:prstGeom prst="line">
            <a:avLst/>
          </a:prstGeom>
          <a:noFill/>
          <a:ln w="38100">
            <a:solidFill>
              <a:srgbClr val="FF33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p>
        </p:txBody>
      </p:sp>
      <p:sp>
        <p:nvSpPr>
          <p:cNvPr id="716808" name="Text Box 8"/>
          <p:cNvSpPr txBox="1">
            <a:spLocks noChangeArrowheads="1"/>
          </p:cNvSpPr>
          <p:nvPr/>
        </p:nvSpPr>
        <p:spPr bwMode="auto">
          <a:xfrm>
            <a:off x="304800" y="4648200"/>
            <a:ext cx="297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kumimoji="0" lang="en-US" altLang="zh-CN" b="1">
                <a:latin typeface="Arial" pitchFamily="34" charset="0"/>
              </a:rPr>
              <a:t>Nano-electronics</a:t>
            </a:r>
          </a:p>
        </p:txBody>
      </p:sp>
      <p:sp>
        <p:nvSpPr>
          <p:cNvPr id="716809" name="Line 9"/>
          <p:cNvSpPr>
            <a:spLocks noChangeShapeType="1"/>
          </p:cNvSpPr>
          <p:nvPr/>
        </p:nvSpPr>
        <p:spPr bwMode="auto">
          <a:xfrm>
            <a:off x="1143000" y="3505200"/>
            <a:ext cx="0" cy="10668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p>
        </p:txBody>
      </p:sp>
      <p:sp>
        <p:nvSpPr>
          <p:cNvPr id="2" name="Date Placeholder 1"/>
          <p:cNvSpPr>
            <a:spLocks noGrp="1"/>
          </p:cNvSpPr>
          <p:nvPr>
            <p:ph type="dt" sz="half" idx="10"/>
          </p:nvPr>
        </p:nvSpPr>
        <p:spPr/>
        <p:txBody>
          <a:bodyPr/>
          <a:lstStyle/>
          <a:p>
            <a:fld id="{E7C1A4D0-D6C1-41CC-94D3-F3DCC8514776}"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AE714C8C-1F9C-404C-BB65-1EC320AFAFFE}" type="slidenum">
              <a:rPr lang="zh-CN" altLang="en-US" smtClean="0"/>
              <a:pPr/>
              <a:t>5</a:t>
            </a:fld>
            <a:endParaRPr lang="zh-CN" altLang="en-US"/>
          </a:p>
        </p:txBody>
      </p:sp>
    </p:spTree>
    <p:extLst>
      <p:ext uri="{BB962C8B-B14F-4D97-AF65-F5344CB8AC3E}">
        <p14:creationId xmlns:p14="http://schemas.microsoft.com/office/powerpoint/2010/main" val="221987397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zh-CN" dirty="0" smtClean="0"/>
              <a:t>Kohn-Sham</a:t>
            </a:r>
            <a:r>
              <a:rPr lang="zh-CN" altLang="en-US" dirty="0" smtClean="0"/>
              <a:t>方程特点</a:t>
            </a:r>
            <a:endParaRPr lang="zh-CN" altLang="en-US" dirty="0"/>
          </a:p>
        </p:txBody>
      </p:sp>
      <p:sp>
        <p:nvSpPr>
          <p:cNvPr id="6" name="Content Placeholder 5"/>
          <p:cNvSpPr>
            <a:spLocks noGrp="1"/>
          </p:cNvSpPr>
          <p:nvPr>
            <p:ph idx="4294967295"/>
          </p:nvPr>
        </p:nvSpPr>
        <p:spPr>
          <a:xfrm>
            <a:off x="457200" y="1600200"/>
            <a:ext cx="8229600" cy="4525963"/>
          </a:xfrm>
          <a:prstGeom prst="rect">
            <a:avLst/>
          </a:prstGeom>
        </p:spPr>
        <p:txBody>
          <a:bodyPr>
            <a:normAutofit lnSpcReduction="10000"/>
          </a:bodyPr>
          <a:lstStyle/>
          <a:p>
            <a:r>
              <a:rPr lang="zh-CN" altLang="en-US" sz="2400" dirty="0" smtClean="0"/>
              <a:t>核心：无相互作用粒子模型代替有相互作用粒子哈密顿量中的相应项，而将有相互作用粒子的全部复杂性归入交换关联相互作用泛函，给出了形式非常简单的单电子方程：</a:t>
            </a:r>
            <a:endParaRPr lang="en-US" altLang="zh-CN" sz="2400" dirty="0" smtClean="0"/>
          </a:p>
          <a:p>
            <a:endParaRPr lang="en-US" altLang="zh-CN" sz="2400" dirty="0"/>
          </a:p>
          <a:p>
            <a:endParaRPr lang="en-US" altLang="zh-CN" sz="2400" dirty="0" smtClean="0"/>
          </a:p>
          <a:p>
            <a:endParaRPr lang="en-US" altLang="zh-CN" sz="2400" dirty="0"/>
          </a:p>
          <a:p>
            <a:r>
              <a:rPr lang="zh-CN" altLang="en-US" sz="2400" dirty="0" smtClean="0"/>
              <a:t>与</a:t>
            </a:r>
            <a:r>
              <a:rPr lang="en-US" altLang="zh-CN" sz="2400" dirty="0" smtClean="0"/>
              <a:t>H-F</a:t>
            </a:r>
            <a:r>
              <a:rPr lang="zh-CN" altLang="en-US" sz="2400" dirty="0" smtClean="0"/>
              <a:t>方程相比，</a:t>
            </a:r>
            <a:r>
              <a:rPr lang="zh-CN" altLang="en-US" sz="2400" dirty="0"/>
              <a:t>密度泛函理</a:t>
            </a:r>
            <a:r>
              <a:rPr lang="zh-CN" altLang="en-US" sz="2400" dirty="0" smtClean="0"/>
              <a:t>论导出的单电子</a:t>
            </a:r>
            <a:r>
              <a:rPr lang="en-US" altLang="zh-CN" sz="2400" dirty="0" smtClean="0"/>
              <a:t>Kohn-Sham</a:t>
            </a:r>
            <a:r>
              <a:rPr lang="zh-CN" altLang="en-US" sz="2400" dirty="0" smtClean="0"/>
              <a:t>方程的描述是严格的，因为多粒子系统相互作用的全部复杂性仍然包含在交换关联能        中。</a:t>
            </a:r>
            <a:endParaRPr lang="en-US" altLang="zh-CN" sz="2400" dirty="0" smtClean="0"/>
          </a:p>
          <a:p>
            <a:endParaRPr lang="en-US" altLang="zh-CN" sz="2400" dirty="0"/>
          </a:p>
          <a:p>
            <a:r>
              <a:rPr lang="zh-CN" altLang="en-US" sz="2400" dirty="0" smtClean="0">
                <a:solidFill>
                  <a:srgbClr val="FF0000"/>
                </a:solidFill>
              </a:rPr>
              <a:t>遗憾的是：        的具体形式仍然是未知的！</a:t>
            </a:r>
            <a:endParaRPr lang="zh-CN" altLang="en-US" sz="2400" dirty="0">
              <a:solidFill>
                <a:srgbClr val="FF0000"/>
              </a:solidFill>
            </a:endParaRPr>
          </a:p>
        </p:txBody>
      </p:sp>
      <p:sp>
        <p:nvSpPr>
          <p:cNvPr id="2" name="Date Placeholder 1"/>
          <p:cNvSpPr>
            <a:spLocks noGrp="1"/>
          </p:cNvSpPr>
          <p:nvPr>
            <p:ph type="dt" sz="half" idx="10"/>
          </p:nvPr>
        </p:nvSpPr>
        <p:spPr/>
        <p:txBody>
          <a:bodyPr/>
          <a:lstStyle/>
          <a:p>
            <a:fld id="{92A7FFF3-7FE3-4EE2-9425-C668B9BE03BC}"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50</a:t>
            </a:fld>
            <a:endParaRPr lang="zh-CN" altLang="en-US"/>
          </a:p>
        </p:txBody>
      </p:sp>
      <p:graphicFrame>
        <p:nvGraphicFramePr>
          <p:cNvPr id="7" name="Object 6"/>
          <p:cNvGraphicFramePr>
            <a:graphicFrameLocks noGrp="1" noChangeAspect="1"/>
          </p:cNvGraphicFramePr>
          <p:nvPr>
            <p:extLst/>
          </p:nvPr>
        </p:nvGraphicFramePr>
        <p:xfrm>
          <a:off x="2339752" y="2780928"/>
          <a:ext cx="5256213" cy="646112"/>
        </p:xfrm>
        <a:graphic>
          <a:graphicData uri="http://schemas.openxmlformats.org/presentationml/2006/ole">
            <mc:AlternateContent xmlns:mc="http://schemas.openxmlformats.org/markup-compatibility/2006">
              <mc:Choice xmlns:v="urn:schemas-microsoft-com:vml" Requires="v">
                <p:oleObj spid="_x0000_s37911" name="Equation" r:id="rId3" imgW="5994360" imgH="736560" progId="Equation.DSMT4">
                  <p:embed/>
                </p:oleObj>
              </mc:Choice>
              <mc:Fallback>
                <p:oleObj name="Equation" r:id="rId3" imgW="5994360" imgH="736560" progId="Equation.DSMT4">
                  <p:embed/>
                  <p:pic>
                    <p:nvPicPr>
                      <p:cNvPr id="0" name=""/>
                      <p:cNvPicPr>
                        <a:picLocks noGrp="1" noChangeAspect="1" noChangeArrowheads="1"/>
                      </p:cNvPicPr>
                      <p:nvPr/>
                    </p:nvPicPr>
                    <p:blipFill>
                      <a:blip r:embed="rId4"/>
                      <a:srcRect/>
                      <a:stretch>
                        <a:fillRect/>
                      </a:stretch>
                    </p:blipFill>
                    <p:spPr bwMode="auto">
                      <a:xfrm>
                        <a:off x="2339752" y="2780928"/>
                        <a:ext cx="5256213" cy="64611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508496566"/>
              </p:ext>
            </p:extLst>
          </p:nvPr>
        </p:nvGraphicFramePr>
        <p:xfrm>
          <a:off x="5364088" y="4607768"/>
          <a:ext cx="720080" cy="318352"/>
        </p:xfrm>
        <a:graphic>
          <a:graphicData uri="http://schemas.openxmlformats.org/presentationml/2006/ole">
            <mc:AlternateContent xmlns:mc="http://schemas.openxmlformats.org/markup-compatibility/2006">
              <mc:Choice xmlns:v="urn:schemas-microsoft-com:vml" Requires="v">
                <p:oleObj spid="_x0000_s37912" name="Equation" r:id="rId5" imgW="1206360" imgH="533160" progId="Equation.DSMT4">
                  <p:embed/>
                </p:oleObj>
              </mc:Choice>
              <mc:Fallback>
                <p:oleObj name="Equation" r:id="rId5" imgW="1206360" imgH="533160" progId="Equation.DSMT4">
                  <p:embed/>
                  <p:pic>
                    <p:nvPicPr>
                      <p:cNvPr id="0" name=""/>
                      <p:cNvPicPr/>
                      <p:nvPr/>
                    </p:nvPicPr>
                    <p:blipFill>
                      <a:blip r:embed="rId6"/>
                      <a:stretch>
                        <a:fillRect/>
                      </a:stretch>
                    </p:blipFill>
                    <p:spPr>
                      <a:xfrm>
                        <a:off x="5364088" y="4607768"/>
                        <a:ext cx="720080" cy="318352"/>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932564320"/>
              </p:ext>
            </p:extLst>
          </p:nvPr>
        </p:nvGraphicFramePr>
        <p:xfrm>
          <a:off x="2195736" y="5373216"/>
          <a:ext cx="864096" cy="380659"/>
        </p:xfrm>
        <a:graphic>
          <a:graphicData uri="http://schemas.openxmlformats.org/presentationml/2006/ole">
            <mc:AlternateContent xmlns:mc="http://schemas.openxmlformats.org/markup-compatibility/2006">
              <mc:Choice xmlns:v="urn:schemas-microsoft-com:vml" Requires="v">
                <p:oleObj spid="_x0000_s37913" name="Equation" r:id="rId7" imgW="1206360" imgH="533160" progId="Equation.DSMT4">
                  <p:embed/>
                </p:oleObj>
              </mc:Choice>
              <mc:Fallback>
                <p:oleObj name="Equation" r:id="rId7" imgW="1206360" imgH="533160" progId="Equation.DSMT4">
                  <p:embed/>
                  <p:pic>
                    <p:nvPicPr>
                      <p:cNvPr id="0" name=""/>
                      <p:cNvPicPr>
                        <a:picLocks noChangeAspect="1" noChangeArrowheads="1"/>
                      </p:cNvPicPr>
                      <p:nvPr/>
                    </p:nvPicPr>
                    <p:blipFill>
                      <a:blip r:embed="rId8"/>
                      <a:srcRect/>
                      <a:stretch>
                        <a:fillRect/>
                      </a:stretch>
                    </p:blipFill>
                    <p:spPr bwMode="auto">
                      <a:xfrm>
                        <a:off x="2195736" y="5373216"/>
                        <a:ext cx="864096" cy="380659"/>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48909252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500"/>
                                        <p:tgtEl>
                                          <p:spTgt spid="6">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6225" y="228601"/>
            <a:ext cx="8591550" cy="752128"/>
          </a:xfrm>
        </p:spPr>
        <p:txBody>
          <a:bodyPr>
            <a:normAutofit/>
          </a:bodyPr>
          <a:lstStyle/>
          <a:p>
            <a:r>
              <a:rPr lang="zh-CN" altLang="en-US" dirty="0" smtClean="0"/>
              <a:t>交换关联泛函</a:t>
            </a:r>
            <a:endParaRPr lang="zh-CN" altLang="en-US" dirty="0"/>
          </a:p>
        </p:txBody>
      </p:sp>
      <p:sp>
        <p:nvSpPr>
          <p:cNvPr id="6" name="Content Placeholder 5"/>
          <p:cNvSpPr>
            <a:spLocks noGrp="1"/>
          </p:cNvSpPr>
          <p:nvPr>
            <p:ph idx="4294967295"/>
          </p:nvPr>
        </p:nvSpPr>
        <p:spPr>
          <a:xfrm>
            <a:off x="251520" y="1268760"/>
            <a:ext cx="8595360" cy="5328592"/>
          </a:xfrm>
          <a:prstGeom prst="rect">
            <a:avLst/>
          </a:prstGeom>
        </p:spPr>
        <p:txBody>
          <a:bodyPr>
            <a:noAutofit/>
          </a:bodyPr>
          <a:lstStyle/>
          <a:p>
            <a:r>
              <a:rPr lang="zh-CN" altLang="en-US" sz="2800" dirty="0" smtClean="0"/>
              <a:t>是</a:t>
            </a:r>
            <a:r>
              <a:rPr lang="en-US" altLang="zh-CN" sz="2800" dirty="0"/>
              <a:t>DFT</a:t>
            </a:r>
            <a:r>
              <a:rPr lang="zh-CN" altLang="en-US" sz="2800" dirty="0"/>
              <a:t>计算准确性的关</a:t>
            </a:r>
            <a:r>
              <a:rPr lang="zh-CN" altLang="en-US" sz="2800" dirty="0" smtClean="0"/>
              <a:t>键</a:t>
            </a:r>
            <a:endParaRPr lang="en-US" altLang="zh-CN" sz="2800" dirty="0"/>
          </a:p>
          <a:p>
            <a:pPr>
              <a:spcBef>
                <a:spcPts val="1800"/>
              </a:spcBef>
            </a:pPr>
            <a:r>
              <a:rPr lang="zh-CN" altLang="en-US" sz="2800" dirty="0" smtClean="0"/>
              <a:t>其他的</a:t>
            </a:r>
            <a:r>
              <a:rPr lang="zh-CN" altLang="en-US" sz="2800" dirty="0"/>
              <a:t>部分都是严格</a:t>
            </a:r>
            <a:r>
              <a:rPr lang="zh-CN" altLang="en-US" sz="2800" dirty="0" smtClean="0"/>
              <a:t>的</a:t>
            </a:r>
            <a:r>
              <a:rPr lang="zh-CN" altLang="en-US" sz="2400" dirty="0" smtClean="0"/>
              <a:t>（如，单粒子动能、外场（晶体周期势场、原子势场）</a:t>
            </a:r>
            <a:r>
              <a:rPr lang="en-US" altLang="zh-CN" sz="2400" dirty="0" smtClean="0"/>
              <a:t>--</a:t>
            </a:r>
            <a:r>
              <a:rPr lang="zh-CN" altLang="en-US" sz="2400" dirty="0" smtClean="0"/>
              <a:t>电子相互作用、电子</a:t>
            </a:r>
            <a:r>
              <a:rPr lang="en-US" altLang="zh-CN" sz="2400" dirty="0" smtClean="0"/>
              <a:t>—</a:t>
            </a:r>
            <a:r>
              <a:rPr lang="zh-CN" altLang="en-US" sz="2400" dirty="0" smtClean="0"/>
              <a:t>电子库伦相互作用）（</a:t>
            </a:r>
            <a:r>
              <a:rPr lang="en-US" altLang="zh-CN" sz="2400" dirty="0" err="1" smtClean="0"/>
              <a:t>E</a:t>
            </a:r>
            <a:r>
              <a:rPr lang="en-US" altLang="zh-CN" sz="2400" baseline="-25000" dirty="0" err="1" smtClean="0"/>
              <a:t>xc</a:t>
            </a:r>
            <a:r>
              <a:rPr lang="en-US" altLang="zh-CN" sz="2400" dirty="0" smtClean="0"/>
              <a:t>[</a:t>
            </a:r>
            <a:r>
              <a:rPr lang="el-GR" altLang="zh-CN" sz="2400" dirty="0" smtClean="0"/>
              <a:t>ρ</a:t>
            </a:r>
            <a:r>
              <a:rPr lang="en-US" altLang="zh-CN" sz="2400" dirty="0" smtClean="0"/>
              <a:t>]—</a:t>
            </a:r>
            <a:r>
              <a:rPr lang="zh-CN" altLang="en-US" sz="2400" dirty="0" smtClean="0"/>
              <a:t>交换关联能</a:t>
            </a:r>
            <a:r>
              <a:rPr lang="en-US" altLang="zh-CN" sz="2400" dirty="0" smtClean="0"/>
              <a:t>, </a:t>
            </a:r>
            <a:r>
              <a:rPr lang="en-US" altLang="zh-CN" sz="2400" dirty="0" err="1" smtClean="0"/>
              <a:t>V</a:t>
            </a:r>
            <a:r>
              <a:rPr lang="en-US" altLang="zh-CN" sz="2400" baseline="-25000" dirty="0" err="1" smtClean="0"/>
              <a:t>xc</a:t>
            </a:r>
            <a:r>
              <a:rPr lang="en-US" altLang="zh-CN" sz="2400" dirty="0" smtClean="0"/>
              <a:t>[</a:t>
            </a:r>
            <a:r>
              <a:rPr lang="el-GR" altLang="zh-CN" sz="2400" dirty="0" smtClean="0"/>
              <a:t>ρ</a:t>
            </a:r>
            <a:r>
              <a:rPr lang="en-US" altLang="zh-CN" sz="2400" dirty="0" smtClean="0"/>
              <a:t>]—</a:t>
            </a:r>
            <a:r>
              <a:rPr lang="zh-CN" altLang="en-US" sz="2400" dirty="0" smtClean="0"/>
              <a:t>交换关联势）</a:t>
            </a:r>
            <a:endParaRPr lang="en-US" altLang="zh-CN" sz="2800" dirty="0" smtClean="0"/>
          </a:p>
          <a:p>
            <a:pPr>
              <a:spcBef>
                <a:spcPts val="1800"/>
              </a:spcBef>
            </a:pPr>
            <a:r>
              <a:rPr lang="zh-CN" altLang="en-US" sz="2800" dirty="0" smtClean="0"/>
              <a:t>发展新的交换关联泛函形式是密度泛函理论发展最活跃的领域</a:t>
            </a:r>
            <a:endParaRPr lang="en-US" altLang="zh-CN" sz="2800" dirty="0" smtClean="0"/>
          </a:p>
          <a:p>
            <a:pPr>
              <a:spcBef>
                <a:spcPts val="1800"/>
              </a:spcBef>
            </a:pPr>
            <a:r>
              <a:rPr lang="zh-CN" altLang="en-US" sz="2800" dirty="0"/>
              <a:t>实</a:t>
            </a:r>
            <a:r>
              <a:rPr lang="zh-CN" altLang="en-US" sz="2800" dirty="0" smtClean="0"/>
              <a:t>际计算中需要根据计算物理量的需求选取合适的泛函。有时，需要采用不同的泛函分别进行计算，验证计算的可靠性</a:t>
            </a:r>
            <a:endParaRPr lang="en-US" altLang="zh-CN" sz="2800" dirty="0"/>
          </a:p>
        </p:txBody>
      </p:sp>
      <p:sp>
        <p:nvSpPr>
          <p:cNvPr id="2" name="Date Placeholder 1"/>
          <p:cNvSpPr>
            <a:spLocks noGrp="1"/>
          </p:cNvSpPr>
          <p:nvPr>
            <p:ph type="dt" sz="half" idx="10"/>
          </p:nvPr>
        </p:nvSpPr>
        <p:spPr/>
        <p:txBody>
          <a:bodyPr/>
          <a:lstStyle/>
          <a:p>
            <a:fld id="{0C795A1A-50EB-4C50-885C-047C627F53BC}"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51</a:t>
            </a:fld>
            <a:endParaRPr lang="zh-CN" altLang="en-US"/>
          </a:p>
        </p:txBody>
      </p:sp>
      <p:graphicFrame>
        <p:nvGraphicFramePr>
          <p:cNvPr id="7" name="Object 6"/>
          <p:cNvGraphicFramePr>
            <a:graphicFrameLocks noChangeAspect="1"/>
          </p:cNvGraphicFramePr>
          <p:nvPr>
            <p:extLst/>
          </p:nvPr>
        </p:nvGraphicFramePr>
        <p:xfrm>
          <a:off x="3707904" y="908720"/>
          <a:ext cx="4681538" cy="363538"/>
        </p:xfrm>
        <a:graphic>
          <a:graphicData uri="http://schemas.openxmlformats.org/presentationml/2006/ole">
            <mc:AlternateContent xmlns:mc="http://schemas.openxmlformats.org/markup-compatibility/2006">
              <mc:Choice xmlns:v="urn:schemas-microsoft-com:vml" Requires="v">
                <p:oleObj spid="_x0000_s38921" name="Equation" r:id="rId3" imgW="6883200" imgH="533160" progId="Equation.DSMT4">
                  <p:embed/>
                </p:oleObj>
              </mc:Choice>
              <mc:Fallback>
                <p:oleObj name="Equation" r:id="rId3" imgW="6883200" imgH="533160" progId="Equation.DSMT4">
                  <p:embed/>
                  <p:pic>
                    <p:nvPicPr>
                      <p:cNvPr id="0" name=""/>
                      <p:cNvPicPr>
                        <a:picLocks noChangeAspect="1" noChangeArrowheads="1"/>
                      </p:cNvPicPr>
                      <p:nvPr/>
                    </p:nvPicPr>
                    <p:blipFill>
                      <a:blip r:embed="rId4"/>
                      <a:srcRect/>
                      <a:stretch>
                        <a:fillRect/>
                      </a:stretch>
                    </p:blipFill>
                    <p:spPr bwMode="auto">
                      <a:xfrm>
                        <a:off x="3707904" y="908720"/>
                        <a:ext cx="468153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7076228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520" y="116632"/>
            <a:ext cx="8591550" cy="824136"/>
          </a:xfrm>
        </p:spPr>
        <p:txBody>
          <a:bodyPr/>
          <a:lstStyle/>
          <a:p>
            <a:r>
              <a:rPr lang="zh-CN" altLang="en-US" dirty="0"/>
              <a:t>交</a:t>
            </a:r>
            <a:r>
              <a:rPr lang="zh-CN" altLang="en-US" dirty="0" smtClean="0"/>
              <a:t>换关联泛函</a:t>
            </a:r>
            <a:endParaRPr lang="zh-CN" altLang="en-US" dirty="0"/>
          </a:p>
        </p:txBody>
      </p:sp>
      <p:sp>
        <p:nvSpPr>
          <p:cNvPr id="6" name="Content Placeholder 5"/>
          <p:cNvSpPr>
            <a:spLocks noGrp="1"/>
          </p:cNvSpPr>
          <p:nvPr>
            <p:ph idx="4294967295"/>
          </p:nvPr>
        </p:nvSpPr>
        <p:spPr>
          <a:xfrm>
            <a:off x="457200" y="1268760"/>
            <a:ext cx="8229600" cy="4857403"/>
          </a:xfrm>
          <a:prstGeom prst="rect">
            <a:avLst/>
          </a:prstGeom>
        </p:spPr>
        <p:txBody>
          <a:bodyPr/>
          <a:lstStyle/>
          <a:p>
            <a:r>
              <a:rPr lang="zh-CN" altLang="en-US" sz="2400" dirty="0" smtClean="0"/>
              <a:t>包含三部分：动能修正项、交换相互作用项、关联相互作用项。</a:t>
            </a:r>
            <a:endParaRPr lang="en-US" altLang="zh-CN" sz="2400" dirty="0" smtClean="0"/>
          </a:p>
          <a:p>
            <a:pPr marL="0" indent="0">
              <a:buNone/>
            </a:pPr>
            <a:endParaRPr lang="zh-CN" altLang="en-US" dirty="0"/>
          </a:p>
        </p:txBody>
      </p:sp>
      <p:sp>
        <p:nvSpPr>
          <p:cNvPr id="2" name="Date Placeholder 1"/>
          <p:cNvSpPr>
            <a:spLocks noGrp="1"/>
          </p:cNvSpPr>
          <p:nvPr>
            <p:ph type="dt" sz="half" idx="10"/>
          </p:nvPr>
        </p:nvSpPr>
        <p:spPr/>
        <p:txBody>
          <a:bodyPr/>
          <a:lstStyle/>
          <a:p>
            <a:fld id="{461799A4-848F-4C0E-A499-61494BBFFCAF}"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52</a:t>
            </a:fld>
            <a:endParaRPr lang="zh-CN" altLang="en-US"/>
          </a:p>
        </p:txBody>
      </p:sp>
      <p:graphicFrame>
        <p:nvGraphicFramePr>
          <p:cNvPr id="7" name="Object 6"/>
          <p:cNvGraphicFramePr>
            <a:graphicFrameLocks noChangeAspect="1"/>
          </p:cNvGraphicFramePr>
          <p:nvPr>
            <p:extLst/>
          </p:nvPr>
        </p:nvGraphicFramePr>
        <p:xfrm>
          <a:off x="539552" y="2564904"/>
          <a:ext cx="7945437" cy="854075"/>
        </p:xfrm>
        <a:graphic>
          <a:graphicData uri="http://schemas.openxmlformats.org/presentationml/2006/ole">
            <mc:AlternateContent xmlns:mc="http://schemas.openxmlformats.org/markup-compatibility/2006">
              <mc:Choice xmlns:v="urn:schemas-microsoft-com:vml" Requires="v">
                <p:oleObj spid="_x0000_s39952" name="Equation" r:id="rId3" imgW="11582280" imgH="1244520" progId="Equation.DSMT4">
                  <p:embed/>
                </p:oleObj>
              </mc:Choice>
              <mc:Fallback>
                <p:oleObj name="Equation" r:id="rId3" imgW="11582280" imgH="1244520" progId="Equation.DSMT4">
                  <p:embed/>
                  <p:pic>
                    <p:nvPicPr>
                      <p:cNvPr id="0" name=""/>
                      <p:cNvPicPr/>
                      <p:nvPr/>
                    </p:nvPicPr>
                    <p:blipFill>
                      <a:blip r:embed="rId4"/>
                      <a:stretch>
                        <a:fillRect/>
                      </a:stretch>
                    </p:blipFill>
                    <p:spPr>
                      <a:xfrm>
                        <a:off x="539552" y="2564904"/>
                        <a:ext cx="7945437" cy="854075"/>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683568" y="4077072"/>
          <a:ext cx="7735888" cy="1830387"/>
        </p:xfrm>
        <a:graphic>
          <a:graphicData uri="http://schemas.openxmlformats.org/presentationml/2006/ole">
            <mc:AlternateContent xmlns:mc="http://schemas.openxmlformats.org/markup-compatibility/2006">
              <mc:Choice xmlns:v="urn:schemas-microsoft-com:vml" Requires="v">
                <p:oleObj spid="_x0000_s39953" name="Equation" r:id="rId5" imgW="11277360" imgH="2666880" progId="Equation.DSMT4">
                  <p:embed/>
                </p:oleObj>
              </mc:Choice>
              <mc:Fallback>
                <p:oleObj name="Equation" r:id="rId5" imgW="11277360" imgH="2666880" progId="Equation.DSMT4">
                  <p:embed/>
                  <p:pic>
                    <p:nvPicPr>
                      <p:cNvPr id="0" name=""/>
                      <p:cNvPicPr>
                        <a:picLocks noChangeAspect="1" noChangeArrowheads="1"/>
                      </p:cNvPicPr>
                      <p:nvPr/>
                    </p:nvPicPr>
                    <p:blipFill>
                      <a:blip r:embed="rId6"/>
                      <a:srcRect/>
                      <a:stretch>
                        <a:fillRect/>
                      </a:stretch>
                    </p:blipFill>
                    <p:spPr bwMode="auto">
                      <a:xfrm>
                        <a:off x="683568" y="4077072"/>
                        <a:ext cx="7735888"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2450825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520" y="116632"/>
            <a:ext cx="8591550" cy="752128"/>
          </a:xfrm>
        </p:spPr>
        <p:txBody>
          <a:bodyPr>
            <a:normAutofit/>
          </a:bodyPr>
          <a:lstStyle/>
          <a:p>
            <a:r>
              <a:rPr lang="zh-CN" altLang="en-US" dirty="0" smtClean="0"/>
              <a:t>局域密度近似</a:t>
            </a:r>
            <a:r>
              <a:rPr lang="zh-CN" altLang="en-US" sz="2400" dirty="0" smtClean="0"/>
              <a:t>（</a:t>
            </a:r>
            <a:r>
              <a:rPr lang="en-US" altLang="zh-CN" sz="2400" dirty="0" smtClean="0"/>
              <a:t>Local Density Approximation, LDA</a:t>
            </a:r>
            <a:r>
              <a:rPr lang="zh-CN" altLang="en-US" sz="2400" dirty="0" smtClean="0"/>
              <a:t>）</a:t>
            </a:r>
            <a:endParaRPr lang="zh-CN" altLang="en-US" dirty="0"/>
          </a:p>
        </p:txBody>
      </p:sp>
      <mc:AlternateContent xmlns:mc="http://schemas.openxmlformats.org/markup-compatibility/2006" xmlns:a14="http://schemas.microsoft.com/office/drawing/2010/main">
        <mc:Choice Requires="a14">
          <p:sp>
            <p:nvSpPr>
              <p:cNvPr id="6" name="Content Placeholder 5"/>
              <p:cNvSpPr>
                <a:spLocks noGrp="1"/>
              </p:cNvSpPr>
              <p:nvPr>
                <p:ph idx="4294967295"/>
              </p:nvPr>
            </p:nvSpPr>
            <p:spPr>
              <a:xfrm>
                <a:off x="323528" y="908720"/>
                <a:ext cx="8595360" cy="5414432"/>
              </a:xfrm>
              <a:prstGeom prst="rect">
                <a:avLst/>
              </a:prstGeom>
            </p:spPr>
            <p:txBody>
              <a:bodyPr>
                <a:normAutofit/>
              </a:bodyPr>
              <a:lstStyle/>
              <a:p>
                <a:pPr marL="0" indent="0">
                  <a:buNone/>
                </a:pPr>
                <a:r>
                  <a:rPr lang="en-US" altLang="zh-CN" sz="2400" dirty="0" smtClean="0">
                    <a:solidFill>
                      <a:schemeClr val="tx1"/>
                    </a:solidFill>
                  </a:rPr>
                  <a:t>E[</a:t>
                </a:r>
                <a:r>
                  <a:rPr lang="el-GR" altLang="zh-CN" sz="2400" dirty="0">
                    <a:solidFill>
                      <a:schemeClr val="tx1"/>
                    </a:solidFill>
                  </a:rPr>
                  <a:t>ρ</a:t>
                </a:r>
                <a:r>
                  <a:rPr lang="en-US" altLang="zh-CN" sz="2400" dirty="0" smtClean="0">
                    <a:solidFill>
                      <a:schemeClr val="tx1"/>
                    </a:solidFill>
                  </a:rPr>
                  <a:t>]</a:t>
                </a:r>
                <a:r>
                  <a:rPr lang="zh-CN" altLang="en-US" sz="2400" dirty="0" smtClean="0">
                    <a:solidFill>
                      <a:schemeClr val="tx1"/>
                    </a:solidFill>
                  </a:rPr>
                  <a:t>这里是</a:t>
                </a:r>
                <a:r>
                  <a:rPr lang="el-GR" altLang="zh-CN" sz="2400" dirty="0">
                    <a:solidFill>
                      <a:schemeClr val="tx1"/>
                    </a:solidFill>
                  </a:rPr>
                  <a:t>ρ</a:t>
                </a:r>
                <a:r>
                  <a:rPr lang="zh-CN" altLang="en-US" sz="2400" dirty="0">
                    <a:solidFill>
                      <a:schemeClr val="tx1"/>
                    </a:solidFill>
                  </a:rPr>
                  <a:t>的泛函，应</a:t>
                </a:r>
                <a:r>
                  <a:rPr lang="zh-CN" altLang="en-US" sz="2400" dirty="0" smtClean="0">
                    <a:solidFill>
                      <a:schemeClr val="tx1"/>
                    </a:solidFill>
                  </a:rPr>
                  <a:t>该写成</a:t>
                </a:r>
                <a:r>
                  <a:rPr lang="en-US" altLang="zh-CN" sz="2400" dirty="0" err="1" smtClean="0">
                    <a:solidFill>
                      <a:schemeClr val="tx1"/>
                    </a:solidFill>
                  </a:rPr>
                  <a:t>E</a:t>
                </a:r>
                <a:r>
                  <a:rPr lang="en-US" altLang="zh-CN" sz="2400" baseline="-25000" dirty="0" err="1" smtClean="0">
                    <a:solidFill>
                      <a:schemeClr val="tx1"/>
                    </a:solidFill>
                  </a:rPr>
                  <a:t>xc</a:t>
                </a:r>
                <a:r>
                  <a:rPr lang="en-US" altLang="zh-CN" sz="2400" dirty="0" smtClean="0">
                    <a:solidFill>
                      <a:schemeClr val="tx1"/>
                    </a:solidFill>
                  </a:rPr>
                  <a:t>[</a:t>
                </a:r>
                <a:r>
                  <a:rPr lang="el-GR" altLang="zh-CN" sz="2400" dirty="0" smtClean="0">
                    <a:solidFill>
                      <a:schemeClr val="tx1"/>
                    </a:solidFill>
                  </a:rPr>
                  <a:t>ρ</a:t>
                </a:r>
                <a:r>
                  <a:rPr lang="en-US" altLang="zh-CN" sz="2400" dirty="0" smtClean="0">
                    <a:solidFill>
                      <a:schemeClr val="tx1"/>
                    </a:solidFill>
                  </a:rPr>
                  <a:t>(r)]</a:t>
                </a:r>
                <a:r>
                  <a:rPr lang="zh-CN" altLang="en-US" sz="2400" dirty="0" smtClean="0">
                    <a:solidFill>
                      <a:schemeClr val="tx1"/>
                    </a:solidFill>
                  </a:rPr>
                  <a:t>，取决于</a:t>
                </a:r>
                <a:r>
                  <a:rPr lang="el-GR" altLang="zh-CN" sz="2400" dirty="0" smtClean="0">
                    <a:solidFill>
                      <a:schemeClr val="tx1"/>
                    </a:solidFill>
                  </a:rPr>
                  <a:t>ρ</a:t>
                </a:r>
                <a:r>
                  <a:rPr lang="en-US" altLang="zh-CN" sz="2400" dirty="0" smtClean="0">
                    <a:solidFill>
                      <a:schemeClr val="tx1"/>
                    </a:solidFill>
                  </a:rPr>
                  <a:t>(r)</a:t>
                </a:r>
                <a:r>
                  <a:rPr lang="zh-CN" altLang="en-US" sz="2400" dirty="0" smtClean="0">
                    <a:solidFill>
                      <a:schemeClr val="tx1"/>
                    </a:solidFill>
                  </a:rPr>
                  <a:t>和</a:t>
                </a:r>
                <a:r>
                  <a:rPr lang="en-US" altLang="zh-CN" sz="2400" dirty="0" smtClean="0">
                    <a:solidFill>
                      <a:schemeClr val="tx1"/>
                    </a:solidFill>
                  </a:rPr>
                  <a:t>r(r)</a:t>
                </a:r>
                <a:endParaRPr lang="en-US" altLang="zh-CN" sz="2400" dirty="0">
                  <a:solidFill>
                    <a:schemeClr val="tx1"/>
                  </a:solidFill>
                </a:endParaRPr>
              </a:p>
              <a:p>
                <a:pPr marL="0" indent="0">
                  <a:spcBef>
                    <a:spcPts val="1800"/>
                  </a:spcBef>
                  <a:buNone/>
                </a:pPr>
                <a:r>
                  <a:rPr lang="zh-CN" altLang="en-US" sz="2400" dirty="0" smtClean="0">
                    <a:solidFill>
                      <a:schemeClr val="tx1"/>
                    </a:solidFill>
                  </a:rPr>
                  <a:t>也就是说对于某一点</a:t>
                </a:r>
                <a:r>
                  <a:rPr lang="en-US" altLang="zh-CN" sz="2400" dirty="0" smtClean="0">
                    <a:solidFill>
                      <a:schemeClr val="tx1"/>
                    </a:solidFill>
                  </a:rPr>
                  <a:t>r</a:t>
                </a:r>
                <a:r>
                  <a:rPr lang="en-US" altLang="zh-CN" sz="2400" baseline="-25000" dirty="0" smtClean="0">
                    <a:solidFill>
                      <a:schemeClr val="tx1"/>
                    </a:solidFill>
                  </a:rPr>
                  <a:t>0</a:t>
                </a:r>
                <a:r>
                  <a:rPr lang="zh-CN" altLang="en-US" sz="2400" dirty="0" smtClean="0">
                    <a:solidFill>
                      <a:schemeClr val="tx1"/>
                    </a:solidFill>
                  </a:rPr>
                  <a:t>，所对应的</a:t>
                </a:r>
                <a:r>
                  <a:rPr lang="en-US" altLang="zh-CN" sz="2400" dirty="0" err="1" smtClean="0">
                    <a:solidFill>
                      <a:schemeClr val="tx1"/>
                    </a:solidFill>
                  </a:rPr>
                  <a:t>E</a:t>
                </a:r>
                <a:r>
                  <a:rPr lang="en-US" altLang="zh-CN" sz="2400" baseline="-25000" dirty="0" err="1" smtClean="0">
                    <a:solidFill>
                      <a:schemeClr val="tx1"/>
                    </a:solidFill>
                  </a:rPr>
                  <a:t>xc</a:t>
                </a:r>
                <a:r>
                  <a:rPr lang="en-US" altLang="zh-CN" sz="2400" dirty="0" smtClean="0">
                    <a:solidFill>
                      <a:schemeClr val="tx1"/>
                    </a:solidFill>
                  </a:rPr>
                  <a:t>[</a:t>
                </a:r>
                <a:r>
                  <a:rPr lang="el-GR" altLang="zh-CN" sz="2400" dirty="0">
                    <a:solidFill>
                      <a:schemeClr val="tx1"/>
                    </a:solidFill>
                  </a:rPr>
                  <a:t>ρ</a:t>
                </a:r>
                <a:r>
                  <a:rPr lang="en-US" altLang="zh-CN" sz="2400" dirty="0">
                    <a:solidFill>
                      <a:schemeClr val="tx1"/>
                    </a:solidFill>
                  </a:rPr>
                  <a:t>(r</a:t>
                </a:r>
                <a:r>
                  <a:rPr lang="en-US" altLang="zh-CN" sz="2400" dirty="0" smtClean="0">
                    <a:solidFill>
                      <a:schemeClr val="tx1"/>
                    </a:solidFill>
                  </a:rPr>
                  <a:t>)]</a:t>
                </a:r>
                <a:r>
                  <a:rPr lang="zh-CN" altLang="en-US" sz="2400" dirty="0" smtClean="0">
                    <a:solidFill>
                      <a:schemeClr val="tx1"/>
                    </a:solidFill>
                  </a:rPr>
                  <a:t>与所有的</a:t>
                </a:r>
                <a:r>
                  <a:rPr lang="en-US" altLang="zh-CN" sz="2400" dirty="0" err="1" smtClean="0">
                    <a:solidFill>
                      <a:schemeClr val="tx1"/>
                    </a:solidFill>
                  </a:rPr>
                  <a:t>r</a:t>
                </a:r>
                <a:r>
                  <a:rPr lang="en-US" altLang="zh-CN" sz="2400" baseline="-25000" dirty="0" err="1" smtClean="0">
                    <a:solidFill>
                      <a:schemeClr val="tx1"/>
                    </a:solidFill>
                  </a:rPr>
                  <a:t>i</a:t>
                </a:r>
                <a:r>
                  <a:rPr lang="zh-CN" altLang="en-US" sz="2400" dirty="0" smtClean="0">
                    <a:solidFill>
                      <a:schemeClr val="tx1"/>
                    </a:solidFill>
                  </a:rPr>
                  <a:t>处的</a:t>
                </a:r>
                <a:r>
                  <a:rPr lang="el-GR" altLang="zh-CN" sz="2400" dirty="0" smtClean="0">
                    <a:solidFill>
                      <a:schemeClr val="tx1"/>
                    </a:solidFill>
                  </a:rPr>
                  <a:t>ρ</a:t>
                </a:r>
                <a:r>
                  <a:rPr lang="en-US" altLang="zh-CN" sz="2400" baseline="-25000" dirty="0" smtClean="0">
                    <a:solidFill>
                      <a:schemeClr val="tx1"/>
                    </a:solidFill>
                  </a:rPr>
                  <a:t>i</a:t>
                </a:r>
                <a:r>
                  <a:rPr lang="zh-CN" altLang="en-US" sz="2400" dirty="0" smtClean="0">
                    <a:solidFill>
                      <a:schemeClr val="tx1"/>
                    </a:solidFill>
                  </a:rPr>
                  <a:t>有关</a:t>
                </a:r>
                <a:r>
                  <a:rPr lang="en-US" altLang="zh-CN" sz="2400" dirty="0" smtClean="0">
                    <a:solidFill>
                      <a:schemeClr val="tx1"/>
                    </a:solidFill>
                    <a:sym typeface="Wingdings" pitchFamily="2" charset="2"/>
                  </a:rPr>
                  <a:t></a:t>
                </a:r>
                <a:r>
                  <a:rPr lang="zh-CN" altLang="en-US" sz="2400" dirty="0">
                    <a:solidFill>
                      <a:schemeClr val="tx1"/>
                    </a:solidFill>
                    <a:sym typeface="Wingdings" pitchFamily="2" charset="2"/>
                  </a:rPr>
                  <a:t>求</a:t>
                </a:r>
                <a:r>
                  <a:rPr lang="zh-CN" altLang="en-US" sz="2400" dirty="0" smtClean="0">
                    <a:solidFill>
                      <a:schemeClr val="tx1"/>
                    </a:solidFill>
                    <a:sym typeface="Wingdings" pitchFamily="2" charset="2"/>
                  </a:rPr>
                  <a:t>解困难巨大！</a:t>
                </a:r>
                <a:endParaRPr lang="en-US" altLang="zh-CN" sz="2400" dirty="0" smtClean="0">
                  <a:solidFill>
                    <a:schemeClr val="tx1"/>
                  </a:solidFill>
                  <a:sym typeface="Wingdings" pitchFamily="2" charset="2"/>
                </a:endParaRPr>
              </a:p>
              <a:p>
                <a:pPr marL="0" indent="0">
                  <a:spcBef>
                    <a:spcPts val="1800"/>
                  </a:spcBef>
                  <a:buNone/>
                </a:pPr>
                <a:r>
                  <a:rPr lang="zh-CN" altLang="en-US" sz="2400" dirty="0">
                    <a:solidFill>
                      <a:schemeClr val="tx1"/>
                    </a:solidFill>
                    <a:sym typeface="Wingdings" pitchFamily="2" charset="2"/>
                  </a:rPr>
                  <a:t>近似</a:t>
                </a:r>
                <a:r>
                  <a:rPr lang="zh-CN" altLang="en-US" sz="2400" dirty="0" smtClean="0">
                    <a:solidFill>
                      <a:schemeClr val="tx1"/>
                    </a:solidFill>
                    <a:sym typeface="Wingdings" pitchFamily="2" charset="2"/>
                  </a:rPr>
                  <a:t>解？：</a:t>
                </a:r>
                <a:endParaRPr lang="en-US" altLang="zh-CN" sz="2400" dirty="0">
                  <a:solidFill>
                    <a:schemeClr val="tx1"/>
                  </a:solidFill>
                  <a:sym typeface="Wingdings" pitchFamily="2" charset="2"/>
                </a:endParaRPr>
              </a:p>
              <a:p>
                <a:pPr lvl="1"/>
                <a:r>
                  <a:rPr lang="zh-CN" altLang="en-US" spc="30" dirty="0">
                    <a:solidFill>
                      <a:schemeClr val="tx1"/>
                    </a:solidFill>
                    <a:sym typeface="Wingdings" pitchFamily="2" charset="2"/>
                  </a:rPr>
                  <a:t>假设对于某一点</a:t>
                </a:r>
                <a:r>
                  <a:rPr lang="en-US" altLang="zh-CN" spc="30" dirty="0">
                    <a:solidFill>
                      <a:schemeClr val="tx1"/>
                    </a:solidFill>
                    <a:sym typeface="Wingdings" pitchFamily="2" charset="2"/>
                  </a:rPr>
                  <a:t>r</a:t>
                </a:r>
                <a:r>
                  <a:rPr lang="en-US" altLang="zh-CN" spc="30" baseline="-25000" dirty="0">
                    <a:solidFill>
                      <a:schemeClr val="tx1"/>
                    </a:solidFill>
                    <a:sym typeface="Wingdings" pitchFamily="2" charset="2"/>
                  </a:rPr>
                  <a:t>0</a:t>
                </a:r>
                <a:r>
                  <a:rPr lang="zh-CN" altLang="en-US" spc="30" dirty="0">
                    <a:solidFill>
                      <a:schemeClr val="tx1"/>
                    </a:solidFill>
                    <a:sym typeface="Wingdings" pitchFamily="2" charset="2"/>
                  </a:rPr>
                  <a:t>处所对应的</a:t>
                </a:r>
                <a:r>
                  <a:rPr lang="en-US" altLang="zh-CN" spc="30" dirty="0" err="1" smtClean="0">
                    <a:solidFill>
                      <a:schemeClr val="tx1"/>
                    </a:solidFill>
                  </a:rPr>
                  <a:t>E</a:t>
                </a:r>
                <a:r>
                  <a:rPr lang="en-US" altLang="zh-CN" spc="30" baseline="-25000" dirty="0" err="1" smtClean="0">
                    <a:solidFill>
                      <a:schemeClr val="tx1"/>
                    </a:solidFill>
                  </a:rPr>
                  <a:t>xc</a:t>
                </a:r>
                <a:r>
                  <a:rPr lang="en-US" altLang="zh-CN" spc="30" dirty="0" smtClean="0">
                    <a:solidFill>
                      <a:schemeClr val="tx1"/>
                    </a:solidFill>
                  </a:rPr>
                  <a:t>[</a:t>
                </a:r>
                <a:r>
                  <a:rPr lang="el-GR" altLang="zh-CN" spc="30" dirty="0">
                    <a:solidFill>
                      <a:schemeClr val="tx1"/>
                    </a:solidFill>
                  </a:rPr>
                  <a:t>ρ</a:t>
                </a:r>
                <a:r>
                  <a:rPr lang="en-US" altLang="zh-CN" spc="30" dirty="0">
                    <a:solidFill>
                      <a:schemeClr val="tx1"/>
                    </a:solidFill>
                  </a:rPr>
                  <a:t>(r</a:t>
                </a:r>
                <a:r>
                  <a:rPr lang="en-US" altLang="zh-CN" spc="30" baseline="-25000" dirty="0">
                    <a:solidFill>
                      <a:schemeClr val="tx1"/>
                    </a:solidFill>
                  </a:rPr>
                  <a:t>0</a:t>
                </a:r>
                <a:r>
                  <a:rPr lang="en-US" altLang="zh-CN" spc="30" dirty="0">
                    <a:solidFill>
                      <a:schemeClr val="tx1"/>
                    </a:solidFill>
                  </a:rPr>
                  <a:t>)]</a:t>
                </a:r>
                <a:r>
                  <a:rPr lang="zh-CN" altLang="en-US" spc="30" dirty="0">
                    <a:solidFill>
                      <a:schemeClr val="tx1"/>
                    </a:solidFill>
                    <a:sym typeface="Wingdings" pitchFamily="2" charset="2"/>
                  </a:rPr>
                  <a:t>只与该点处的</a:t>
                </a:r>
                <a:r>
                  <a:rPr lang="el-GR" altLang="zh-CN" spc="30" dirty="0">
                    <a:solidFill>
                      <a:schemeClr val="tx1"/>
                    </a:solidFill>
                  </a:rPr>
                  <a:t>ρ</a:t>
                </a:r>
                <a:r>
                  <a:rPr lang="en-US" altLang="zh-CN" spc="30" baseline="-25000" dirty="0">
                    <a:solidFill>
                      <a:schemeClr val="tx1"/>
                    </a:solidFill>
                  </a:rPr>
                  <a:t>0</a:t>
                </a:r>
                <a:r>
                  <a:rPr lang="zh-CN" altLang="en-US" spc="30" dirty="0">
                    <a:solidFill>
                      <a:schemeClr val="tx1"/>
                    </a:solidFill>
                    <a:sym typeface="Wingdings" pitchFamily="2" charset="2"/>
                  </a:rPr>
                  <a:t>有关。</a:t>
                </a:r>
                <a:endParaRPr lang="en-US" altLang="zh-CN" spc="30" dirty="0">
                  <a:solidFill>
                    <a:schemeClr val="tx1"/>
                  </a:solidFill>
                  <a:sym typeface="Wingdings" pitchFamily="2" charset="2"/>
                </a:endParaRPr>
              </a:p>
              <a:p>
                <a:pPr lvl="1"/>
                <a:r>
                  <a:rPr lang="zh-CN" altLang="en-US" spc="30" dirty="0">
                    <a:solidFill>
                      <a:schemeClr val="tx1"/>
                    </a:solidFill>
                  </a:rPr>
                  <a:t>想办法求出</a:t>
                </a:r>
                <a:r>
                  <a:rPr lang="en-US" altLang="zh-CN" spc="30" dirty="0">
                    <a:solidFill>
                      <a:schemeClr val="tx1"/>
                    </a:solidFill>
                  </a:rPr>
                  <a:t>r</a:t>
                </a:r>
                <a:r>
                  <a:rPr lang="en-US" altLang="zh-CN" spc="30" baseline="-25000" dirty="0">
                    <a:solidFill>
                      <a:schemeClr val="tx1"/>
                    </a:solidFill>
                  </a:rPr>
                  <a:t>0</a:t>
                </a:r>
                <a:r>
                  <a:rPr lang="zh-CN" altLang="en-US" spc="30" dirty="0">
                    <a:solidFill>
                      <a:schemeClr val="tx1"/>
                    </a:solidFill>
                  </a:rPr>
                  <a:t>处的电荷密度。</a:t>
                </a:r>
                <a:endParaRPr lang="en-US" altLang="zh-CN" spc="30" dirty="0">
                  <a:solidFill>
                    <a:schemeClr val="tx1"/>
                  </a:solidFill>
                </a:endParaRPr>
              </a:p>
              <a:p>
                <a:pPr marL="0" indent="0">
                  <a:spcBef>
                    <a:spcPts val="1800"/>
                  </a:spcBef>
                  <a:buNone/>
                </a:pPr>
                <a:r>
                  <a:rPr lang="zh-CN" altLang="en-US" sz="2400" dirty="0" smtClean="0">
                    <a:solidFill>
                      <a:schemeClr val="tx1"/>
                    </a:solidFill>
                  </a:rPr>
                  <a:t>有：</a:t>
                </a:r>
                <a:endParaRPr lang="en-US" altLang="zh-CN" sz="2400" dirty="0" smtClean="0">
                  <a:solidFill>
                    <a:schemeClr val="tx1"/>
                  </a:solidFill>
                </a:endParaRPr>
              </a:p>
              <a:p>
                <a:pPr marL="0" indent="0">
                  <a:spcBef>
                    <a:spcPts val="1800"/>
                  </a:spcBef>
                  <a:buNone/>
                </a:pPr>
                <a14:m>
                  <m:oMath xmlns:m="http://schemas.openxmlformats.org/officeDocument/2006/math">
                    <m:d>
                      <m:dPr>
                        <m:begChr m:val=""/>
                        <m:ctrlPr>
                          <a:rPr lang="zh-CN" altLang="en-US" sz="2400" i="1" smtClean="0">
                            <a:solidFill>
                              <a:schemeClr val="tx1"/>
                            </a:solidFill>
                            <a:latin typeface="Cambria Math" panose="02040503050406030204" pitchFamily="18" charset="0"/>
                          </a:rPr>
                        </m:ctrlPr>
                      </m:dPr>
                      <m:e>
                        <m:sSub>
                          <m:sSubPr>
                            <m:ctrlPr>
                              <a:rPr lang="zh-CN" altLang="en-US" sz="2400" i="1" smtClean="0">
                                <a:solidFill>
                                  <a:schemeClr val="tx1"/>
                                </a:solidFill>
                                <a:latin typeface="Cambria Math" panose="02040503050406030204" pitchFamily="18" charset="0"/>
                              </a:rPr>
                            </m:ctrlPr>
                          </m:sSubPr>
                          <m:e>
                            <m:r>
                              <a:rPr lang="zh-CN" altLang="en-US" sz="2400" i="1">
                                <a:solidFill>
                                  <a:schemeClr val="tx1"/>
                                </a:solidFill>
                                <a:latin typeface="Cambria Math"/>
                              </a:rPr>
                              <m:t>𝜀</m:t>
                            </m:r>
                          </m:e>
                          <m:sub>
                            <m:r>
                              <a:rPr lang="zh-CN" altLang="en-US" sz="2400" i="1">
                                <a:solidFill>
                                  <a:schemeClr val="tx1"/>
                                </a:solidFill>
                                <a:latin typeface="Cambria Math"/>
                              </a:rPr>
                              <m:t>𝑥𝑐</m:t>
                            </m:r>
                          </m:sub>
                        </m:sSub>
                        <m:r>
                          <a:rPr lang="zh-CN" altLang="en-US" sz="2400">
                            <a:solidFill>
                              <a:schemeClr val="tx1"/>
                            </a:solidFill>
                            <a:latin typeface="Cambria Math"/>
                          </a:rPr>
                          <m:t>(</m:t>
                        </m:r>
                        <m:r>
                          <a:rPr lang="zh-CN" altLang="en-US" sz="2400" i="1">
                            <a:solidFill>
                              <a:schemeClr val="tx1"/>
                            </a:solidFill>
                            <a:latin typeface="Cambria Math"/>
                          </a:rPr>
                          <m:t>𝜌</m:t>
                        </m:r>
                        <m:r>
                          <a:rPr lang="zh-CN" altLang="en-US" sz="2400">
                            <a:solidFill>
                              <a:schemeClr val="tx1"/>
                            </a:solidFill>
                            <a:latin typeface="Cambria Math"/>
                          </a:rPr>
                          <m:t>(</m:t>
                        </m:r>
                        <m:r>
                          <m:rPr>
                            <m:nor/>
                          </m:rPr>
                          <a:rPr lang="zh-CN" altLang="en-US" sz="2400" i="1">
                            <a:solidFill>
                              <a:schemeClr val="tx1"/>
                            </a:solidFill>
                          </a:rPr>
                          <m:t>r</m:t>
                        </m:r>
                        <m:r>
                          <a:rPr lang="zh-CN" altLang="en-US" sz="2400">
                            <a:solidFill>
                              <a:schemeClr val="tx1"/>
                            </a:solidFill>
                            <a:latin typeface="Cambria Math"/>
                          </a:rPr>
                          <m:t>)</m:t>
                        </m:r>
                      </m:e>
                    </m:d>
                  </m:oMath>
                </a14:m>
                <a:r>
                  <a:rPr lang="zh-CN" altLang="en-US" sz="2400" dirty="0" smtClean="0">
                    <a:solidFill>
                      <a:schemeClr val="tx1"/>
                    </a:solidFill>
                  </a:rPr>
                  <a:t>（交换关联能密度）是</a:t>
                </a:r>
                <a:r>
                  <a:rPr lang="el-GR" altLang="zh-CN" sz="2400" dirty="0">
                    <a:solidFill>
                      <a:schemeClr val="tx1"/>
                    </a:solidFill>
                  </a:rPr>
                  <a:t>ρ</a:t>
                </a:r>
                <a:r>
                  <a:rPr lang="en-US" altLang="zh-CN" sz="2400" dirty="0">
                    <a:solidFill>
                      <a:schemeClr val="tx1"/>
                    </a:solidFill>
                  </a:rPr>
                  <a:t>(r)</a:t>
                </a:r>
                <a:r>
                  <a:rPr lang="zh-CN" altLang="en-US" sz="2400" dirty="0">
                    <a:solidFill>
                      <a:schemeClr val="tx1"/>
                    </a:solidFill>
                  </a:rPr>
                  <a:t>的函数，相对容易求解</a:t>
                </a:r>
                <a:r>
                  <a:rPr lang="zh-CN" altLang="en-US" sz="2400" dirty="0" smtClean="0">
                    <a:solidFill>
                      <a:schemeClr val="tx1"/>
                    </a:solidFill>
                  </a:rPr>
                  <a:t>！</a:t>
                </a:r>
                <a:endParaRPr lang="en-US" altLang="zh-CN" sz="2400" dirty="0" smtClean="0">
                  <a:solidFill>
                    <a:schemeClr val="tx1"/>
                  </a:solidFill>
                </a:endParaRPr>
              </a:p>
              <a:p>
                <a:pPr marL="0" indent="0">
                  <a:spcBef>
                    <a:spcPts val="1800"/>
                  </a:spcBef>
                  <a:buNone/>
                </a:pPr>
                <a:r>
                  <a:rPr lang="zh-CN" altLang="en-US" sz="2400" dirty="0">
                    <a:solidFill>
                      <a:schemeClr val="tx1"/>
                    </a:solidFill>
                  </a:rPr>
                  <a:t>近</a:t>
                </a:r>
                <a:r>
                  <a:rPr lang="zh-CN" altLang="en-US" sz="2400" dirty="0" smtClean="0">
                    <a:solidFill>
                      <a:schemeClr val="tx1"/>
                    </a:solidFill>
                  </a:rPr>
                  <a:t>似：</a:t>
                </a:r>
                <a:endParaRPr lang="en-US" altLang="zh-CN" sz="2400" dirty="0">
                  <a:solidFill>
                    <a:schemeClr val="tx1"/>
                  </a:solidFill>
                </a:endParaRPr>
              </a:p>
              <a:p>
                <a:pPr marL="0" indent="0">
                  <a:buNone/>
                </a:pPr>
                <a:r>
                  <a:rPr lang="en-US" altLang="zh-CN" sz="2400" dirty="0" err="1">
                    <a:solidFill>
                      <a:schemeClr val="tx1"/>
                    </a:solidFill>
                  </a:rPr>
                  <a:t>E</a:t>
                </a:r>
                <a:r>
                  <a:rPr lang="en-US" altLang="zh-CN" sz="2400" baseline="-25000" dirty="0" err="1">
                    <a:solidFill>
                      <a:schemeClr val="tx1"/>
                    </a:solidFill>
                  </a:rPr>
                  <a:t>xc</a:t>
                </a:r>
                <a:r>
                  <a:rPr lang="en-US" altLang="zh-CN" sz="2400" dirty="0">
                    <a:solidFill>
                      <a:schemeClr val="tx1"/>
                    </a:solidFill>
                  </a:rPr>
                  <a:t>[</a:t>
                </a:r>
                <a:r>
                  <a:rPr lang="el-GR" altLang="zh-CN" sz="2400" dirty="0">
                    <a:solidFill>
                      <a:schemeClr val="tx1"/>
                    </a:solidFill>
                  </a:rPr>
                  <a:t>ρ</a:t>
                </a:r>
                <a:r>
                  <a:rPr lang="en-US" altLang="zh-CN" sz="2400" dirty="0">
                    <a:solidFill>
                      <a:schemeClr val="tx1"/>
                    </a:solidFill>
                  </a:rPr>
                  <a:t>(r</a:t>
                </a:r>
                <a:r>
                  <a:rPr lang="en-US" altLang="zh-CN" sz="2400" baseline="-25000" dirty="0">
                    <a:solidFill>
                      <a:schemeClr val="tx1"/>
                    </a:solidFill>
                  </a:rPr>
                  <a:t>0</a:t>
                </a:r>
                <a:r>
                  <a:rPr lang="en-US" altLang="zh-CN" sz="2400" dirty="0" smtClean="0">
                    <a:solidFill>
                      <a:schemeClr val="tx1"/>
                    </a:solidFill>
                  </a:rPr>
                  <a:t>)]</a:t>
                </a:r>
                <a:r>
                  <a:rPr lang="zh-CN" altLang="en-US" sz="2400" dirty="0" smtClean="0">
                    <a:solidFill>
                      <a:schemeClr val="tx1"/>
                    </a:solidFill>
                  </a:rPr>
                  <a:t>等于中性背景下，密度为</a:t>
                </a:r>
                <a:r>
                  <a:rPr lang="el-GR" altLang="zh-CN" sz="2400" dirty="0" smtClean="0">
                    <a:solidFill>
                      <a:schemeClr val="tx1"/>
                    </a:solidFill>
                  </a:rPr>
                  <a:t>ρ</a:t>
                </a:r>
                <a:r>
                  <a:rPr lang="en-US" altLang="zh-CN" sz="2400" dirty="0" smtClean="0">
                    <a:solidFill>
                      <a:schemeClr val="tx1"/>
                    </a:solidFill>
                  </a:rPr>
                  <a:t>(r</a:t>
                </a:r>
                <a:r>
                  <a:rPr lang="en-US" altLang="zh-CN" sz="2400" baseline="-25000" dirty="0" smtClean="0">
                    <a:solidFill>
                      <a:schemeClr val="tx1"/>
                    </a:solidFill>
                  </a:rPr>
                  <a:t>0</a:t>
                </a:r>
                <a:r>
                  <a:rPr lang="en-US" altLang="zh-CN" sz="2400" dirty="0" smtClean="0">
                    <a:solidFill>
                      <a:schemeClr val="tx1"/>
                    </a:solidFill>
                  </a:rPr>
                  <a:t>)</a:t>
                </a:r>
                <a:r>
                  <a:rPr lang="zh-CN" altLang="en-US" sz="2400" dirty="0" smtClean="0">
                    <a:solidFill>
                      <a:schemeClr val="tx1"/>
                    </a:solidFill>
                  </a:rPr>
                  <a:t>的均匀电子气的每个粒子的局域交换关联能</a:t>
                </a:r>
                <a:endParaRPr lang="zh-CN" altLang="en-US" sz="2400" dirty="0">
                  <a:solidFill>
                    <a:schemeClr val="tx1"/>
                  </a:solidFill>
                </a:endParaRPr>
              </a:p>
            </p:txBody>
          </p:sp>
        </mc:Choice>
        <mc:Fallback xmlns="">
          <p:sp>
            <p:nvSpPr>
              <p:cNvPr id="6" name="Content Placeholder 5"/>
              <p:cNvSpPr>
                <a:spLocks noGrp="1" noRot="1" noChangeAspect="1" noMove="1" noResize="1" noEditPoints="1" noAdjustHandles="1" noChangeArrowheads="1" noChangeShapeType="1" noTextEdit="1"/>
              </p:cNvSpPr>
              <p:nvPr>
                <p:ph idx="4294967295"/>
              </p:nvPr>
            </p:nvSpPr>
            <p:spPr>
              <a:xfrm>
                <a:off x="323528" y="908720"/>
                <a:ext cx="8595360" cy="5414432"/>
              </a:xfrm>
              <a:prstGeom prst="rect">
                <a:avLst/>
              </a:prstGeom>
              <a:blipFill rotWithShape="0">
                <a:blip r:embed="rId3"/>
                <a:stretch>
                  <a:fillRect l="-1064" t="-1126" r="-851" b="-1689"/>
                </a:stretch>
              </a:blipFill>
            </p:spPr>
            <p:txBody>
              <a:bodyPr/>
              <a:lstStyle/>
              <a:p>
                <a:r>
                  <a:rPr lang="zh-CN" altLang="en-US">
                    <a:noFill/>
                  </a:rPr>
                  <a:t> </a:t>
                </a:r>
              </a:p>
            </p:txBody>
          </p:sp>
        </mc:Fallback>
      </mc:AlternateContent>
      <p:sp>
        <p:nvSpPr>
          <p:cNvPr id="2" name="Date Placeholder 1"/>
          <p:cNvSpPr>
            <a:spLocks noGrp="1"/>
          </p:cNvSpPr>
          <p:nvPr>
            <p:ph type="dt" sz="half" idx="10"/>
          </p:nvPr>
        </p:nvSpPr>
        <p:spPr/>
        <p:txBody>
          <a:bodyPr/>
          <a:lstStyle/>
          <a:p>
            <a:fld id="{3F9A5230-028C-47B3-B452-F7F58959DBA4}"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53</a:t>
            </a:fld>
            <a:endParaRPr lang="zh-CN" altLang="en-US"/>
          </a:p>
        </p:txBody>
      </p:sp>
      <p:graphicFrame>
        <p:nvGraphicFramePr>
          <p:cNvPr id="7" name="Object 6"/>
          <p:cNvGraphicFramePr>
            <a:graphicFrameLocks noChangeAspect="1"/>
          </p:cNvGraphicFramePr>
          <p:nvPr>
            <p:extLst>
              <p:ext uri="{D42A27DB-BD31-4B8C-83A1-F6EECF244321}">
                <p14:modId xmlns:p14="http://schemas.microsoft.com/office/powerpoint/2010/main" val="1819151052"/>
              </p:ext>
            </p:extLst>
          </p:nvPr>
        </p:nvGraphicFramePr>
        <p:xfrm>
          <a:off x="1331640" y="3789040"/>
          <a:ext cx="4000500" cy="627063"/>
        </p:xfrm>
        <a:graphic>
          <a:graphicData uri="http://schemas.openxmlformats.org/presentationml/2006/ole">
            <mc:AlternateContent xmlns:mc="http://schemas.openxmlformats.org/markup-compatibility/2006">
              <mc:Choice xmlns:v="urn:schemas-microsoft-com:vml" Requires="v">
                <p:oleObj spid="_x0000_s40976" name="Equation" r:id="rId4" imgW="3720960" imgH="583920" progId="Equation.DSMT4">
                  <p:embed/>
                </p:oleObj>
              </mc:Choice>
              <mc:Fallback>
                <p:oleObj name="Equation" r:id="rId4" imgW="3720960" imgH="583920" progId="Equation.DSMT4">
                  <p:embed/>
                  <p:pic>
                    <p:nvPicPr>
                      <p:cNvPr id="0" name=""/>
                      <p:cNvPicPr>
                        <a:picLocks noChangeAspect="1" noChangeArrowheads="1"/>
                      </p:cNvPicPr>
                      <p:nvPr/>
                    </p:nvPicPr>
                    <p:blipFill>
                      <a:blip r:embed="rId5"/>
                      <a:srcRect/>
                      <a:stretch>
                        <a:fillRect/>
                      </a:stretch>
                    </p:blipFill>
                    <p:spPr bwMode="auto">
                      <a:xfrm>
                        <a:off x="1331640" y="3789040"/>
                        <a:ext cx="4000500" cy="627063"/>
                      </a:xfrm>
                      <a:prstGeom prst="rect">
                        <a:avLst/>
                      </a:prstGeom>
                      <a:noFill/>
                      <a:ln w="38100">
                        <a:solidFill>
                          <a:srgbClr val="FF0000"/>
                        </a:solidFill>
                      </a:ln>
                      <a:effectLst/>
                    </p:spPr>
                  </p:pic>
                </p:oleObj>
              </mc:Fallback>
            </mc:AlternateContent>
          </a:graphicData>
        </a:graphic>
      </p:graphicFrame>
      <p:graphicFrame>
        <p:nvGraphicFramePr>
          <p:cNvPr id="9" name="Object 8"/>
          <p:cNvGraphicFramePr>
            <a:graphicFrameLocks noChangeAspect="1"/>
          </p:cNvGraphicFramePr>
          <p:nvPr>
            <p:extLst/>
          </p:nvPr>
        </p:nvGraphicFramePr>
        <p:xfrm>
          <a:off x="1331640" y="4959830"/>
          <a:ext cx="3848100" cy="469900"/>
        </p:xfrm>
        <a:graphic>
          <a:graphicData uri="http://schemas.openxmlformats.org/presentationml/2006/ole">
            <mc:AlternateContent xmlns:mc="http://schemas.openxmlformats.org/markup-compatibility/2006">
              <mc:Choice xmlns:v="urn:schemas-microsoft-com:vml" Requires="v">
                <p:oleObj spid="_x0000_s40977" name="Equation" r:id="rId6" imgW="3848040" imgH="469800" progId="Equation.DSMT4">
                  <p:embed/>
                </p:oleObj>
              </mc:Choice>
              <mc:Fallback>
                <p:oleObj name="Equation" r:id="rId6" imgW="3848040" imgH="469800" progId="Equation.DSMT4">
                  <p:embed/>
                  <p:pic>
                    <p:nvPicPr>
                      <p:cNvPr id="0" name=""/>
                      <p:cNvPicPr/>
                      <p:nvPr/>
                    </p:nvPicPr>
                    <p:blipFill>
                      <a:blip r:embed="rId7"/>
                      <a:stretch>
                        <a:fillRect/>
                      </a:stretch>
                    </p:blipFill>
                    <p:spPr>
                      <a:xfrm>
                        <a:off x="1331640" y="4959830"/>
                        <a:ext cx="3848100" cy="469900"/>
                      </a:xfrm>
                      <a:prstGeom prst="rect">
                        <a:avLst/>
                      </a:prstGeom>
                      <a:ln w="38100">
                        <a:solidFill>
                          <a:srgbClr val="FF0000"/>
                        </a:solidFill>
                      </a:ln>
                    </p:spPr>
                  </p:pic>
                </p:oleObj>
              </mc:Fallback>
            </mc:AlternateContent>
          </a:graphicData>
        </a:graphic>
      </p:graphicFrame>
      <p:sp>
        <p:nvSpPr>
          <p:cNvPr id="11" name="Rectangle 10"/>
          <p:cNvSpPr/>
          <p:nvPr/>
        </p:nvSpPr>
        <p:spPr>
          <a:xfrm>
            <a:off x="5652120" y="3789040"/>
            <a:ext cx="2989280" cy="461665"/>
          </a:xfrm>
          <a:prstGeom prst="rect">
            <a:avLst/>
          </a:prstGeom>
        </p:spPr>
        <p:txBody>
          <a:bodyPr wrap="none">
            <a:spAutoFit/>
          </a:bodyPr>
          <a:lstStyle/>
          <a:p>
            <a:r>
              <a:rPr lang="zh-CN" altLang="en-US" sz="2400" spc="30" dirty="0" smtClean="0">
                <a:solidFill>
                  <a:srgbClr val="323232"/>
                </a:solidFill>
                <a:latin typeface="Verdana"/>
                <a:ea typeface="微软雅黑"/>
                <a:cs typeface="Tahoma" pitchFamily="34" charset="0"/>
                <a:sym typeface="Wingdings" pitchFamily="2" charset="2"/>
              </a:rPr>
              <a:t>缓变或高密度情况下</a:t>
            </a:r>
            <a:endParaRPr lang="zh-CN" altLang="en-US" dirty="0"/>
          </a:p>
        </p:txBody>
      </p:sp>
    </p:spTree>
    <p:extLst>
      <p:ext uri="{BB962C8B-B14F-4D97-AF65-F5344CB8AC3E}">
        <p14:creationId xmlns:p14="http://schemas.microsoft.com/office/powerpoint/2010/main" val="33352405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animEffect transition="in" filter="fade">
                                      <p:cBhvr>
                                        <p:cTn id="47" dur="500"/>
                                        <p:tgtEl>
                                          <p:spTgt spid="6">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7" end="7"/>
                                            </p:txEl>
                                          </p:spTgt>
                                        </p:tgtEl>
                                        <p:attrNameLst>
                                          <p:attrName>style.visibility</p:attrName>
                                        </p:attrNameLst>
                                      </p:cBhvr>
                                      <p:to>
                                        <p:strVal val="visible"/>
                                      </p:to>
                                    </p:set>
                                    <p:animEffect transition="in" filter="fade">
                                      <p:cBhvr>
                                        <p:cTn id="52" dur="500"/>
                                        <p:tgtEl>
                                          <p:spTgt spid="6">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
                                            <p:txEl>
                                              <p:pRg st="8" end="8"/>
                                            </p:txEl>
                                          </p:spTgt>
                                        </p:tgtEl>
                                        <p:attrNameLst>
                                          <p:attrName>style.visibility</p:attrName>
                                        </p:attrNameLst>
                                      </p:cBhvr>
                                      <p:to>
                                        <p:strVal val="visible"/>
                                      </p:to>
                                    </p:set>
                                    <p:animEffect transition="in" filter="fade">
                                      <p:cBhvr>
                                        <p:cTn id="62"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3528" y="1"/>
            <a:ext cx="8591550" cy="908720"/>
          </a:xfrm>
        </p:spPr>
        <p:txBody>
          <a:bodyPr/>
          <a:lstStyle/>
          <a:p>
            <a:r>
              <a:rPr lang="zh-CN" altLang="en-US" dirty="0" smtClean="0"/>
              <a:t>求解</a:t>
            </a:r>
            <a:r>
              <a:rPr lang="zh-CN" altLang="en-US" dirty="0"/>
              <a:t>均匀电子</a:t>
            </a:r>
            <a:r>
              <a:rPr lang="zh-CN" altLang="en-US" dirty="0" smtClean="0"/>
              <a:t>气的交换关联能密度</a:t>
            </a:r>
            <a:endParaRPr lang="zh-CN" altLang="en-US" dirty="0"/>
          </a:p>
        </p:txBody>
      </p:sp>
      <p:graphicFrame>
        <p:nvGraphicFramePr>
          <p:cNvPr id="7" name="Content Placeholder 6"/>
          <p:cNvGraphicFramePr>
            <a:graphicFrameLocks noGrp="1" noChangeAspect="1"/>
          </p:cNvGraphicFramePr>
          <p:nvPr>
            <p:ph idx="4294967295"/>
            <p:extLst/>
          </p:nvPr>
        </p:nvGraphicFramePr>
        <p:xfrm>
          <a:off x="179388" y="1268413"/>
          <a:ext cx="3846512" cy="1223962"/>
        </p:xfrm>
        <a:graphic>
          <a:graphicData uri="http://schemas.openxmlformats.org/presentationml/2006/ole">
            <mc:AlternateContent xmlns:mc="http://schemas.openxmlformats.org/markup-compatibility/2006">
              <mc:Choice xmlns:v="urn:schemas-microsoft-com:vml" Requires="v">
                <p:oleObj spid="_x0000_s42016" name="Equation" r:id="rId3" imgW="3352680" imgH="1066680" progId="Equation.DSMT4">
                  <p:embed/>
                </p:oleObj>
              </mc:Choice>
              <mc:Fallback>
                <p:oleObj name="Equation" r:id="rId3" imgW="3352680" imgH="1066680" progId="Equation.DSMT4">
                  <p:embed/>
                  <p:pic>
                    <p:nvPicPr>
                      <p:cNvPr id="0" name=""/>
                      <p:cNvPicPr/>
                      <p:nvPr/>
                    </p:nvPicPr>
                    <p:blipFill>
                      <a:blip r:embed="rId4"/>
                      <a:stretch>
                        <a:fillRect/>
                      </a:stretch>
                    </p:blipFill>
                    <p:spPr>
                      <a:xfrm>
                        <a:off x="179388" y="1268413"/>
                        <a:ext cx="3846512" cy="1223962"/>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p>
            <a:fld id="{78863BD0-F1CD-450E-B30D-386D6CB1D42B}"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54</a:t>
            </a:fld>
            <a:endParaRPr lang="zh-CN" altLang="en-US"/>
          </a:p>
        </p:txBody>
      </p:sp>
      <p:graphicFrame>
        <p:nvGraphicFramePr>
          <p:cNvPr id="8" name="Object 7"/>
          <p:cNvGraphicFramePr>
            <a:graphicFrameLocks noChangeAspect="1"/>
          </p:cNvGraphicFramePr>
          <p:nvPr>
            <p:extLst/>
          </p:nvPr>
        </p:nvGraphicFramePr>
        <p:xfrm>
          <a:off x="4139952" y="1196752"/>
          <a:ext cx="4824536" cy="1435778"/>
        </p:xfrm>
        <a:graphic>
          <a:graphicData uri="http://schemas.openxmlformats.org/presentationml/2006/ole">
            <mc:AlternateContent xmlns:mc="http://schemas.openxmlformats.org/markup-compatibility/2006">
              <mc:Choice xmlns:v="urn:schemas-microsoft-com:vml" Requires="v">
                <p:oleObj spid="_x0000_s42017" name="Equation" r:id="rId5" imgW="2133360" imgH="634680" progId="Equation.DSMT4">
                  <p:embed/>
                </p:oleObj>
              </mc:Choice>
              <mc:Fallback>
                <p:oleObj name="Equation" r:id="rId5" imgW="2133360" imgH="634680" progId="Equation.DSMT4">
                  <p:embed/>
                  <p:pic>
                    <p:nvPicPr>
                      <p:cNvPr id="0" name=""/>
                      <p:cNvPicPr>
                        <a:picLocks noChangeAspect="1" noChangeArrowheads="1"/>
                      </p:cNvPicPr>
                      <p:nvPr/>
                    </p:nvPicPr>
                    <p:blipFill>
                      <a:blip r:embed="rId6"/>
                      <a:srcRect/>
                      <a:stretch>
                        <a:fillRect/>
                      </a:stretch>
                    </p:blipFill>
                    <p:spPr bwMode="auto">
                      <a:xfrm>
                        <a:off x="4139952" y="1196752"/>
                        <a:ext cx="4824536" cy="1435778"/>
                      </a:xfrm>
                      <a:prstGeom prst="rect">
                        <a:avLst/>
                      </a:prstGeom>
                      <a:noFill/>
                      <a:ln w="38100">
                        <a:solidFill>
                          <a:srgbClr val="FF0000"/>
                        </a:solidFill>
                      </a:ln>
                      <a:effectLst/>
                    </p:spPr>
                  </p:pic>
                </p:oleObj>
              </mc:Fallback>
            </mc:AlternateContent>
          </a:graphicData>
        </a:graphic>
      </p:graphicFrame>
      <p:graphicFrame>
        <p:nvGraphicFramePr>
          <p:cNvPr id="10" name="Object 9"/>
          <p:cNvGraphicFramePr>
            <a:graphicFrameLocks noChangeAspect="1"/>
          </p:cNvGraphicFramePr>
          <p:nvPr>
            <p:extLst/>
          </p:nvPr>
        </p:nvGraphicFramePr>
        <p:xfrm>
          <a:off x="323528" y="4869160"/>
          <a:ext cx="4032448" cy="497407"/>
        </p:xfrm>
        <a:graphic>
          <a:graphicData uri="http://schemas.openxmlformats.org/presentationml/2006/ole">
            <mc:AlternateContent xmlns:mc="http://schemas.openxmlformats.org/markup-compatibility/2006">
              <mc:Choice xmlns:v="urn:schemas-microsoft-com:vml" Requires="v">
                <p:oleObj spid="_x0000_s42018" name="Equation" r:id="rId7" imgW="3682800" imgH="469800" progId="Equation.DSMT4">
                  <p:embed/>
                </p:oleObj>
              </mc:Choice>
              <mc:Fallback>
                <p:oleObj name="Equation" r:id="rId7" imgW="3682800" imgH="469800" progId="Equation.DSMT4">
                  <p:embed/>
                  <p:pic>
                    <p:nvPicPr>
                      <p:cNvPr id="0" name=""/>
                      <p:cNvPicPr>
                        <a:picLocks noChangeAspect="1" noChangeArrowheads="1"/>
                      </p:cNvPicPr>
                      <p:nvPr/>
                    </p:nvPicPr>
                    <p:blipFill>
                      <a:blip r:embed="rId8"/>
                      <a:srcRect/>
                      <a:stretch>
                        <a:fillRect/>
                      </a:stretch>
                    </p:blipFill>
                    <p:spPr bwMode="auto">
                      <a:xfrm>
                        <a:off x="323528" y="4869160"/>
                        <a:ext cx="4032448" cy="497407"/>
                      </a:xfrm>
                      <a:prstGeom prst="rect">
                        <a:avLst/>
                      </a:prstGeom>
                      <a:noFill/>
                      <a:ln>
                        <a:noFill/>
                      </a:ln>
                    </p:spPr>
                  </p:pic>
                </p:oleObj>
              </mc:Fallback>
            </mc:AlternateContent>
          </a:graphicData>
        </a:graphic>
      </p:graphicFrame>
      <p:graphicFrame>
        <p:nvGraphicFramePr>
          <p:cNvPr id="11" name="Object 10"/>
          <p:cNvGraphicFramePr>
            <a:graphicFrameLocks noChangeAspect="1"/>
          </p:cNvGraphicFramePr>
          <p:nvPr>
            <p:extLst/>
          </p:nvPr>
        </p:nvGraphicFramePr>
        <p:xfrm>
          <a:off x="251520" y="5301208"/>
          <a:ext cx="8762362" cy="1134616"/>
        </p:xfrm>
        <a:graphic>
          <a:graphicData uri="http://schemas.openxmlformats.org/presentationml/2006/ole">
            <mc:AlternateContent xmlns:mc="http://schemas.openxmlformats.org/markup-compatibility/2006">
              <mc:Choice xmlns:v="urn:schemas-microsoft-com:vml" Requires="v">
                <p:oleObj spid="_x0000_s42019" name="Equation" r:id="rId9" imgW="4394160" imgH="533160" progId="Equation.DSMT4">
                  <p:embed/>
                </p:oleObj>
              </mc:Choice>
              <mc:Fallback>
                <p:oleObj name="Equation" r:id="rId9" imgW="4394160" imgH="533160" progId="Equation.DSMT4">
                  <p:embed/>
                  <p:pic>
                    <p:nvPicPr>
                      <p:cNvPr id="0" name=""/>
                      <p:cNvPicPr>
                        <a:picLocks noChangeAspect="1" noChangeArrowheads="1"/>
                      </p:cNvPicPr>
                      <p:nvPr/>
                    </p:nvPicPr>
                    <p:blipFill>
                      <a:blip r:embed="rId10"/>
                      <a:srcRect/>
                      <a:stretch>
                        <a:fillRect/>
                      </a:stretch>
                    </p:blipFill>
                    <p:spPr bwMode="auto">
                      <a:xfrm>
                        <a:off x="251520" y="5301208"/>
                        <a:ext cx="8762362" cy="1134616"/>
                      </a:xfrm>
                      <a:prstGeom prst="rect">
                        <a:avLst/>
                      </a:prstGeom>
                      <a:noFill/>
                      <a:ln>
                        <a:noFill/>
                      </a:ln>
                    </p:spPr>
                  </p:pic>
                </p:oleObj>
              </mc:Fallback>
            </mc:AlternateContent>
          </a:graphicData>
        </a:graphic>
      </p:graphicFrame>
      <p:graphicFrame>
        <p:nvGraphicFramePr>
          <p:cNvPr id="13" name="Object 12"/>
          <p:cNvGraphicFramePr>
            <a:graphicFrameLocks noChangeAspect="1"/>
          </p:cNvGraphicFramePr>
          <p:nvPr>
            <p:extLst/>
          </p:nvPr>
        </p:nvGraphicFramePr>
        <p:xfrm>
          <a:off x="6876256" y="3652129"/>
          <a:ext cx="2185987" cy="1036638"/>
        </p:xfrm>
        <a:graphic>
          <a:graphicData uri="http://schemas.openxmlformats.org/presentationml/2006/ole">
            <mc:AlternateContent xmlns:mc="http://schemas.openxmlformats.org/markup-compatibility/2006">
              <mc:Choice xmlns:v="urn:schemas-microsoft-com:vml" Requires="v">
                <p:oleObj spid="_x0000_s42020" name="Equation" r:id="rId11" imgW="2273040" imgH="1079280" progId="Equation.DSMT4">
                  <p:embed/>
                </p:oleObj>
              </mc:Choice>
              <mc:Fallback>
                <p:oleObj name="Equation" r:id="rId11" imgW="2273040" imgH="1079280" progId="Equation.DSMT4">
                  <p:embed/>
                  <p:pic>
                    <p:nvPicPr>
                      <p:cNvPr id="0" name=""/>
                      <p:cNvPicPr>
                        <a:picLocks noChangeAspect="1" noChangeArrowheads="1"/>
                      </p:cNvPicPr>
                      <p:nvPr/>
                    </p:nvPicPr>
                    <p:blipFill>
                      <a:blip r:embed="rId12"/>
                      <a:srcRect/>
                      <a:stretch>
                        <a:fillRect/>
                      </a:stretch>
                    </p:blipFill>
                    <p:spPr bwMode="auto">
                      <a:xfrm>
                        <a:off x="6876256" y="3652129"/>
                        <a:ext cx="2185987" cy="1036638"/>
                      </a:xfrm>
                      <a:prstGeom prst="rect">
                        <a:avLst/>
                      </a:prstGeom>
                      <a:noFill/>
                      <a:ln>
                        <a:noFill/>
                      </a:ln>
                      <a:effectLst/>
                    </p:spPr>
                  </p:pic>
                </p:oleObj>
              </mc:Fallback>
            </mc:AlternateContent>
          </a:graphicData>
        </a:graphic>
      </p:graphicFrame>
      <p:sp>
        <p:nvSpPr>
          <p:cNvPr id="15" name="Rectangle 14"/>
          <p:cNvSpPr/>
          <p:nvPr/>
        </p:nvSpPr>
        <p:spPr>
          <a:xfrm>
            <a:off x="179512" y="2852936"/>
            <a:ext cx="8712968" cy="830997"/>
          </a:xfrm>
          <a:prstGeom prst="rect">
            <a:avLst/>
          </a:prstGeom>
        </p:spPr>
        <p:txBody>
          <a:bodyPr wrap="square">
            <a:spAutoFit/>
          </a:bodyPr>
          <a:lstStyle/>
          <a:p>
            <a:r>
              <a:rPr lang="zh-CN" altLang="en-US" sz="2400" spc="30" dirty="0">
                <a:solidFill>
                  <a:prstClr val="black"/>
                </a:solidFill>
                <a:latin typeface="Verdana"/>
                <a:ea typeface="微软雅黑"/>
                <a:cs typeface="Tahoma" pitchFamily="34" charset="0"/>
                <a:sym typeface="Wingdings" pitchFamily="2" charset="2"/>
              </a:rPr>
              <a:t>对</a:t>
            </a:r>
            <a:r>
              <a:rPr lang="zh-CN" altLang="en-US" sz="2400" spc="30" dirty="0" smtClean="0">
                <a:solidFill>
                  <a:prstClr val="black"/>
                </a:solidFill>
                <a:latin typeface="Verdana"/>
                <a:ea typeface="微软雅黑"/>
                <a:cs typeface="Tahoma" pitchFamily="34" charset="0"/>
                <a:sym typeface="Wingdings" pitchFamily="2" charset="2"/>
              </a:rPr>
              <a:t>于关联项</a:t>
            </a:r>
            <a:r>
              <a:rPr lang="zh-CN" altLang="en-US" sz="2400" spc="30" dirty="0">
                <a:solidFill>
                  <a:prstClr val="black"/>
                </a:solidFill>
                <a:latin typeface="Verdana"/>
                <a:ea typeface="微软雅黑"/>
                <a:cs typeface="Tahoma" pitchFamily="34" charset="0"/>
                <a:sym typeface="Wingdings" pitchFamily="2" charset="2"/>
              </a:rPr>
              <a:t>（非强关联）</a:t>
            </a:r>
            <a:r>
              <a:rPr lang="zh-CN" altLang="en-US" sz="2400" spc="30" dirty="0" smtClean="0">
                <a:solidFill>
                  <a:prstClr val="black"/>
                </a:solidFill>
                <a:latin typeface="Verdana"/>
                <a:ea typeface="微软雅黑"/>
                <a:cs typeface="Tahoma" pitchFamily="34" charset="0"/>
                <a:sym typeface="Wingdings" pitchFamily="2" charset="2"/>
              </a:rPr>
              <a:t>：通常采用均匀电子气的</a:t>
            </a:r>
            <a:r>
              <a:rPr lang="en-US" altLang="zh-CN" sz="2400" spc="30" dirty="0" smtClean="0">
                <a:solidFill>
                  <a:prstClr val="black"/>
                </a:solidFill>
                <a:latin typeface="Verdana"/>
                <a:ea typeface="微软雅黑"/>
                <a:cs typeface="Tahoma" pitchFamily="34" charset="0"/>
                <a:sym typeface="Wingdings" pitchFamily="2" charset="2"/>
              </a:rPr>
              <a:t>QMC</a:t>
            </a:r>
            <a:r>
              <a:rPr lang="zh-CN" altLang="en-US" sz="2400" spc="30" dirty="0" smtClean="0">
                <a:solidFill>
                  <a:prstClr val="black"/>
                </a:solidFill>
                <a:latin typeface="Verdana"/>
                <a:ea typeface="微软雅黑"/>
                <a:cs typeface="Tahoma" pitchFamily="34" charset="0"/>
                <a:sym typeface="Wingdings" pitchFamily="2" charset="2"/>
              </a:rPr>
              <a:t>模拟得到其关联形式，例如</a:t>
            </a:r>
            <a:r>
              <a:rPr lang="en-US" altLang="zh-CN" sz="2400" spc="30" dirty="0" err="1" smtClean="0">
                <a:solidFill>
                  <a:prstClr val="black"/>
                </a:solidFill>
                <a:latin typeface="Verdana"/>
                <a:ea typeface="微软雅黑"/>
                <a:cs typeface="Tahoma" pitchFamily="34" charset="0"/>
                <a:sym typeface="Wingdings" pitchFamily="2" charset="2"/>
              </a:rPr>
              <a:t>Ceperley</a:t>
            </a:r>
            <a:r>
              <a:rPr lang="en-US" altLang="zh-CN" sz="2400" spc="30" dirty="0" smtClean="0">
                <a:solidFill>
                  <a:prstClr val="black"/>
                </a:solidFill>
                <a:latin typeface="Verdana"/>
                <a:ea typeface="微软雅黑"/>
                <a:cs typeface="Tahoma" pitchFamily="34" charset="0"/>
                <a:sym typeface="Wingdings" pitchFamily="2" charset="2"/>
              </a:rPr>
              <a:t>-Alder, PRL 45, 566(1980)</a:t>
            </a:r>
            <a:endParaRPr lang="zh-CN" altLang="en-US" dirty="0"/>
          </a:p>
        </p:txBody>
      </p:sp>
      <p:sp>
        <p:nvSpPr>
          <p:cNvPr id="16" name="Rectangle 15"/>
          <p:cNvSpPr/>
          <p:nvPr/>
        </p:nvSpPr>
        <p:spPr>
          <a:xfrm>
            <a:off x="179512" y="4797152"/>
            <a:ext cx="8856984" cy="15841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Rectangle 17"/>
          <p:cNvSpPr/>
          <p:nvPr/>
        </p:nvSpPr>
        <p:spPr>
          <a:xfrm>
            <a:off x="228348" y="3822139"/>
            <a:ext cx="6971973" cy="830997"/>
          </a:xfrm>
          <a:prstGeom prst="rect">
            <a:avLst/>
          </a:prstGeom>
        </p:spPr>
        <p:txBody>
          <a:bodyPr wrap="none">
            <a:spAutoFit/>
          </a:bodyPr>
          <a:lstStyle/>
          <a:p>
            <a:r>
              <a:rPr lang="zh-CN" altLang="en-US" sz="2400" spc="30" dirty="0" smtClean="0">
                <a:solidFill>
                  <a:prstClr val="black"/>
                </a:solidFill>
                <a:ea typeface="微软雅黑"/>
                <a:cs typeface="Tahoma" pitchFamily="34" charset="0"/>
              </a:rPr>
              <a:t>定义电子半径</a:t>
            </a:r>
            <a:r>
              <a:rPr lang="en-US" altLang="zh-CN" sz="2400" spc="30" dirty="0" smtClean="0">
                <a:solidFill>
                  <a:prstClr val="black"/>
                </a:solidFill>
                <a:ea typeface="微软雅黑"/>
                <a:cs typeface="Tahoma" pitchFamily="34" charset="0"/>
              </a:rPr>
              <a:t>(</a:t>
            </a:r>
            <a:r>
              <a:rPr lang="en-US" altLang="zh-CN" sz="2400" b="1" u="sng" spc="30" dirty="0" smtClean="0">
                <a:solidFill>
                  <a:prstClr val="black"/>
                </a:solidFill>
                <a:ea typeface="微软雅黑"/>
                <a:cs typeface="Tahoma" pitchFamily="34" charset="0"/>
              </a:rPr>
              <a:t>Wigner-Seitz radius</a:t>
            </a:r>
            <a:r>
              <a:rPr lang="en-US" altLang="zh-CN" sz="2400" spc="30" dirty="0" smtClean="0">
                <a:solidFill>
                  <a:prstClr val="black"/>
                </a:solidFill>
                <a:ea typeface="微软雅黑"/>
                <a:cs typeface="Tahoma" pitchFamily="34" charset="0"/>
              </a:rPr>
              <a:t>)</a:t>
            </a:r>
            <a:r>
              <a:rPr lang="zh-CN" altLang="en-US" sz="2400" spc="30" dirty="0" smtClean="0">
                <a:solidFill>
                  <a:prstClr val="black"/>
                </a:solidFill>
                <a:ea typeface="微软雅黑"/>
                <a:cs typeface="Tahoma" pitchFamily="34" charset="0"/>
              </a:rPr>
              <a:t>来表征多体</a:t>
            </a:r>
            <a:endParaRPr lang="en-US" altLang="zh-CN" sz="2400" spc="30" dirty="0" smtClean="0">
              <a:solidFill>
                <a:prstClr val="black"/>
              </a:solidFill>
              <a:ea typeface="微软雅黑"/>
              <a:cs typeface="Tahoma" pitchFamily="34" charset="0"/>
            </a:endParaRPr>
          </a:p>
          <a:p>
            <a:r>
              <a:rPr lang="zh-CN" altLang="en-US" sz="2400" spc="30" dirty="0" smtClean="0">
                <a:solidFill>
                  <a:prstClr val="black"/>
                </a:solidFill>
                <a:ea typeface="微软雅黑"/>
                <a:cs typeface="Tahoma" pitchFamily="34" charset="0"/>
              </a:rPr>
              <a:t>系统中的电荷密度，见</a:t>
            </a:r>
            <a:r>
              <a:rPr lang="en-US" altLang="zh-CN" sz="2400" spc="30" dirty="0" smtClean="0">
                <a:solidFill>
                  <a:prstClr val="black"/>
                </a:solidFill>
                <a:ea typeface="微软雅黑"/>
                <a:cs typeface="Tahoma" pitchFamily="34" charset="0"/>
              </a:rPr>
              <a:t>(PRB 23,5048(1981)).</a:t>
            </a:r>
          </a:p>
        </p:txBody>
      </p:sp>
    </p:spTree>
    <p:extLst>
      <p:ext uri="{BB962C8B-B14F-4D97-AF65-F5344CB8AC3E}">
        <p14:creationId xmlns:p14="http://schemas.microsoft.com/office/powerpoint/2010/main" val="40593742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heel(1)">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9512" y="0"/>
            <a:ext cx="8591550" cy="752128"/>
          </a:xfrm>
        </p:spPr>
        <p:txBody>
          <a:bodyPr>
            <a:normAutofit/>
          </a:bodyPr>
          <a:lstStyle/>
          <a:p>
            <a:r>
              <a:rPr lang="en-US" altLang="zh-CN" dirty="0" smtClean="0"/>
              <a:t>LDA</a:t>
            </a:r>
            <a:r>
              <a:rPr lang="zh-CN" altLang="en-US" dirty="0" smtClean="0"/>
              <a:t>的计算结果</a:t>
            </a:r>
            <a:endParaRPr lang="zh-CN" altLang="en-US" dirty="0"/>
          </a:p>
        </p:txBody>
      </p:sp>
      <p:sp>
        <p:nvSpPr>
          <p:cNvPr id="6" name="Content Placeholder 5"/>
          <p:cNvSpPr>
            <a:spLocks noGrp="1"/>
          </p:cNvSpPr>
          <p:nvPr>
            <p:ph idx="4294967295"/>
          </p:nvPr>
        </p:nvSpPr>
        <p:spPr>
          <a:xfrm>
            <a:off x="457200" y="1600200"/>
            <a:ext cx="8229600" cy="4525963"/>
          </a:xfrm>
          <a:prstGeom prst="rect">
            <a:avLst/>
          </a:prstGeom>
        </p:spPr>
        <p:txBody>
          <a:bodyPr>
            <a:normAutofit fontScale="92500"/>
          </a:bodyPr>
          <a:lstStyle/>
          <a:p>
            <a:r>
              <a:rPr lang="zh-CN" altLang="en-US" sz="2400" dirty="0"/>
              <a:t>对于简单金属和半导体晶体，</a:t>
            </a:r>
            <a:r>
              <a:rPr lang="en-US" altLang="zh-CN" sz="2400" dirty="0"/>
              <a:t>LDA</a:t>
            </a:r>
            <a:r>
              <a:rPr lang="zh-CN" altLang="en-US" sz="2400" dirty="0"/>
              <a:t>的计算结果比较准确可靠，对于一些基</a:t>
            </a:r>
            <a:r>
              <a:rPr lang="zh-CN" altLang="en-US" sz="2400" dirty="0" smtClean="0"/>
              <a:t>态基本性质，如晶格常数等，误差在</a:t>
            </a:r>
            <a:r>
              <a:rPr lang="en-US" altLang="zh-CN" sz="2400" dirty="0" smtClean="0"/>
              <a:t>1%</a:t>
            </a:r>
            <a:r>
              <a:rPr lang="zh-CN" altLang="en-US" sz="2400" dirty="0" smtClean="0"/>
              <a:t>左右。</a:t>
            </a:r>
            <a:r>
              <a:rPr lang="zh-CN" altLang="en-US" sz="2400" dirty="0" smtClean="0">
                <a:sym typeface="Wingdings" panose="05000000000000000000" pitchFamily="2" charset="2"/>
              </a:rPr>
              <a:t></a:t>
            </a:r>
            <a:endParaRPr lang="zh-CN" altLang="en-US" sz="2400" dirty="0"/>
          </a:p>
          <a:p>
            <a:pPr>
              <a:spcBef>
                <a:spcPts val="1800"/>
              </a:spcBef>
            </a:pPr>
            <a:r>
              <a:rPr lang="zh-CN" altLang="en-US" sz="2400" dirty="0" smtClean="0"/>
              <a:t>对于有长程关联的体系，</a:t>
            </a:r>
            <a:r>
              <a:rPr lang="en-US" altLang="zh-CN" sz="2400" dirty="0" smtClean="0"/>
              <a:t>LDA</a:t>
            </a:r>
            <a:r>
              <a:rPr lang="zh-CN" altLang="en-US" sz="2400" dirty="0" smtClean="0"/>
              <a:t>无法给出满意的结果，因为他是一个局域近似理论，例如超导库伯对等。</a:t>
            </a:r>
            <a:r>
              <a:rPr lang="zh-CN" altLang="en-US" sz="2400" dirty="0" smtClean="0">
                <a:sym typeface="Wingdings" panose="05000000000000000000" pitchFamily="2" charset="2"/>
              </a:rPr>
              <a:t></a:t>
            </a:r>
            <a:endParaRPr lang="en-US" altLang="zh-CN" sz="2400" dirty="0" smtClean="0"/>
          </a:p>
          <a:p>
            <a:pPr>
              <a:spcBef>
                <a:spcPts val="1800"/>
              </a:spcBef>
            </a:pPr>
            <a:r>
              <a:rPr lang="zh-CN" altLang="en-US" sz="2400" dirty="0"/>
              <a:t>对</a:t>
            </a:r>
            <a:r>
              <a:rPr lang="zh-CN" altLang="en-US" sz="2400" dirty="0" smtClean="0"/>
              <a:t>于有较大电荷密度变化梯度的体系，</a:t>
            </a:r>
            <a:r>
              <a:rPr lang="en-US" altLang="zh-CN" sz="2400" dirty="0" smtClean="0"/>
              <a:t>LDA</a:t>
            </a:r>
            <a:r>
              <a:rPr lang="zh-CN" altLang="en-US" sz="2400" dirty="0" smtClean="0"/>
              <a:t>也无法给出满意的结果，因为在</a:t>
            </a:r>
            <a:r>
              <a:rPr lang="en-US" altLang="zh-CN" sz="2400" dirty="0" smtClean="0"/>
              <a:t>LDA</a:t>
            </a:r>
            <a:r>
              <a:rPr lang="zh-CN" altLang="en-US" sz="2400" dirty="0" smtClean="0"/>
              <a:t>中，这种变化梯度没有考虑。例如有机分子、过渡金属氧化物等。</a:t>
            </a:r>
            <a:r>
              <a:rPr lang="zh-CN" altLang="en-US" sz="2400" dirty="0" smtClean="0">
                <a:sym typeface="Wingdings" panose="05000000000000000000" pitchFamily="2" charset="2"/>
              </a:rPr>
              <a:t></a:t>
            </a:r>
            <a:endParaRPr lang="en-US" altLang="zh-CN" sz="2400" dirty="0" smtClean="0"/>
          </a:p>
          <a:p>
            <a:pPr>
              <a:spcBef>
                <a:spcPts val="1800"/>
              </a:spcBef>
            </a:pPr>
            <a:r>
              <a:rPr lang="en-US" altLang="zh-CN" sz="2400" dirty="0" smtClean="0"/>
              <a:t>LDA</a:t>
            </a:r>
            <a:r>
              <a:rPr lang="zh-CN" altLang="en-US" sz="2400" dirty="0"/>
              <a:t>只适用于晶体的基态物理特性；对于</a:t>
            </a:r>
            <a:r>
              <a:rPr lang="en-US" altLang="zh-CN" sz="2400" dirty="0"/>
              <a:t>d</a:t>
            </a:r>
            <a:r>
              <a:rPr lang="zh-CN" altLang="en-US" sz="2400" dirty="0"/>
              <a:t>电子能带和一些半导体的禁带宽度的计算存在比较大的偏差</a:t>
            </a:r>
            <a:r>
              <a:rPr lang="zh-CN" altLang="en-US" sz="2400" dirty="0" smtClean="0"/>
              <a:t>。</a:t>
            </a:r>
            <a:r>
              <a:rPr lang="zh-CN" altLang="en-US" sz="2400" dirty="0" smtClean="0">
                <a:sym typeface="Wingdings" panose="05000000000000000000" pitchFamily="2" charset="2"/>
              </a:rPr>
              <a:t></a:t>
            </a:r>
            <a:endParaRPr lang="zh-CN" altLang="en-US" sz="2400" dirty="0"/>
          </a:p>
          <a:p>
            <a:pPr>
              <a:spcBef>
                <a:spcPts val="1800"/>
              </a:spcBef>
            </a:pPr>
            <a:r>
              <a:rPr lang="zh-CN" altLang="en-US" sz="2400" dirty="0" smtClean="0">
                <a:solidFill>
                  <a:srgbClr val="FF0000"/>
                </a:solidFill>
              </a:rPr>
              <a:t>是否可以有所改进？</a:t>
            </a:r>
            <a:endParaRPr lang="zh-CN" altLang="en-US" sz="2400" dirty="0">
              <a:solidFill>
                <a:srgbClr val="FF0000"/>
              </a:solidFill>
            </a:endParaRPr>
          </a:p>
        </p:txBody>
      </p:sp>
      <p:sp>
        <p:nvSpPr>
          <p:cNvPr id="2" name="Date Placeholder 1"/>
          <p:cNvSpPr>
            <a:spLocks noGrp="1"/>
          </p:cNvSpPr>
          <p:nvPr>
            <p:ph type="dt" sz="half" idx="10"/>
          </p:nvPr>
        </p:nvSpPr>
        <p:spPr/>
        <p:txBody>
          <a:bodyPr/>
          <a:lstStyle/>
          <a:p>
            <a:fld id="{353772C2-DD27-473F-AD3F-BEE02CCDE119}"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55</a:t>
            </a:fld>
            <a:endParaRPr lang="zh-CN" altLang="en-US"/>
          </a:p>
        </p:txBody>
      </p:sp>
    </p:spTree>
    <p:extLst>
      <p:ext uri="{BB962C8B-B14F-4D97-AF65-F5344CB8AC3E}">
        <p14:creationId xmlns:p14="http://schemas.microsoft.com/office/powerpoint/2010/main" val="41300377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CN" altLang="en-US" dirty="0" smtClean="0"/>
              <a:t>广义梯度近似</a:t>
            </a:r>
            <a:endParaRPr lang="zh-CN" altLang="en-US" dirty="0"/>
          </a:p>
        </p:txBody>
      </p:sp>
      <p:graphicFrame>
        <p:nvGraphicFramePr>
          <p:cNvPr id="7" name="Content Placeholder 6"/>
          <p:cNvGraphicFramePr>
            <a:graphicFrameLocks noGrp="1" noChangeAspect="1"/>
          </p:cNvGraphicFramePr>
          <p:nvPr>
            <p:ph idx="4294967295"/>
            <p:extLst/>
          </p:nvPr>
        </p:nvGraphicFramePr>
        <p:xfrm>
          <a:off x="1403350" y="1484313"/>
          <a:ext cx="6072188" cy="576262"/>
        </p:xfrm>
        <a:graphic>
          <a:graphicData uri="http://schemas.openxmlformats.org/presentationml/2006/ole">
            <mc:AlternateContent xmlns:mc="http://schemas.openxmlformats.org/markup-compatibility/2006">
              <mc:Choice xmlns:v="urn:schemas-microsoft-com:vml" Requires="v">
                <p:oleObj spid="_x0000_s43017" name="Equation" r:id="rId3" imgW="4952880" imgH="469800" progId="Equation.DSMT4">
                  <p:embed/>
                </p:oleObj>
              </mc:Choice>
              <mc:Fallback>
                <p:oleObj name="Equation" r:id="rId3" imgW="4952880" imgH="469800" progId="Equation.DSMT4">
                  <p:embed/>
                  <p:pic>
                    <p:nvPicPr>
                      <p:cNvPr id="0" name=""/>
                      <p:cNvPicPr>
                        <a:picLocks noChangeAspect="1" noChangeArrowheads="1"/>
                      </p:cNvPicPr>
                      <p:nvPr/>
                    </p:nvPicPr>
                    <p:blipFill>
                      <a:blip r:embed="rId4"/>
                      <a:srcRect/>
                      <a:stretch>
                        <a:fillRect/>
                      </a:stretch>
                    </p:blipFill>
                    <p:spPr bwMode="auto">
                      <a:xfrm>
                        <a:off x="1403350" y="1484313"/>
                        <a:ext cx="6072188" cy="576262"/>
                      </a:xfrm>
                      <a:prstGeom prst="rect">
                        <a:avLst/>
                      </a:prstGeom>
                      <a:noFill/>
                      <a:ln w="38100">
                        <a:solidFill>
                          <a:srgbClr val="FF0000"/>
                        </a:solidFill>
                        <a:miter lim="800000"/>
                        <a:headEnd/>
                        <a:tailEnd/>
                      </a:ln>
                    </p:spPr>
                  </p:pic>
                </p:oleObj>
              </mc:Fallback>
            </mc:AlternateContent>
          </a:graphicData>
        </a:graphic>
      </p:graphicFrame>
      <p:sp>
        <p:nvSpPr>
          <p:cNvPr id="2" name="Date Placeholder 1"/>
          <p:cNvSpPr>
            <a:spLocks noGrp="1"/>
          </p:cNvSpPr>
          <p:nvPr>
            <p:ph type="dt" sz="half" idx="10"/>
          </p:nvPr>
        </p:nvSpPr>
        <p:spPr/>
        <p:txBody>
          <a:bodyPr/>
          <a:lstStyle/>
          <a:p>
            <a:fld id="{4DAE90E9-1B8A-4007-86DE-CCF2E54D211F}"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56</a:t>
            </a:fld>
            <a:endParaRPr lang="zh-CN" altLang="en-US"/>
          </a:p>
        </p:txBody>
      </p:sp>
      <p:sp>
        <p:nvSpPr>
          <p:cNvPr id="9" name="Rectangle 8"/>
          <p:cNvSpPr/>
          <p:nvPr/>
        </p:nvSpPr>
        <p:spPr>
          <a:xfrm>
            <a:off x="539552" y="2348880"/>
            <a:ext cx="8064896" cy="3370153"/>
          </a:xfrm>
          <a:prstGeom prst="rect">
            <a:avLst/>
          </a:prstGeom>
        </p:spPr>
        <p:txBody>
          <a:bodyPr wrap="square">
            <a:spAutoFit/>
          </a:bodyPr>
          <a:lstStyle/>
          <a:p>
            <a:r>
              <a:rPr lang="zh-CN" altLang="en-US" sz="2400" spc="30" dirty="0">
                <a:solidFill>
                  <a:srgbClr val="323232"/>
                </a:solidFill>
                <a:latin typeface="Verdana"/>
                <a:ea typeface="微软雅黑"/>
                <a:cs typeface="Tahoma" pitchFamily="34" charset="0"/>
              </a:rPr>
              <a:t>对于有较大电荷密度变化梯度的体系</a:t>
            </a:r>
            <a:r>
              <a:rPr lang="zh-CN" altLang="en-US" sz="2400" spc="30" dirty="0" smtClean="0">
                <a:solidFill>
                  <a:srgbClr val="323232"/>
                </a:solidFill>
                <a:latin typeface="Verdana"/>
                <a:ea typeface="微软雅黑"/>
                <a:cs typeface="Tahoma" pitchFamily="34" charset="0"/>
              </a:rPr>
              <a:t>，有些时候可以给出比</a:t>
            </a:r>
            <a:r>
              <a:rPr lang="en-US" altLang="zh-CN" sz="2400" spc="30" dirty="0" smtClean="0">
                <a:solidFill>
                  <a:srgbClr val="323232"/>
                </a:solidFill>
                <a:latin typeface="Verdana"/>
                <a:ea typeface="微软雅黑"/>
                <a:cs typeface="Tahoma" pitchFamily="34" charset="0"/>
              </a:rPr>
              <a:t>LDA</a:t>
            </a:r>
            <a:r>
              <a:rPr lang="zh-CN" altLang="en-US" sz="2400" spc="30" dirty="0" smtClean="0">
                <a:solidFill>
                  <a:srgbClr val="323232"/>
                </a:solidFill>
                <a:latin typeface="Verdana"/>
                <a:ea typeface="微软雅黑"/>
                <a:cs typeface="Tahoma" pitchFamily="34" charset="0"/>
              </a:rPr>
              <a:t>好的结果。</a:t>
            </a:r>
            <a:r>
              <a:rPr lang="zh-CN" altLang="en-US" sz="2400" spc="30" dirty="0" smtClean="0">
                <a:solidFill>
                  <a:srgbClr val="323232"/>
                </a:solidFill>
                <a:latin typeface="Verdana"/>
                <a:ea typeface="微软雅黑"/>
                <a:cs typeface="Tahoma" pitchFamily="34" charset="0"/>
                <a:sym typeface="Wingdings" panose="05000000000000000000" pitchFamily="2" charset="2"/>
              </a:rPr>
              <a:t></a:t>
            </a:r>
            <a:endParaRPr lang="en-US" altLang="zh-CN" sz="2400" spc="30" dirty="0" smtClean="0">
              <a:solidFill>
                <a:srgbClr val="323232"/>
              </a:solidFill>
              <a:latin typeface="Verdana"/>
              <a:ea typeface="微软雅黑"/>
              <a:cs typeface="Tahoma" pitchFamily="34" charset="0"/>
            </a:endParaRPr>
          </a:p>
          <a:p>
            <a:pPr>
              <a:spcBef>
                <a:spcPts val="1800"/>
              </a:spcBef>
            </a:pPr>
            <a:r>
              <a:rPr lang="zh-CN" altLang="en-US" sz="2400" spc="30" dirty="0" smtClean="0">
                <a:solidFill>
                  <a:srgbClr val="323232"/>
                </a:solidFill>
                <a:latin typeface="Verdana"/>
                <a:ea typeface="微软雅黑"/>
                <a:cs typeface="Tahoma" pitchFamily="34" charset="0"/>
              </a:rPr>
              <a:t>本质上还是个局域泛函，仍然没有考虑长程关联，不解决根本问题。</a:t>
            </a:r>
            <a:r>
              <a:rPr lang="zh-CN" altLang="en-US" sz="2400" spc="30" dirty="0" smtClean="0">
                <a:solidFill>
                  <a:srgbClr val="323232"/>
                </a:solidFill>
                <a:latin typeface="Verdana"/>
                <a:ea typeface="微软雅黑"/>
                <a:cs typeface="Tahoma" pitchFamily="34" charset="0"/>
                <a:sym typeface="Wingdings" panose="05000000000000000000" pitchFamily="2" charset="2"/>
              </a:rPr>
              <a:t></a:t>
            </a:r>
            <a:endParaRPr lang="en-US" altLang="zh-CN" sz="2400" spc="30" dirty="0">
              <a:solidFill>
                <a:srgbClr val="323232"/>
              </a:solidFill>
              <a:latin typeface="Verdana"/>
              <a:ea typeface="微软雅黑"/>
              <a:cs typeface="Tahoma" pitchFamily="34" charset="0"/>
            </a:endParaRPr>
          </a:p>
          <a:p>
            <a:pPr>
              <a:spcBef>
                <a:spcPts val="1800"/>
              </a:spcBef>
            </a:pPr>
            <a:r>
              <a:rPr lang="zh-CN" altLang="en-US" sz="2400" spc="30" dirty="0" smtClean="0">
                <a:solidFill>
                  <a:srgbClr val="323232"/>
                </a:solidFill>
                <a:latin typeface="Verdana"/>
                <a:ea typeface="微软雅黑"/>
                <a:cs typeface="Tahoma" pitchFamily="34" charset="0"/>
              </a:rPr>
              <a:t>对于能隙：有所改进，但无法克服根本缺陷。</a:t>
            </a:r>
            <a:r>
              <a:rPr lang="zh-CN" altLang="en-US" sz="2400" spc="30" dirty="0" smtClean="0">
                <a:solidFill>
                  <a:srgbClr val="323232"/>
                </a:solidFill>
                <a:latin typeface="Verdana"/>
                <a:ea typeface="微软雅黑"/>
                <a:cs typeface="Tahoma" pitchFamily="34" charset="0"/>
                <a:sym typeface="Wingdings" panose="05000000000000000000" pitchFamily="2" charset="2"/>
              </a:rPr>
              <a:t></a:t>
            </a:r>
            <a:endParaRPr lang="en-US" altLang="zh-CN" sz="2400" spc="30" dirty="0" smtClean="0">
              <a:solidFill>
                <a:srgbClr val="323232"/>
              </a:solidFill>
              <a:latin typeface="Verdana"/>
              <a:ea typeface="微软雅黑"/>
              <a:cs typeface="Tahoma" pitchFamily="34" charset="0"/>
            </a:endParaRPr>
          </a:p>
          <a:p>
            <a:pPr>
              <a:spcBef>
                <a:spcPts val="1800"/>
              </a:spcBef>
            </a:pPr>
            <a:r>
              <a:rPr lang="zh-CN" altLang="en-US" sz="2400" spc="30" dirty="0" smtClean="0">
                <a:solidFill>
                  <a:srgbClr val="323232"/>
                </a:solidFill>
                <a:latin typeface="Verdana"/>
                <a:ea typeface="微软雅黑"/>
                <a:cs typeface="Tahoma" pitchFamily="34" charset="0"/>
              </a:rPr>
              <a:t>对磁性体系有较大改进：例如</a:t>
            </a:r>
            <a:r>
              <a:rPr lang="en-US" altLang="zh-CN" sz="2400" spc="30" dirty="0" smtClean="0">
                <a:solidFill>
                  <a:srgbClr val="323232"/>
                </a:solidFill>
                <a:latin typeface="Verdana"/>
                <a:ea typeface="微软雅黑"/>
                <a:cs typeface="Tahoma" pitchFamily="34" charset="0"/>
              </a:rPr>
              <a:t>GGA</a:t>
            </a:r>
            <a:r>
              <a:rPr lang="zh-CN" altLang="en-US" sz="2400" spc="30" dirty="0" smtClean="0">
                <a:solidFill>
                  <a:srgbClr val="323232"/>
                </a:solidFill>
                <a:latin typeface="Verdana"/>
                <a:ea typeface="微软雅黑"/>
                <a:cs typeface="Tahoma" pitchFamily="34" charset="0"/>
              </a:rPr>
              <a:t>给出</a:t>
            </a:r>
            <a:r>
              <a:rPr lang="en-US" altLang="zh-CN" sz="2400" spc="30" dirty="0" smtClean="0">
                <a:solidFill>
                  <a:srgbClr val="323232"/>
                </a:solidFill>
                <a:latin typeface="Verdana"/>
                <a:ea typeface="微软雅黑"/>
                <a:cs typeface="Tahoma" pitchFamily="34" charset="0"/>
              </a:rPr>
              <a:t>Fe</a:t>
            </a:r>
            <a:r>
              <a:rPr lang="zh-CN" altLang="en-US" sz="2400" spc="30" dirty="0" smtClean="0">
                <a:solidFill>
                  <a:srgbClr val="323232"/>
                </a:solidFill>
                <a:latin typeface="Verdana"/>
                <a:ea typeface="微软雅黑"/>
                <a:cs typeface="Tahoma" pitchFamily="34" charset="0"/>
              </a:rPr>
              <a:t>的基态是</a:t>
            </a:r>
            <a:r>
              <a:rPr lang="en-US" altLang="zh-CN" sz="2400" spc="30" dirty="0" smtClean="0">
                <a:solidFill>
                  <a:srgbClr val="323232"/>
                </a:solidFill>
                <a:latin typeface="Verdana"/>
                <a:ea typeface="微软雅黑"/>
                <a:cs typeface="Tahoma" pitchFamily="34" charset="0"/>
              </a:rPr>
              <a:t>FM</a:t>
            </a:r>
            <a:r>
              <a:rPr lang="zh-CN" altLang="en-US" sz="2400" spc="30" dirty="0" smtClean="0">
                <a:solidFill>
                  <a:srgbClr val="323232"/>
                </a:solidFill>
                <a:latin typeface="Verdana"/>
                <a:ea typeface="微软雅黑"/>
                <a:cs typeface="Tahoma" pitchFamily="34" charset="0"/>
              </a:rPr>
              <a:t>、</a:t>
            </a:r>
            <a:r>
              <a:rPr lang="en-US" altLang="zh-CN" sz="2400" spc="30" dirty="0" smtClean="0">
                <a:solidFill>
                  <a:srgbClr val="323232"/>
                </a:solidFill>
                <a:latin typeface="Verdana"/>
                <a:ea typeface="微软雅黑"/>
                <a:cs typeface="Tahoma" pitchFamily="34" charset="0"/>
              </a:rPr>
              <a:t>BCC</a:t>
            </a:r>
            <a:r>
              <a:rPr lang="zh-CN" altLang="en-US" sz="2400" spc="30" dirty="0" smtClean="0">
                <a:solidFill>
                  <a:srgbClr val="323232"/>
                </a:solidFill>
                <a:latin typeface="Verdana"/>
                <a:ea typeface="微软雅黑"/>
                <a:cs typeface="Tahoma" pitchFamily="34" charset="0"/>
              </a:rPr>
              <a:t>而</a:t>
            </a:r>
            <a:r>
              <a:rPr lang="en-US" altLang="zh-CN" sz="2400" spc="30" dirty="0" smtClean="0">
                <a:solidFill>
                  <a:srgbClr val="323232"/>
                </a:solidFill>
                <a:latin typeface="Verdana"/>
                <a:ea typeface="微软雅黑"/>
                <a:cs typeface="Tahoma" pitchFamily="34" charset="0"/>
              </a:rPr>
              <a:t>LDA</a:t>
            </a:r>
            <a:r>
              <a:rPr lang="zh-CN" altLang="en-US" sz="2400" spc="30" dirty="0" smtClean="0">
                <a:solidFill>
                  <a:srgbClr val="323232"/>
                </a:solidFill>
                <a:latin typeface="Verdana"/>
                <a:ea typeface="微软雅黑"/>
                <a:cs typeface="Tahoma" pitchFamily="34" charset="0"/>
              </a:rPr>
              <a:t>给出的是</a:t>
            </a:r>
            <a:r>
              <a:rPr lang="en-US" altLang="zh-CN" sz="2400" spc="30" dirty="0" smtClean="0">
                <a:solidFill>
                  <a:srgbClr val="323232"/>
                </a:solidFill>
                <a:latin typeface="Verdana"/>
                <a:ea typeface="微软雅黑"/>
                <a:cs typeface="Tahoma" pitchFamily="34" charset="0"/>
              </a:rPr>
              <a:t>NM</a:t>
            </a:r>
            <a:r>
              <a:rPr lang="zh-CN" altLang="en-US" sz="2400" spc="30" dirty="0" smtClean="0">
                <a:solidFill>
                  <a:srgbClr val="323232"/>
                </a:solidFill>
                <a:latin typeface="Verdana"/>
                <a:ea typeface="微软雅黑"/>
                <a:cs typeface="Tahoma" pitchFamily="34" charset="0"/>
              </a:rPr>
              <a:t>、</a:t>
            </a:r>
            <a:r>
              <a:rPr lang="en-US" altLang="zh-CN" sz="2400" spc="30" dirty="0" smtClean="0">
                <a:solidFill>
                  <a:srgbClr val="323232"/>
                </a:solidFill>
                <a:latin typeface="Verdana"/>
                <a:ea typeface="微软雅黑"/>
                <a:cs typeface="Tahoma" pitchFamily="34" charset="0"/>
              </a:rPr>
              <a:t>FCC </a:t>
            </a:r>
            <a:r>
              <a:rPr lang="zh-CN" altLang="en-US" sz="2400" spc="30" dirty="0" smtClean="0">
                <a:solidFill>
                  <a:srgbClr val="323232"/>
                </a:solidFill>
                <a:latin typeface="Verdana"/>
                <a:ea typeface="微软雅黑"/>
                <a:cs typeface="Tahoma" pitchFamily="34" charset="0"/>
                <a:sym typeface="Wingdings" panose="05000000000000000000" pitchFamily="2" charset="2"/>
              </a:rPr>
              <a:t></a:t>
            </a:r>
            <a:endParaRPr lang="en-US" altLang="zh-CN" sz="2400" spc="30" dirty="0" smtClean="0">
              <a:solidFill>
                <a:srgbClr val="323232"/>
              </a:solidFill>
              <a:latin typeface="Verdana"/>
              <a:ea typeface="微软雅黑"/>
              <a:cs typeface="Tahoma" pitchFamily="34" charset="0"/>
            </a:endParaRPr>
          </a:p>
        </p:txBody>
      </p:sp>
    </p:spTree>
    <p:extLst>
      <p:ext uri="{BB962C8B-B14F-4D97-AF65-F5344CB8AC3E}">
        <p14:creationId xmlns:p14="http://schemas.microsoft.com/office/powerpoint/2010/main" val="32341448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fade">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fade">
                                      <p:cBhvr>
                                        <p:cTn id="2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zh-CN" dirty="0" smtClean="0"/>
              <a:t>GGA</a:t>
            </a:r>
            <a:r>
              <a:rPr lang="zh-CN" altLang="en-US" dirty="0" smtClean="0"/>
              <a:t>以外？</a:t>
            </a:r>
            <a:endParaRPr lang="zh-CN" altLang="en-US" dirty="0"/>
          </a:p>
        </p:txBody>
      </p:sp>
      <p:sp>
        <p:nvSpPr>
          <p:cNvPr id="6" name="Content Placeholder 5"/>
          <p:cNvSpPr>
            <a:spLocks noGrp="1"/>
          </p:cNvSpPr>
          <p:nvPr>
            <p:ph idx="4294967295"/>
          </p:nvPr>
        </p:nvSpPr>
        <p:spPr>
          <a:xfrm>
            <a:off x="457200" y="1600200"/>
            <a:ext cx="8229600" cy="4525963"/>
          </a:xfrm>
          <a:prstGeom prst="rect">
            <a:avLst/>
          </a:prstGeom>
        </p:spPr>
        <p:txBody>
          <a:bodyPr>
            <a:normAutofit/>
          </a:bodyPr>
          <a:lstStyle/>
          <a:p>
            <a:pPr>
              <a:spcBef>
                <a:spcPts val="1800"/>
              </a:spcBef>
            </a:pPr>
            <a:r>
              <a:rPr lang="en-US" altLang="zh-CN" sz="2400" dirty="0" smtClean="0"/>
              <a:t>Meta-GGA</a:t>
            </a:r>
          </a:p>
          <a:p>
            <a:pPr>
              <a:spcBef>
                <a:spcPts val="1800"/>
              </a:spcBef>
            </a:pPr>
            <a:r>
              <a:rPr lang="en-US" altLang="zh-CN" sz="2400" dirty="0" smtClean="0"/>
              <a:t>Hybrid Functional</a:t>
            </a:r>
          </a:p>
          <a:p>
            <a:pPr>
              <a:spcBef>
                <a:spcPts val="1800"/>
              </a:spcBef>
            </a:pPr>
            <a:r>
              <a:rPr lang="en-US" altLang="zh-CN" sz="2400" dirty="0" smtClean="0"/>
              <a:t>GW &amp; Self-Energy Correction</a:t>
            </a:r>
          </a:p>
          <a:p>
            <a:pPr>
              <a:spcBef>
                <a:spcPts val="1800"/>
              </a:spcBef>
            </a:pPr>
            <a:r>
              <a:rPr lang="en-US" altLang="zh-CN" sz="2400" dirty="0" smtClean="0"/>
              <a:t>Self-Interaction Correction</a:t>
            </a:r>
          </a:p>
          <a:p>
            <a:pPr>
              <a:spcBef>
                <a:spcPts val="1800"/>
              </a:spcBef>
            </a:pPr>
            <a:r>
              <a:rPr lang="en-US" altLang="zh-CN" sz="2400" dirty="0" smtClean="0"/>
              <a:t>LDA+U</a:t>
            </a:r>
          </a:p>
          <a:p>
            <a:pPr>
              <a:spcBef>
                <a:spcPts val="1800"/>
              </a:spcBef>
            </a:pPr>
            <a:r>
              <a:rPr lang="en-US" altLang="zh-CN" sz="2400" dirty="0" smtClean="0"/>
              <a:t>LDA+DMFT…</a:t>
            </a:r>
          </a:p>
        </p:txBody>
      </p:sp>
      <p:sp>
        <p:nvSpPr>
          <p:cNvPr id="2" name="Date Placeholder 1"/>
          <p:cNvSpPr>
            <a:spLocks noGrp="1"/>
          </p:cNvSpPr>
          <p:nvPr>
            <p:ph type="dt" sz="half" idx="10"/>
          </p:nvPr>
        </p:nvSpPr>
        <p:spPr/>
        <p:txBody>
          <a:bodyPr/>
          <a:lstStyle/>
          <a:p>
            <a:fld id="{62AD7483-A597-4540-B5CA-5F8923E4395F}"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57</a:t>
            </a:fld>
            <a:endParaRPr lang="zh-CN" altLang="en-US"/>
          </a:p>
        </p:txBody>
      </p:sp>
    </p:spTree>
    <p:extLst>
      <p:ext uri="{BB962C8B-B14F-4D97-AF65-F5344CB8AC3E}">
        <p14:creationId xmlns:p14="http://schemas.microsoft.com/office/powerpoint/2010/main" val="11316319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CN" altLang="en-US" dirty="0" smtClean="0"/>
              <a:t>交换泛函的比较</a:t>
            </a:r>
            <a:endParaRPr lang="zh-CN" altLang="en-US" dirty="0"/>
          </a:p>
        </p:txBody>
      </p:sp>
      <p:pic>
        <p:nvPicPr>
          <p:cNvPr id="30722" name="Picture 2"/>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tretch/>
        </p:blipFill>
        <p:spPr bwMode="auto">
          <a:xfrm>
            <a:off x="1119451" y="1600200"/>
            <a:ext cx="690509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F2693C8F-8139-4F72-ABF4-F97C0952EF26}"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58</a:t>
            </a:fld>
            <a:endParaRPr lang="zh-CN" altLang="en-US"/>
          </a:p>
        </p:txBody>
      </p:sp>
    </p:spTree>
    <p:extLst>
      <p:ext uri="{BB962C8B-B14F-4D97-AF65-F5344CB8AC3E}">
        <p14:creationId xmlns:p14="http://schemas.microsoft.com/office/powerpoint/2010/main" val="11817052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CN" altLang="en-US" dirty="0" smtClean="0"/>
              <a:t>不同交换泛函的参数</a:t>
            </a:r>
            <a:endParaRPr lang="zh-CN" altLang="en-US" dirty="0"/>
          </a:p>
        </p:txBody>
      </p:sp>
      <p:pic>
        <p:nvPicPr>
          <p:cNvPr id="31747" name="Picture 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457200" y="1926526"/>
            <a:ext cx="8229600" cy="3873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6340DAE9-42C4-458A-A2AD-97EEB706F931}"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59</a:t>
            </a:fld>
            <a:endParaRPr lang="zh-CN" altLang="en-US"/>
          </a:p>
        </p:txBody>
      </p:sp>
    </p:spTree>
    <p:extLst>
      <p:ext uri="{BB962C8B-B14F-4D97-AF65-F5344CB8AC3E}">
        <p14:creationId xmlns:p14="http://schemas.microsoft.com/office/powerpoint/2010/main" val="37822156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2"/>
          <p:cNvSpPr>
            <a:spLocks noGrp="1" noChangeArrowheads="1"/>
          </p:cNvSpPr>
          <p:nvPr>
            <p:ph type="title"/>
          </p:nvPr>
        </p:nvSpPr>
        <p:spPr>
          <a:xfrm>
            <a:off x="381000" y="769938"/>
            <a:ext cx="8229600" cy="427037"/>
          </a:xfrm>
        </p:spPr>
        <p:txBody>
          <a:bodyPr>
            <a:normAutofit fontScale="90000"/>
          </a:bodyPr>
          <a:lstStyle/>
          <a:p>
            <a:pPr algn="l"/>
            <a:r>
              <a:rPr lang="en-US" altLang="zh-CN" sz="3200"/>
              <a:t>How small are transistors now ?</a:t>
            </a:r>
            <a:endParaRPr lang="en-US" altLang="zh-CN"/>
          </a:p>
        </p:txBody>
      </p:sp>
      <p:pic>
        <p:nvPicPr>
          <p:cNvPr id="7178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590800"/>
            <a:ext cx="4086225"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828" name="Text Box 4"/>
          <p:cNvSpPr txBox="1">
            <a:spLocks noChangeArrowheads="1"/>
          </p:cNvSpPr>
          <p:nvPr/>
        </p:nvSpPr>
        <p:spPr bwMode="auto">
          <a:xfrm>
            <a:off x="5257800" y="6248400"/>
            <a:ext cx="3581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pPr>
            <a:r>
              <a:rPr kumimoji="0" lang="en-US" altLang="zh-CN" sz="1200" b="1"/>
              <a:t>S. Datta, Nanotechnology, 15, S433 (2004)</a:t>
            </a:r>
          </a:p>
        </p:txBody>
      </p:sp>
      <p:sp>
        <p:nvSpPr>
          <p:cNvPr id="717829" name="Text Box 5"/>
          <p:cNvSpPr txBox="1">
            <a:spLocks noChangeArrowheads="1"/>
          </p:cNvSpPr>
          <p:nvPr/>
        </p:nvSpPr>
        <p:spPr bwMode="auto">
          <a:xfrm>
            <a:off x="4800600" y="2011363"/>
            <a:ext cx="3810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pPr>
            <a:r>
              <a:rPr kumimoji="0" lang="en-US" altLang="zh-CN" sz="1800" b="1"/>
              <a:t>Field Effect Transistor (FET)</a:t>
            </a:r>
            <a:r>
              <a:rPr kumimoji="0" lang="en-US" altLang="zh-CN" b="1"/>
              <a:t> </a:t>
            </a:r>
          </a:p>
        </p:txBody>
      </p:sp>
      <p:graphicFrame>
        <p:nvGraphicFramePr>
          <p:cNvPr id="717830" name="Object 6"/>
          <p:cNvGraphicFramePr>
            <a:graphicFrameLocks noChangeAspect="1"/>
          </p:cNvGraphicFramePr>
          <p:nvPr/>
        </p:nvGraphicFramePr>
        <p:xfrm>
          <a:off x="776288" y="1524000"/>
          <a:ext cx="2713037" cy="2652713"/>
        </p:xfrm>
        <a:graphic>
          <a:graphicData uri="http://schemas.openxmlformats.org/presentationml/2006/ole">
            <mc:AlternateContent xmlns:mc="http://schemas.openxmlformats.org/markup-compatibility/2006">
              <mc:Choice xmlns:v="urn:schemas-microsoft-com:vml" Requires="v">
                <p:oleObj spid="_x0000_s15368" name="Equation" r:id="rId5" imgW="1143000" imgH="1117440" progId="Equation.3">
                  <p:embed/>
                </p:oleObj>
              </mc:Choice>
              <mc:Fallback>
                <p:oleObj name="Equation" r:id="rId5" imgW="1143000" imgH="11174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88" y="1524000"/>
                        <a:ext cx="2713037" cy="2652713"/>
                      </a:xfrm>
                      <a:prstGeom prst="rect">
                        <a:avLst/>
                      </a:prstGeom>
                      <a:solidFill>
                        <a:srgbClr val="FFCC66"/>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831" name="Text Box 7"/>
          <p:cNvSpPr txBox="1">
            <a:spLocks noChangeArrowheads="1"/>
          </p:cNvSpPr>
          <p:nvPr/>
        </p:nvSpPr>
        <p:spPr bwMode="auto">
          <a:xfrm>
            <a:off x="1447800" y="4572000"/>
            <a:ext cx="297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spcBef>
                <a:spcPct val="50000"/>
              </a:spcBef>
            </a:pPr>
            <a:r>
              <a:rPr kumimoji="0" lang="en-US" altLang="zh-CN" b="1">
                <a:solidFill>
                  <a:srgbClr val="A50021"/>
                </a:solidFill>
              </a:rPr>
              <a:t>About 300 atoms long!</a:t>
            </a:r>
          </a:p>
        </p:txBody>
      </p:sp>
      <p:sp>
        <p:nvSpPr>
          <p:cNvPr id="717832" name="Line 8"/>
          <p:cNvSpPr>
            <a:spLocks noChangeShapeType="1"/>
          </p:cNvSpPr>
          <p:nvPr/>
        </p:nvSpPr>
        <p:spPr bwMode="auto">
          <a:xfrm flipV="1">
            <a:off x="2438400" y="4114800"/>
            <a:ext cx="76200" cy="4572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17833" name="Text Box 9"/>
          <p:cNvSpPr txBox="1">
            <a:spLocks noChangeArrowheads="1"/>
          </p:cNvSpPr>
          <p:nvPr/>
        </p:nvSpPr>
        <p:spPr bwMode="auto">
          <a:xfrm>
            <a:off x="381000" y="5478463"/>
            <a:ext cx="4114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spcBef>
                <a:spcPct val="50000"/>
              </a:spcBef>
            </a:pPr>
            <a:r>
              <a:rPr kumimoji="0" lang="en-US" altLang="zh-CN" b="1"/>
              <a:t>Q: how do we describe current flow in such small systems?</a:t>
            </a:r>
          </a:p>
        </p:txBody>
      </p:sp>
      <p:sp>
        <p:nvSpPr>
          <p:cNvPr id="2" name="Date Placeholder 1"/>
          <p:cNvSpPr>
            <a:spLocks noGrp="1"/>
          </p:cNvSpPr>
          <p:nvPr>
            <p:ph type="dt" sz="half" idx="10"/>
          </p:nvPr>
        </p:nvSpPr>
        <p:spPr/>
        <p:txBody>
          <a:bodyPr/>
          <a:lstStyle/>
          <a:p>
            <a:fld id="{D1D3B951-CBA8-42BF-88BB-C4AAD0860519}"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654424FE-3783-4FE8-B304-F9B0064DEF78}" type="slidenum">
              <a:rPr lang="zh-CN" altLang="en-US" smtClean="0"/>
              <a:pPr/>
              <a:t>6</a:t>
            </a:fld>
            <a:endParaRPr lang="zh-CN" altLang="en-US"/>
          </a:p>
        </p:txBody>
      </p:sp>
    </p:spTree>
    <p:extLst>
      <p:ext uri="{BB962C8B-B14F-4D97-AF65-F5344CB8AC3E}">
        <p14:creationId xmlns:p14="http://schemas.microsoft.com/office/powerpoint/2010/main" val="152831484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zh-CN" altLang="en-US"/>
          </a:p>
        </p:txBody>
      </p:sp>
      <p:pic>
        <p:nvPicPr>
          <p:cNvPr id="29698"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457200" y="1785545"/>
            <a:ext cx="8229600" cy="4155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AF4AA95F-4517-4842-841C-D18D05A25F7C}"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60</a:t>
            </a:fld>
            <a:endParaRPr lang="zh-CN" altLang="en-US"/>
          </a:p>
        </p:txBody>
      </p:sp>
    </p:spTree>
    <p:extLst>
      <p:ext uri="{BB962C8B-B14F-4D97-AF65-F5344CB8AC3E}">
        <p14:creationId xmlns:p14="http://schemas.microsoft.com/office/powerpoint/2010/main" val="27979561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Date Placeholder 54"/>
          <p:cNvSpPr>
            <a:spLocks noGrp="1"/>
          </p:cNvSpPr>
          <p:nvPr>
            <p:ph type="dt" sz="half" idx="10"/>
          </p:nvPr>
        </p:nvSpPr>
        <p:spPr/>
        <p:txBody>
          <a:bodyPr/>
          <a:lstStyle/>
          <a:p>
            <a:fld id="{7040FEBF-959E-4AB9-A860-80AE901F1D23}" type="datetime1">
              <a:rPr lang="zh-CN" altLang="en-US" smtClean="0"/>
              <a:t>2013/10/29</a:t>
            </a:fld>
            <a:endParaRPr lang="zh-CN" altLang="en-US"/>
          </a:p>
        </p:txBody>
      </p:sp>
      <p:sp>
        <p:nvSpPr>
          <p:cNvPr id="56" name="Footer Placeholder 55"/>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214A79E2-62B4-4122-8C31-44BC6B41F626}" type="slidenum">
              <a:rPr lang="en-US" altLang="zh-CN"/>
              <a:pPr/>
              <a:t>61</a:t>
            </a:fld>
            <a:endParaRPr lang="en-US" altLang="zh-CN"/>
          </a:p>
        </p:txBody>
      </p:sp>
      <p:sp>
        <p:nvSpPr>
          <p:cNvPr id="33" name="AutoShape 31"/>
          <p:cNvSpPr>
            <a:spLocks noChangeArrowheads="1"/>
          </p:cNvSpPr>
          <p:nvPr/>
        </p:nvSpPr>
        <p:spPr bwMode="auto">
          <a:xfrm>
            <a:off x="3419475" y="2205038"/>
            <a:ext cx="2736850" cy="863600"/>
          </a:xfrm>
          <a:prstGeom prst="leftRightArrowCallout">
            <a:avLst>
              <a:gd name="adj1" fmla="val 25000"/>
              <a:gd name="adj2" fmla="val 25000"/>
              <a:gd name="adj3" fmla="val 39614"/>
              <a:gd name="adj4" fmla="val 50000"/>
            </a:avLst>
          </a:prstGeom>
          <a:solidFill>
            <a:srgbClr val="E3FAF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b="1" dirty="0"/>
              <a:t>Formally</a:t>
            </a:r>
          </a:p>
          <a:p>
            <a:pPr algn="ctr"/>
            <a:r>
              <a:rPr lang="en-US" altLang="zh-CN" b="1" dirty="0"/>
              <a:t>equivalent</a:t>
            </a:r>
          </a:p>
        </p:txBody>
      </p:sp>
      <p:sp>
        <p:nvSpPr>
          <p:cNvPr id="40" name="Oval 39"/>
          <p:cNvSpPr>
            <a:spLocks noChangeArrowheads="1"/>
          </p:cNvSpPr>
          <p:nvPr/>
        </p:nvSpPr>
        <p:spPr bwMode="auto">
          <a:xfrm>
            <a:off x="3276600" y="188913"/>
            <a:ext cx="3024188" cy="1152525"/>
          </a:xfrm>
          <a:prstGeom prst="ellipse">
            <a:avLst/>
          </a:prstGeom>
          <a:solidFill>
            <a:srgbClr val="F7F72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sz="2400" b="1" dirty="0">
                <a:solidFill>
                  <a:srgbClr val="FF3300"/>
                </a:solidFill>
              </a:rPr>
              <a:t>Properties of the </a:t>
            </a:r>
          </a:p>
          <a:p>
            <a:pPr algn="ctr"/>
            <a:r>
              <a:rPr lang="en-US" altLang="zh-CN" sz="2400" b="1" dirty="0">
                <a:solidFill>
                  <a:srgbClr val="FF3300"/>
                </a:solidFill>
              </a:rPr>
              <a:t>system</a:t>
            </a:r>
          </a:p>
        </p:txBody>
      </p:sp>
      <p:graphicFrame>
        <p:nvGraphicFramePr>
          <p:cNvPr id="46" name="Object 46"/>
          <p:cNvGraphicFramePr>
            <a:graphicFrameLocks noChangeAspect="1"/>
          </p:cNvGraphicFramePr>
          <p:nvPr/>
        </p:nvGraphicFramePr>
        <p:xfrm>
          <a:off x="2195513" y="4076700"/>
          <a:ext cx="4464050" cy="1052513"/>
        </p:xfrm>
        <a:graphic>
          <a:graphicData uri="http://schemas.openxmlformats.org/presentationml/2006/ole">
            <mc:AlternateContent xmlns:mc="http://schemas.openxmlformats.org/markup-compatibility/2006">
              <mc:Choice xmlns:v="urn:schemas-microsoft-com:vml" Requires="v">
                <p:oleObj spid="_x0000_s44046" name="Equation" r:id="rId3" imgW="1993680" imgH="469800" progId="Equation.DSMT4">
                  <p:embed/>
                </p:oleObj>
              </mc:Choice>
              <mc:Fallback>
                <p:oleObj name="Equation" r:id="rId3" imgW="1993680" imgH="4698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4076700"/>
                        <a:ext cx="4464050" cy="1052513"/>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7" name="AutoShape 47"/>
          <p:cNvSpPr>
            <a:spLocks noChangeArrowheads="1"/>
          </p:cNvSpPr>
          <p:nvPr/>
        </p:nvSpPr>
        <p:spPr bwMode="auto">
          <a:xfrm rot="10800000">
            <a:off x="6659563" y="4005263"/>
            <a:ext cx="647700" cy="647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gradFill rotWithShape="1">
            <a:gsLst>
              <a:gs pos="0">
                <a:srgbClr val="99FFCC"/>
              </a:gs>
              <a:gs pos="100000">
                <a:srgbClr val="FF3300"/>
              </a:gs>
            </a:gsLst>
            <a:lin ang="0" scaled="1"/>
          </a:gra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aphicFrame>
        <p:nvGraphicFramePr>
          <p:cNvPr id="48" name="Object 48"/>
          <p:cNvGraphicFramePr>
            <a:graphicFrameLocks noChangeAspect="1"/>
          </p:cNvGraphicFramePr>
          <p:nvPr/>
        </p:nvGraphicFramePr>
        <p:xfrm>
          <a:off x="6804025" y="4724400"/>
          <a:ext cx="606425" cy="330200"/>
        </p:xfrm>
        <a:graphic>
          <a:graphicData uri="http://schemas.openxmlformats.org/presentationml/2006/ole">
            <mc:AlternateContent xmlns:mc="http://schemas.openxmlformats.org/markup-compatibility/2006">
              <mc:Choice xmlns:v="urn:schemas-microsoft-com:vml" Requires="v">
                <p:oleObj spid="_x0000_s44047" name="Equation" r:id="rId5" imgW="419040" imgH="228600" progId="Equation.DSMT4">
                  <p:embed/>
                </p:oleObj>
              </mc:Choice>
              <mc:Fallback>
                <p:oleObj name="Equation" r:id="rId5" imgW="41904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025" y="4724400"/>
                        <a:ext cx="606425" cy="330200"/>
                      </a:xfrm>
                      <a:prstGeom prst="rect">
                        <a:avLst/>
                      </a:prstGeom>
                      <a:solidFill>
                        <a:srgbClr val="F7F72F"/>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9" name="Text Box 49"/>
          <p:cNvSpPr txBox="1">
            <a:spLocks noChangeArrowheads="1"/>
          </p:cNvSpPr>
          <p:nvPr/>
        </p:nvSpPr>
        <p:spPr bwMode="auto">
          <a:xfrm>
            <a:off x="8027988" y="4149725"/>
            <a:ext cx="714375" cy="925513"/>
          </a:xfrm>
          <a:prstGeom prst="rect">
            <a:avLst/>
          </a:prstGeom>
          <a:solidFill>
            <a:srgbClr val="F7F72F"/>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b="1" dirty="0">
                <a:solidFill>
                  <a:srgbClr val="FF3300"/>
                </a:solidFill>
              </a:rPr>
              <a:t>LDA</a:t>
            </a:r>
          </a:p>
          <a:p>
            <a:r>
              <a:rPr lang="en-US" altLang="zh-CN" b="1" dirty="0">
                <a:solidFill>
                  <a:srgbClr val="FF3300"/>
                </a:solidFill>
              </a:rPr>
              <a:t>GGA</a:t>
            </a:r>
          </a:p>
          <a:p>
            <a:r>
              <a:rPr lang="en-US" altLang="zh-CN" b="1" dirty="0" err="1">
                <a:solidFill>
                  <a:srgbClr val="FF3300"/>
                </a:solidFill>
              </a:rPr>
              <a:t>etc</a:t>
            </a:r>
            <a:endParaRPr lang="en-US" altLang="zh-CN" b="1" dirty="0">
              <a:solidFill>
                <a:srgbClr val="FF3300"/>
              </a:solidFill>
            </a:endParaRPr>
          </a:p>
        </p:txBody>
      </p:sp>
      <p:sp>
        <p:nvSpPr>
          <p:cNvPr id="50" name="AutoShape 50"/>
          <p:cNvSpPr>
            <a:spLocks noChangeArrowheads="1"/>
          </p:cNvSpPr>
          <p:nvPr/>
        </p:nvSpPr>
        <p:spPr bwMode="auto">
          <a:xfrm>
            <a:off x="7524750" y="4652963"/>
            <a:ext cx="503238" cy="360362"/>
          </a:xfrm>
          <a:prstGeom prst="leftArrow">
            <a:avLst>
              <a:gd name="adj1" fmla="val 50000"/>
              <a:gd name="adj2" fmla="val 34912"/>
            </a:avLst>
          </a:prstGeom>
          <a:gradFill rotWithShape="1">
            <a:gsLst>
              <a:gs pos="0">
                <a:srgbClr val="99FFCC"/>
              </a:gs>
              <a:gs pos="100000">
                <a:srgbClr val="FF33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 name="Rectangle 51"/>
          <p:cNvSpPr>
            <a:spLocks noChangeArrowheads="1"/>
          </p:cNvSpPr>
          <p:nvPr/>
        </p:nvSpPr>
        <p:spPr bwMode="auto">
          <a:xfrm>
            <a:off x="179388" y="5229225"/>
            <a:ext cx="87852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zh-CN" sz="2000" b="1" dirty="0"/>
              <a:t>    </a:t>
            </a:r>
            <a:r>
              <a:rPr lang="zh-CN" altLang="en-US" sz="2000" b="1" dirty="0"/>
              <a:t>量子力学体系的性质可以通过</a:t>
            </a:r>
            <a:r>
              <a:rPr lang="zh-CN" altLang="en-US" sz="2000" b="1" dirty="0">
                <a:solidFill>
                  <a:srgbClr val="008000"/>
                </a:solidFill>
              </a:rPr>
              <a:t>求解薛定格方程</a:t>
            </a:r>
            <a:r>
              <a:rPr lang="en-US" altLang="zh-CN" sz="2000" b="1" dirty="0">
                <a:solidFill>
                  <a:srgbClr val="008000"/>
                </a:solidFill>
              </a:rPr>
              <a:t>(SE)</a:t>
            </a:r>
            <a:r>
              <a:rPr lang="zh-CN" altLang="en-US" sz="2000" b="1" dirty="0">
                <a:solidFill>
                  <a:srgbClr val="008000"/>
                </a:solidFill>
              </a:rPr>
              <a:t>进行计算</a:t>
            </a:r>
            <a:r>
              <a:rPr lang="en-US" altLang="zh-CN" sz="2000" b="1" dirty="0">
                <a:solidFill>
                  <a:srgbClr val="008000"/>
                </a:solidFill>
              </a:rPr>
              <a:t>(</a:t>
            </a:r>
            <a:r>
              <a:rPr lang="zh-CN" altLang="en-US" sz="2000" b="1" dirty="0">
                <a:solidFill>
                  <a:srgbClr val="008000"/>
                </a:solidFill>
              </a:rPr>
              <a:t>上图左边</a:t>
            </a:r>
            <a:r>
              <a:rPr lang="en-US" altLang="zh-CN" sz="2000" b="1" dirty="0">
                <a:solidFill>
                  <a:srgbClr val="008000"/>
                </a:solidFill>
              </a:rPr>
              <a:t>)</a:t>
            </a:r>
            <a:r>
              <a:rPr lang="zh-CN" altLang="en-US" sz="2000" b="1" dirty="0">
                <a:solidFill>
                  <a:srgbClr val="008000"/>
                </a:solidFill>
              </a:rPr>
              <a:t>。</a:t>
            </a:r>
            <a:r>
              <a:rPr lang="zh-CN" altLang="en-US" sz="2000" b="1" dirty="0"/>
              <a:t> </a:t>
            </a:r>
          </a:p>
          <a:p>
            <a:r>
              <a:rPr lang="zh-CN" altLang="en-US" sz="2000" b="1" dirty="0"/>
              <a:t>     但更加容易的、形式上等价的方法是</a:t>
            </a:r>
            <a:r>
              <a:rPr lang="zh-CN" altLang="en-US" sz="2000" b="1" dirty="0">
                <a:solidFill>
                  <a:srgbClr val="0000FF"/>
                </a:solidFill>
              </a:rPr>
              <a:t>求解</a:t>
            </a:r>
            <a:r>
              <a:rPr lang="en-US" altLang="zh-CN" sz="2000" b="1" dirty="0">
                <a:solidFill>
                  <a:srgbClr val="0000FF"/>
                </a:solidFill>
              </a:rPr>
              <a:t>DFT</a:t>
            </a:r>
            <a:r>
              <a:rPr lang="zh-CN" altLang="en-US" sz="2000" b="1" dirty="0">
                <a:solidFill>
                  <a:srgbClr val="0000FF"/>
                </a:solidFill>
              </a:rPr>
              <a:t>的</a:t>
            </a:r>
            <a:r>
              <a:rPr lang="en-US" altLang="zh-CN" sz="2000" b="1" dirty="0">
                <a:solidFill>
                  <a:srgbClr val="0000FF"/>
                </a:solidFill>
              </a:rPr>
              <a:t>KS</a:t>
            </a:r>
            <a:r>
              <a:rPr lang="zh-CN" altLang="en-US" sz="2000" b="1" dirty="0">
                <a:solidFill>
                  <a:srgbClr val="0000FF"/>
                </a:solidFill>
              </a:rPr>
              <a:t>方程</a:t>
            </a:r>
            <a:r>
              <a:rPr lang="en-US" altLang="zh-CN" sz="2000" b="1" dirty="0">
                <a:solidFill>
                  <a:srgbClr val="0000FF"/>
                </a:solidFill>
              </a:rPr>
              <a:t>(</a:t>
            </a:r>
            <a:r>
              <a:rPr lang="zh-CN" altLang="en-US" sz="2000" b="1" dirty="0">
                <a:solidFill>
                  <a:srgbClr val="0000FF"/>
                </a:solidFill>
              </a:rPr>
              <a:t>上图右边</a:t>
            </a:r>
            <a:r>
              <a:rPr lang="en-US" altLang="zh-CN" sz="2000" b="1" dirty="0">
                <a:solidFill>
                  <a:srgbClr val="0000FF"/>
                </a:solidFill>
              </a:rPr>
              <a:t>)</a:t>
            </a:r>
            <a:r>
              <a:rPr lang="zh-CN" altLang="en-US" sz="2000" b="1" dirty="0">
                <a:solidFill>
                  <a:srgbClr val="0000FF"/>
                </a:solidFill>
              </a:rPr>
              <a:t>。</a:t>
            </a:r>
            <a:r>
              <a:rPr lang="zh-CN" altLang="en-US" sz="2000" b="1" dirty="0"/>
              <a:t> </a:t>
            </a:r>
          </a:p>
          <a:p>
            <a:pPr>
              <a:buFontTx/>
              <a:buChar char="•"/>
            </a:pPr>
            <a:r>
              <a:rPr lang="zh-CN" altLang="en-US" sz="2000" b="1" dirty="0"/>
              <a:t>    但是准确的 </a:t>
            </a:r>
            <a:r>
              <a:rPr lang="en-US" altLang="zh-CN" sz="2000" b="1" i="1" dirty="0" err="1"/>
              <a:t>E</a:t>
            </a:r>
            <a:r>
              <a:rPr lang="en-US" altLang="zh-CN" sz="2000" b="1" baseline="-25000" dirty="0" err="1"/>
              <a:t>xc</a:t>
            </a:r>
            <a:r>
              <a:rPr lang="en-US" altLang="zh-CN" sz="2000" b="1" dirty="0"/>
              <a:t>[</a:t>
            </a:r>
            <a:r>
              <a:rPr lang="en-US" altLang="zh-CN" sz="2000" b="1" i="1" dirty="0"/>
              <a:t>n(r)</a:t>
            </a:r>
            <a:r>
              <a:rPr lang="en-US" altLang="zh-CN" sz="2000" b="1" dirty="0"/>
              <a:t>] </a:t>
            </a:r>
            <a:r>
              <a:rPr lang="zh-CN" altLang="en-US" sz="2000" b="1" dirty="0"/>
              <a:t>并不知道。需要采用近似方法，如 </a:t>
            </a:r>
            <a:r>
              <a:rPr lang="en-US" altLang="zh-CN" sz="2000" b="1" dirty="0"/>
              <a:t>LDA or GGA</a:t>
            </a:r>
            <a:r>
              <a:rPr lang="zh-CN" altLang="en-US" sz="2000" b="1" dirty="0"/>
              <a:t>。</a:t>
            </a:r>
          </a:p>
          <a:p>
            <a:r>
              <a:rPr lang="zh-CN" altLang="en-US" sz="2000" b="1" dirty="0"/>
              <a:t>     这就会影响 </a:t>
            </a:r>
            <a:r>
              <a:rPr lang="en-US" altLang="zh-CN" sz="2000" b="1" dirty="0"/>
              <a:t>KS </a:t>
            </a:r>
            <a:r>
              <a:rPr lang="zh-CN" altLang="en-US" sz="2000" b="1" dirty="0"/>
              <a:t>解的精度。</a:t>
            </a:r>
          </a:p>
        </p:txBody>
      </p:sp>
      <p:grpSp>
        <p:nvGrpSpPr>
          <p:cNvPr id="54" name="Group 53"/>
          <p:cNvGrpSpPr/>
          <p:nvPr/>
        </p:nvGrpSpPr>
        <p:grpSpPr>
          <a:xfrm>
            <a:off x="827088" y="568325"/>
            <a:ext cx="3024187" cy="3436938"/>
            <a:chOff x="827088" y="568325"/>
            <a:chExt cx="3024187" cy="3436938"/>
          </a:xfrm>
        </p:grpSpPr>
        <p:sp>
          <p:nvSpPr>
            <p:cNvPr id="38" name="Text Box 37"/>
            <p:cNvSpPr txBox="1">
              <a:spLocks noChangeArrowheads="1"/>
            </p:cNvSpPr>
            <p:nvPr/>
          </p:nvSpPr>
          <p:spPr bwMode="auto">
            <a:xfrm>
              <a:off x="1187450" y="1125538"/>
              <a:ext cx="2597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b="1"/>
                <a:t>Hard problem to solve</a:t>
              </a:r>
            </a:p>
            <a:p>
              <a:r>
                <a:rPr lang="en-US" altLang="zh-CN" b="1"/>
                <a:t>Schr</a:t>
              </a:r>
              <a:r>
                <a:rPr lang="en-US" altLang="zh-CN" b="1">
                  <a:cs typeface="Arial" charset="0"/>
                </a:rPr>
                <a:t>ö</a:t>
              </a:r>
              <a:r>
                <a:rPr lang="en-US" altLang="zh-CN" b="1"/>
                <a:t>dinger equation</a:t>
              </a:r>
            </a:p>
          </p:txBody>
        </p:sp>
        <p:grpSp>
          <p:nvGrpSpPr>
            <p:cNvPr id="3" name="Group 2"/>
            <p:cNvGrpSpPr/>
            <p:nvPr/>
          </p:nvGrpSpPr>
          <p:grpSpPr>
            <a:xfrm>
              <a:off x="827088" y="568325"/>
              <a:ext cx="3024187" cy="3436938"/>
              <a:chOff x="827088" y="568325"/>
              <a:chExt cx="3024187" cy="3436938"/>
            </a:xfrm>
          </p:grpSpPr>
          <p:sp>
            <p:nvSpPr>
              <p:cNvPr id="6" name="Line 4"/>
              <p:cNvSpPr>
                <a:spLocks noChangeShapeType="1"/>
              </p:cNvSpPr>
              <p:nvPr/>
            </p:nvSpPr>
            <p:spPr bwMode="auto">
              <a:xfrm>
                <a:off x="827088" y="1844675"/>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 name="Line 5"/>
              <p:cNvSpPr>
                <a:spLocks noChangeShapeType="1"/>
              </p:cNvSpPr>
              <p:nvPr/>
            </p:nvSpPr>
            <p:spPr bwMode="auto">
              <a:xfrm>
                <a:off x="900113" y="1916113"/>
                <a:ext cx="863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8" name="Line 6"/>
              <p:cNvSpPr>
                <a:spLocks noChangeShapeType="1"/>
              </p:cNvSpPr>
              <p:nvPr/>
            </p:nvSpPr>
            <p:spPr bwMode="auto">
              <a:xfrm>
                <a:off x="1763713" y="1916113"/>
                <a:ext cx="0" cy="108108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 name="Line 7"/>
              <p:cNvSpPr>
                <a:spLocks noChangeShapeType="1"/>
              </p:cNvSpPr>
              <p:nvPr/>
            </p:nvSpPr>
            <p:spPr bwMode="auto">
              <a:xfrm>
                <a:off x="1763713" y="2997200"/>
                <a:ext cx="143986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 name="Line 8"/>
              <p:cNvSpPr>
                <a:spLocks noChangeShapeType="1"/>
              </p:cNvSpPr>
              <p:nvPr/>
            </p:nvSpPr>
            <p:spPr bwMode="auto">
              <a:xfrm flipV="1">
                <a:off x="3203575" y="1916113"/>
                <a:ext cx="0" cy="108108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1" name="Line 9"/>
              <p:cNvSpPr>
                <a:spLocks noChangeShapeType="1"/>
              </p:cNvSpPr>
              <p:nvPr/>
            </p:nvSpPr>
            <p:spPr bwMode="auto">
              <a:xfrm>
                <a:off x="3203575" y="1916113"/>
                <a:ext cx="6477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2" name="Oval 10"/>
              <p:cNvSpPr>
                <a:spLocks noChangeArrowheads="1"/>
              </p:cNvSpPr>
              <p:nvPr/>
            </p:nvSpPr>
            <p:spPr bwMode="auto">
              <a:xfrm>
                <a:off x="1908175" y="2060575"/>
                <a:ext cx="142875"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 name="Oval 11"/>
              <p:cNvSpPr>
                <a:spLocks noChangeArrowheads="1"/>
              </p:cNvSpPr>
              <p:nvPr/>
            </p:nvSpPr>
            <p:spPr bwMode="auto">
              <a:xfrm>
                <a:off x="2700338" y="2060575"/>
                <a:ext cx="142875"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 name="Oval 12"/>
              <p:cNvSpPr>
                <a:spLocks noChangeArrowheads="1"/>
              </p:cNvSpPr>
              <p:nvPr/>
            </p:nvSpPr>
            <p:spPr bwMode="auto">
              <a:xfrm>
                <a:off x="2339975" y="2205038"/>
                <a:ext cx="142875"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5" name="Oval 13"/>
              <p:cNvSpPr>
                <a:spLocks noChangeArrowheads="1"/>
              </p:cNvSpPr>
              <p:nvPr/>
            </p:nvSpPr>
            <p:spPr bwMode="auto">
              <a:xfrm>
                <a:off x="1979613" y="2636838"/>
                <a:ext cx="142875"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6" name="Oval 14"/>
              <p:cNvSpPr>
                <a:spLocks noChangeArrowheads="1"/>
              </p:cNvSpPr>
              <p:nvPr/>
            </p:nvSpPr>
            <p:spPr bwMode="auto">
              <a:xfrm>
                <a:off x="2771775" y="2636838"/>
                <a:ext cx="142875"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7" name="Line 15"/>
              <p:cNvSpPr>
                <a:spLocks noChangeShapeType="1"/>
              </p:cNvSpPr>
              <p:nvPr/>
            </p:nvSpPr>
            <p:spPr bwMode="auto">
              <a:xfrm flipV="1">
                <a:off x="2484438" y="2205038"/>
                <a:ext cx="215900" cy="71437"/>
              </a:xfrm>
              <a:prstGeom prst="line">
                <a:avLst/>
              </a:prstGeom>
              <a:noFill/>
              <a:ln w="9525">
                <a:solidFill>
                  <a:srgbClr val="FF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 name="Line 16"/>
              <p:cNvSpPr>
                <a:spLocks noChangeShapeType="1"/>
              </p:cNvSpPr>
              <p:nvPr/>
            </p:nvSpPr>
            <p:spPr bwMode="auto">
              <a:xfrm flipH="1">
                <a:off x="2124075" y="2349500"/>
                <a:ext cx="215900" cy="287338"/>
              </a:xfrm>
              <a:prstGeom prst="line">
                <a:avLst/>
              </a:prstGeom>
              <a:noFill/>
              <a:ln w="9525">
                <a:solidFill>
                  <a:srgbClr val="FF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9" name="Line 17"/>
              <p:cNvSpPr>
                <a:spLocks noChangeShapeType="1"/>
              </p:cNvSpPr>
              <p:nvPr/>
            </p:nvSpPr>
            <p:spPr bwMode="auto">
              <a:xfrm>
                <a:off x="2124075" y="2708275"/>
                <a:ext cx="647700" cy="0"/>
              </a:xfrm>
              <a:prstGeom prst="line">
                <a:avLst/>
              </a:prstGeom>
              <a:noFill/>
              <a:ln w="9525">
                <a:solidFill>
                  <a:srgbClr val="FF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0" name="Line 18"/>
              <p:cNvSpPr>
                <a:spLocks noChangeShapeType="1"/>
              </p:cNvSpPr>
              <p:nvPr/>
            </p:nvSpPr>
            <p:spPr bwMode="auto">
              <a:xfrm flipH="1" flipV="1">
                <a:off x="2771775" y="2205038"/>
                <a:ext cx="71438" cy="431800"/>
              </a:xfrm>
              <a:prstGeom prst="line">
                <a:avLst/>
              </a:prstGeom>
              <a:noFill/>
              <a:ln w="9525">
                <a:solidFill>
                  <a:srgbClr val="FF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1" name="Line 19"/>
              <p:cNvSpPr>
                <a:spLocks noChangeShapeType="1"/>
              </p:cNvSpPr>
              <p:nvPr/>
            </p:nvSpPr>
            <p:spPr bwMode="auto">
              <a:xfrm flipH="1" flipV="1">
                <a:off x="2411413" y="2349500"/>
                <a:ext cx="360362" cy="287338"/>
              </a:xfrm>
              <a:prstGeom prst="line">
                <a:avLst/>
              </a:prstGeom>
              <a:noFill/>
              <a:ln w="9525">
                <a:solidFill>
                  <a:srgbClr val="FF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2" name="Line 20"/>
              <p:cNvSpPr>
                <a:spLocks noChangeShapeType="1"/>
              </p:cNvSpPr>
              <p:nvPr/>
            </p:nvSpPr>
            <p:spPr bwMode="auto">
              <a:xfrm>
                <a:off x="2051050" y="2133600"/>
                <a:ext cx="649288" cy="0"/>
              </a:xfrm>
              <a:prstGeom prst="line">
                <a:avLst/>
              </a:prstGeom>
              <a:noFill/>
              <a:ln w="9525">
                <a:solidFill>
                  <a:srgbClr val="FF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3" name="Line 21"/>
              <p:cNvSpPr>
                <a:spLocks noChangeShapeType="1"/>
              </p:cNvSpPr>
              <p:nvPr/>
            </p:nvSpPr>
            <p:spPr bwMode="auto">
              <a:xfrm flipH="1" flipV="1">
                <a:off x="1979613" y="2205038"/>
                <a:ext cx="71437" cy="431800"/>
              </a:xfrm>
              <a:prstGeom prst="line">
                <a:avLst/>
              </a:prstGeom>
              <a:noFill/>
              <a:ln w="9525">
                <a:solidFill>
                  <a:srgbClr val="FF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4" name="Line 22"/>
              <p:cNvSpPr>
                <a:spLocks noChangeShapeType="1"/>
              </p:cNvSpPr>
              <p:nvPr/>
            </p:nvSpPr>
            <p:spPr bwMode="auto">
              <a:xfrm flipH="1" flipV="1">
                <a:off x="1979613" y="2205038"/>
                <a:ext cx="360362" cy="71437"/>
              </a:xfrm>
              <a:prstGeom prst="line">
                <a:avLst/>
              </a:prstGeom>
              <a:noFill/>
              <a:ln w="9525">
                <a:solidFill>
                  <a:srgbClr val="FF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 name="Line 23"/>
              <p:cNvSpPr>
                <a:spLocks noChangeShapeType="1"/>
              </p:cNvSpPr>
              <p:nvPr/>
            </p:nvSpPr>
            <p:spPr bwMode="auto">
              <a:xfrm flipH="1" flipV="1">
                <a:off x="2051050" y="2205038"/>
                <a:ext cx="720725" cy="431800"/>
              </a:xfrm>
              <a:prstGeom prst="line">
                <a:avLst/>
              </a:prstGeom>
              <a:noFill/>
              <a:ln w="9525">
                <a:solidFill>
                  <a:srgbClr val="FF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6" name="Line 24"/>
              <p:cNvSpPr>
                <a:spLocks noChangeShapeType="1"/>
              </p:cNvSpPr>
              <p:nvPr/>
            </p:nvSpPr>
            <p:spPr bwMode="auto">
              <a:xfrm flipV="1">
                <a:off x="2124075" y="2205038"/>
                <a:ext cx="647700" cy="431800"/>
              </a:xfrm>
              <a:prstGeom prst="line">
                <a:avLst/>
              </a:prstGeom>
              <a:noFill/>
              <a:ln w="9525">
                <a:solidFill>
                  <a:srgbClr val="FF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4" name="Oval 33"/>
              <p:cNvSpPr>
                <a:spLocks noChangeArrowheads="1"/>
              </p:cNvSpPr>
              <p:nvPr/>
            </p:nvSpPr>
            <p:spPr bwMode="auto">
              <a:xfrm>
                <a:off x="1116013" y="3213100"/>
                <a:ext cx="142875"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5" name="Text Box 34"/>
              <p:cNvSpPr txBox="1">
                <a:spLocks noChangeArrowheads="1"/>
              </p:cNvSpPr>
              <p:nvPr/>
            </p:nvSpPr>
            <p:spPr bwMode="auto">
              <a:xfrm>
                <a:off x="1455738" y="3089275"/>
                <a:ext cx="21018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b="1">
                    <a:solidFill>
                      <a:schemeClr val="accent2"/>
                    </a:solidFill>
                  </a:rPr>
                  <a:t>Electron</a:t>
                </a:r>
              </a:p>
              <a:p>
                <a:r>
                  <a:rPr lang="en-US" altLang="zh-CN" b="1">
                    <a:solidFill>
                      <a:srgbClr val="FF3300"/>
                    </a:solidFill>
                  </a:rPr>
                  <a:t>Interaction</a:t>
                </a:r>
              </a:p>
              <a:p>
                <a:r>
                  <a:rPr lang="en-US" altLang="zh-CN" b="1"/>
                  <a:t>External potential</a:t>
                </a:r>
              </a:p>
            </p:txBody>
          </p:sp>
          <p:sp>
            <p:nvSpPr>
              <p:cNvPr id="36" name="Line 35"/>
              <p:cNvSpPr>
                <a:spLocks noChangeShapeType="1"/>
              </p:cNvSpPr>
              <p:nvPr/>
            </p:nvSpPr>
            <p:spPr bwMode="auto">
              <a:xfrm>
                <a:off x="900113" y="3500438"/>
                <a:ext cx="503237" cy="0"/>
              </a:xfrm>
              <a:prstGeom prst="line">
                <a:avLst/>
              </a:prstGeom>
              <a:noFill/>
              <a:ln w="28575">
                <a:solidFill>
                  <a:srgbClr val="FF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 name="Line 36"/>
              <p:cNvSpPr>
                <a:spLocks noChangeShapeType="1"/>
              </p:cNvSpPr>
              <p:nvPr/>
            </p:nvSpPr>
            <p:spPr bwMode="auto">
              <a:xfrm>
                <a:off x="971550" y="3860800"/>
                <a:ext cx="431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1" name="AutoShape 41"/>
              <p:cNvSpPr>
                <a:spLocks noChangeArrowheads="1"/>
              </p:cNvSpPr>
              <p:nvPr/>
            </p:nvSpPr>
            <p:spPr bwMode="auto">
              <a:xfrm rot="-1971217">
                <a:off x="2268538" y="620713"/>
                <a:ext cx="935037" cy="576262"/>
              </a:xfrm>
              <a:prstGeom prst="rightArrow">
                <a:avLst>
                  <a:gd name="adj1" fmla="val 50000"/>
                  <a:gd name="adj2" fmla="val 40565"/>
                </a:avLst>
              </a:prstGeom>
              <a:gradFill rotWithShape="1">
                <a:gsLst>
                  <a:gs pos="0">
                    <a:srgbClr val="F7F72F"/>
                  </a:gs>
                  <a:gs pos="100000">
                    <a:srgbClr val="FF33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2" name="Text Box 52"/>
              <p:cNvSpPr txBox="1">
                <a:spLocks noChangeArrowheads="1"/>
              </p:cNvSpPr>
              <p:nvPr/>
            </p:nvSpPr>
            <p:spPr bwMode="auto">
              <a:xfrm>
                <a:off x="2103438" y="568325"/>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b="1"/>
                  <a:t>SE</a:t>
                </a:r>
              </a:p>
            </p:txBody>
          </p:sp>
        </p:grpSp>
      </p:grpSp>
      <p:grpSp>
        <p:nvGrpSpPr>
          <p:cNvPr id="5" name="Group 4"/>
          <p:cNvGrpSpPr/>
          <p:nvPr/>
        </p:nvGrpSpPr>
        <p:grpSpPr>
          <a:xfrm>
            <a:off x="5651500" y="496888"/>
            <a:ext cx="3259138" cy="3560762"/>
            <a:chOff x="5651500" y="496888"/>
            <a:chExt cx="3259138" cy="3560762"/>
          </a:xfrm>
        </p:grpSpPr>
        <p:sp>
          <p:nvSpPr>
            <p:cNvPr id="27" name="Freeform 25"/>
            <p:cNvSpPr>
              <a:spLocks/>
            </p:cNvSpPr>
            <p:nvPr/>
          </p:nvSpPr>
          <p:spPr bwMode="auto">
            <a:xfrm>
              <a:off x="5795963" y="1784350"/>
              <a:ext cx="2663825" cy="1212850"/>
            </a:xfrm>
            <a:custGeom>
              <a:avLst/>
              <a:gdLst>
                <a:gd name="T0" fmla="*/ 0 w 1678"/>
                <a:gd name="T1" fmla="*/ 83 h 764"/>
                <a:gd name="T2" fmla="*/ 408 w 1678"/>
                <a:gd name="T3" fmla="*/ 129 h 764"/>
                <a:gd name="T4" fmla="*/ 499 w 1678"/>
                <a:gd name="T5" fmla="*/ 673 h 764"/>
                <a:gd name="T6" fmla="*/ 1225 w 1678"/>
                <a:gd name="T7" fmla="*/ 673 h 764"/>
                <a:gd name="T8" fmla="*/ 1270 w 1678"/>
                <a:gd name="T9" fmla="*/ 265 h 764"/>
                <a:gd name="T10" fmla="*/ 1316 w 1678"/>
                <a:gd name="T11" fmla="*/ 38 h 764"/>
                <a:gd name="T12" fmla="*/ 1678 w 1678"/>
                <a:gd name="T13" fmla="*/ 38 h 764"/>
              </a:gdLst>
              <a:ahLst/>
              <a:cxnLst>
                <a:cxn ang="0">
                  <a:pos x="T0" y="T1"/>
                </a:cxn>
                <a:cxn ang="0">
                  <a:pos x="T2" y="T3"/>
                </a:cxn>
                <a:cxn ang="0">
                  <a:pos x="T4" y="T5"/>
                </a:cxn>
                <a:cxn ang="0">
                  <a:pos x="T6" y="T7"/>
                </a:cxn>
                <a:cxn ang="0">
                  <a:pos x="T8" y="T9"/>
                </a:cxn>
                <a:cxn ang="0">
                  <a:pos x="T10" y="T11"/>
                </a:cxn>
                <a:cxn ang="0">
                  <a:pos x="T12" y="T13"/>
                </a:cxn>
              </a:cxnLst>
              <a:rect l="0" t="0" r="r" b="b"/>
              <a:pathLst>
                <a:path w="1678" h="764">
                  <a:moveTo>
                    <a:pt x="0" y="83"/>
                  </a:moveTo>
                  <a:cubicBezTo>
                    <a:pt x="162" y="57"/>
                    <a:pt x="325" y="31"/>
                    <a:pt x="408" y="129"/>
                  </a:cubicBezTo>
                  <a:cubicBezTo>
                    <a:pt x="491" y="227"/>
                    <a:pt x="363" y="582"/>
                    <a:pt x="499" y="673"/>
                  </a:cubicBezTo>
                  <a:cubicBezTo>
                    <a:pt x="635" y="764"/>
                    <a:pt x="1097" y="741"/>
                    <a:pt x="1225" y="673"/>
                  </a:cubicBezTo>
                  <a:cubicBezTo>
                    <a:pt x="1353" y="605"/>
                    <a:pt x="1255" y="371"/>
                    <a:pt x="1270" y="265"/>
                  </a:cubicBezTo>
                  <a:cubicBezTo>
                    <a:pt x="1285" y="159"/>
                    <a:pt x="1248" y="76"/>
                    <a:pt x="1316" y="38"/>
                  </a:cubicBezTo>
                  <a:cubicBezTo>
                    <a:pt x="1384" y="0"/>
                    <a:pt x="1618" y="30"/>
                    <a:pt x="1678" y="38"/>
                  </a:cubicBez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8" name="Oval 26"/>
            <p:cNvSpPr>
              <a:spLocks noChangeArrowheads="1"/>
            </p:cNvSpPr>
            <p:nvPr/>
          </p:nvSpPr>
          <p:spPr bwMode="auto">
            <a:xfrm>
              <a:off x="6659563" y="1989138"/>
              <a:ext cx="142875" cy="144462"/>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9" name="Oval 27"/>
            <p:cNvSpPr>
              <a:spLocks noChangeArrowheads="1"/>
            </p:cNvSpPr>
            <p:nvPr/>
          </p:nvSpPr>
          <p:spPr bwMode="auto">
            <a:xfrm>
              <a:off x="7164388" y="2133600"/>
              <a:ext cx="142875" cy="144463"/>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0" name="Oval 28"/>
            <p:cNvSpPr>
              <a:spLocks noChangeArrowheads="1"/>
            </p:cNvSpPr>
            <p:nvPr/>
          </p:nvSpPr>
          <p:spPr bwMode="auto">
            <a:xfrm>
              <a:off x="7524750" y="2133600"/>
              <a:ext cx="142875" cy="144463"/>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1" name="Oval 29"/>
            <p:cNvSpPr>
              <a:spLocks noChangeArrowheads="1"/>
            </p:cNvSpPr>
            <p:nvPr/>
          </p:nvSpPr>
          <p:spPr bwMode="auto">
            <a:xfrm>
              <a:off x="6877050" y="2492375"/>
              <a:ext cx="142875" cy="144463"/>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2" name="Oval 30"/>
            <p:cNvSpPr>
              <a:spLocks noChangeArrowheads="1"/>
            </p:cNvSpPr>
            <p:nvPr/>
          </p:nvSpPr>
          <p:spPr bwMode="auto">
            <a:xfrm>
              <a:off x="7451725" y="2565400"/>
              <a:ext cx="142875" cy="144463"/>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9" name="Text Box 38"/>
            <p:cNvSpPr txBox="1">
              <a:spLocks noChangeArrowheads="1"/>
            </p:cNvSpPr>
            <p:nvPr/>
          </p:nvSpPr>
          <p:spPr bwMode="auto">
            <a:xfrm>
              <a:off x="6208713" y="1073150"/>
              <a:ext cx="1974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b="1" dirty="0"/>
                <a:t>“Easy” problem </a:t>
              </a:r>
            </a:p>
            <a:p>
              <a:r>
                <a:rPr lang="en-US" altLang="zh-CN" b="1" dirty="0"/>
                <a:t>  To Solve DFT</a:t>
              </a:r>
            </a:p>
          </p:txBody>
        </p:sp>
        <p:sp>
          <p:nvSpPr>
            <p:cNvPr id="42" name="AutoShape 42"/>
            <p:cNvSpPr>
              <a:spLocks noChangeArrowheads="1"/>
            </p:cNvSpPr>
            <p:nvPr/>
          </p:nvSpPr>
          <p:spPr bwMode="auto">
            <a:xfrm rot="12577761">
              <a:off x="6300788" y="549275"/>
              <a:ext cx="935037" cy="576263"/>
            </a:xfrm>
            <a:prstGeom prst="rightArrow">
              <a:avLst>
                <a:gd name="adj1" fmla="val 50000"/>
                <a:gd name="adj2" fmla="val 40565"/>
              </a:avLst>
            </a:prstGeom>
            <a:gradFill rotWithShape="1">
              <a:gsLst>
                <a:gs pos="0">
                  <a:srgbClr val="F7F72F"/>
                </a:gs>
                <a:gs pos="100000">
                  <a:srgbClr val="0000FF"/>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 name="Text Box 43"/>
            <p:cNvSpPr txBox="1">
              <a:spLocks noChangeArrowheads="1"/>
            </p:cNvSpPr>
            <p:nvPr/>
          </p:nvSpPr>
          <p:spPr bwMode="auto">
            <a:xfrm>
              <a:off x="6084888" y="3141663"/>
              <a:ext cx="28257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b="1">
                  <a:solidFill>
                    <a:srgbClr val="0000FF"/>
                  </a:solidFill>
                </a:rPr>
                <a:t>Non-interacting electron</a:t>
              </a:r>
            </a:p>
            <a:p>
              <a:r>
                <a:rPr lang="en-US" altLang="zh-CN" b="1">
                  <a:solidFill>
                    <a:srgbClr val="0000FF"/>
                  </a:solidFill>
                </a:rPr>
                <a:t>(KS particle)</a:t>
              </a:r>
            </a:p>
            <a:p>
              <a:r>
                <a:rPr lang="en-US" altLang="zh-CN" b="1">
                  <a:solidFill>
                    <a:srgbClr val="FF3300"/>
                  </a:solidFill>
                </a:rPr>
                <a:t>Effective potential</a:t>
              </a:r>
            </a:p>
          </p:txBody>
        </p:sp>
        <p:sp>
          <p:nvSpPr>
            <p:cNvPr id="44" name="Oval 44"/>
            <p:cNvSpPr>
              <a:spLocks noChangeArrowheads="1"/>
            </p:cNvSpPr>
            <p:nvPr/>
          </p:nvSpPr>
          <p:spPr bwMode="auto">
            <a:xfrm>
              <a:off x="5795963" y="3357563"/>
              <a:ext cx="142875" cy="144462"/>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 name="Line 45"/>
            <p:cNvSpPr>
              <a:spLocks noChangeShapeType="1"/>
            </p:cNvSpPr>
            <p:nvPr/>
          </p:nvSpPr>
          <p:spPr bwMode="auto">
            <a:xfrm>
              <a:off x="5651500" y="3860800"/>
              <a:ext cx="360363"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3" name="Text Box 53"/>
            <p:cNvSpPr txBox="1">
              <a:spLocks noChangeArrowheads="1"/>
            </p:cNvSpPr>
            <p:nvPr/>
          </p:nvSpPr>
          <p:spPr bwMode="auto">
            <a:xfrm>
              <a:off x="7072313" y="496888"/>
              <a:ext cx="62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b="1"/>
                <a:t>DFT</a:t>
              </a:r>
            </a:p>
          </p:txBody>
        </p:sp>
      </p:grpSp>
    </p:spTree>
    <p:extLst>
      <p:ext uri="{BB962C8B-B14F-4D97-AF65-F5344CB8AC3E}">
        <p14:creationId xmlns:p14="http://schemas.microsoft.com/office/powerpoint/2010/main" val="30782367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right)">
                                      <p:cBhvr>
                                        <p:cTn id="22" dur="500"/>
                                        <p:tgtEl>
                                          <p:spTgt spid="47"/>
                                        </p:tgtEl>
                                      </p:cBhvr>
                                    </p:animEffect>
                                  </p:childTnLst>
                                </p:cTn>
                              </p:par>
                              <p:par>
                                <p:cTn id="23" presetID="22" presetClass="entr" presetSubtype="2"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right)">
                                      <p:cBhvr>
                                        <p:cTn id="25" dur="500"/>
                                        <p:tgtEl>
                                          <p:spTgt spid="4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right)">
                                      <p:cBhvr>
                                        <p:cTn id="35" dur="500"/>
                                        <p:tgtEl>
                                          <p:spTgt spid="49"/>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wipe(right)">
                                      <p:cBhvr>
                                        <p:cTn id="38" dur="500"/>
                                        <p:tgtEl>
                                          <p:spTgt spid="5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1">
                                            <p:txEl>
                                              <p:pRg st="0" end="0"/>
                                            </p:txEl>
                                          </p:spTgt>
                                        </p:tgtEl>
                                        <p:attrNameLst>
                                          <p:attrName>style.visibility</p:attrName>
                                        </p:attrNameLst>
                                      </p:cBhvr>
                                      <p:to>
                                        <p:strVal val="visible"/>
                                      </p:to>
                                    </p:set>
                                    <p:animEffect transition="in" filter="fade">
                                      <p:cBhvr>
                                        <p:cTn id="43" dur="500"/>
                                        <p:tgtEl>
                                          <p:spTgt spid="51">
                                            <p:txEl>
                                              <p:pRg st="0" end="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51">
                                            <p:txEl>
                                              <p:pRg st="1" end="1"/>
                                            </p:txEl>
                                          </p:spTgt>
                                        </p:tgtEl>
                                        <p:attrNameLst>
                                          <p:attrName>style.visibility</p:attrName>
                                        </p:attrNameLst>
                                      </p:cBhvr>
                                      <p:to>
                                        <p:strVal val="visible"/>
                                      </p:to>
                                    </p:set>
                                    <p:animEffect transition="in" filter="fade">
                                      <p:cBhvr>
                                        <p:cTn id="46" dur="500"/>
                                        <p:tgtEl>
                                          <p:spTgt spid="51">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1">
                                            <p:txEl>
                                              <p:pRg st="2" end="2"/>
                                            </p:txEl>
                                          </p:spTgt>
                                        </p:tgtEl>
                                        <p:attrNameLst>
                                          <p:attrName>style.visibility</p:attrName>
                                        </p:attrNameLst>
                                      </p:cBhvr>
                                      <p:to>
                                        <p:strVal val="visible"/>
                                      </p:to>
                                    </p:set>
                                    <p:animEffect transition="in" filter="fade">
                                      <p:cBhvr>
                                        <p:cTn id="51" dur="500"/>
                                        <p:tgtEl>
                                          <p:spTgt spid="51">
                                            <p:txEl>
                                              <p:pRg st="2" end="2"/>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51">
                                            <p:txEl>
                                              <p:pRg st="3" end="3"/>
                                            </p:txEl>
                                          </p:spTgt>
                                        </p:tgtEl>
                                        <p:attrNameLst>
                                          <p:attrName>style.visibility</p:attrName>
                                        </p:attrNameLst>
                                      </p:cBhvr>
                                      <p:to>
                                        <p:strVal val="visible"/>
                                      </p:to>
                                    </p:set>
                                    <p:animEffect transition="in" filter="fade">
                                      <p:cBhvr>
                                        <p:cTn id="54" dur="500"/>
                                        <p:tgtEl>
                                          <p:spTgt spid="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7" grpId="0" animBg="1"/>
      <p:bldP spid="49" grpId="0" animBg="1"/>
      <p:bldP spid="5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7456" y="212524"/>
            <a:ext cx="8591550" cy="838200"/>
          </a:xfrm>
        </p:spPr>
        <p:txBody>
          <a:bodyPr/>
          <a:lstStyle/>
          <a:p>
            <a:r>
              <a:rPr lang="en-US" altLang="zh-CN" dirty="0" smtClean="0"/>
              <a:t>SCF</a:t>
            </a:r>
            <a:r>
              <a:rPr lang="zh-CN" altLang="en-US" dirty="0" smtClean="0"/>
              <a:t>过程</a:t>
            </a:r>
            <a:endParaRPr lang="zh-CN" altLang="en-US" dirty="0"/>
          </a:p>
        </p:txBody>
      </p:sp>
      <p:sp>
        <p:nvSpPr>
          <p:cNvPr id="6" name="Content Placeholder 5"/>
          <p:cNvSpPr>
            <a:spLocks noGrp="1"/>
          </p:cNvSpPr>
          <p:nvPr>
            <p:ph idx="4294967295"/>
          </p:nvPr>
        </p:nvSpPr>
        <p:spPr>
          <a:xfrm>
            <a:off x="457200" y="1600200"/>
            <a:ext cx="8229600" cy="4525963"/>
          </a:xfrm>
          <a:prstGeom prst="rect">
            <a:avLst/>
          </a:prstGeom>
        </p:spPr>
        <p:txBody>
          <a:bodyPr/>
          <a:lstStyle/>
          <a:p>
            <a:endParaRPr lang="zh-CN" altLang="en-US" dirty="0"/>
          </a:p>
        </p:txBody>
      </p:sp>
      <p:sp>
        <p:nvSpPr>
          <p:cNvPr id="2" name="Date Placeholder 1"/>
          <p:cNvSpPr>
            <a:spLocks noGrp="1"/>
          </p:cNvSpPr>
          <p:nvPr>
            <p:ph type="dt" sz="half" idx="10"/>
          </p:nvPr>
        </p:nvSpPr>
        <p:spPr/>
        <p:txBody>
          <a:bodyPr/>
          <a:lstStyle/>
          <a:p>
            <a:fld id="{03951BE1-DFBF-4998-9B54-7891100D08BB}"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62</a:t>
            </a:fld>
            <a:endParaRPr lang="zh-CN" altLang="en-US"/>
          </a:p>
        </p:txBody>
      </p:sp>
      <p:grpSp>
        <p:nvGrpSpPr>
          <p:cNvPr id="39" name="Group 38"/>
          <p:cNvGrpSpPr/>
          <p:nvPr/>
        </p:nvGrpSpPr>
        <p:grpSpPr>
          <a:xfrm>
            <a:off x="152400" y="1066800"/>
            <a:ext cx="8839200" cy="5257800"/>
            <a:chOff x="152400" y="1066800"/>
            <a:chExt cx="8839200" cy="5257800"/>
          </a:xfrm>
        </p:grpSpPr>
        <p:sp>
          <p:nvSpPr>
            <p:cNvPr id="40" name="AutoShape 4"/>
            <p:cNvSpPr>
              <a:spLocks noChangeArrowheads="1"/>
            </p:cNvSpPr>
            <p:nvPr/>
          </p:nvSpPr>
          <p:spPr bwMode="auto">
            <a:xfrm>
              <a:off x="2514600" y="1066800"/>
              <a:ext cx="838200" cy="762000"/>
            </a:xfrm>
            <a:prstGeom prst="flowChartConnector">
              <a:avLst/>
            </a:prstGeom>
            <a:solidFill>
              <a:srgbClr val="FFFFCC"/>
            </a:solidFill>
            <a:ln w="9525">
              <a:solidFill>
                <a:schemeClr val="accent2"/>
              </a:solidFill>
              <a:round/>
              <a:headEnd/>
              <a:tailEnd/>
            </a:ln>
            <a:effectLst>
              <a:outerShdw dist="107763" dir="2700000" algn="ctr" rotWithShape="0">
                <a:srgbClr val="9AA909">
                  <a:alpha val="50000"/>
                </a:srgbClr>
              </a:outerShdw>
            </a:effectLst>
          </p:spPr>
          <p:txBody>
            <a:bodyPr wrap="none" anchor="ctr"/>
            <a:lstStyle/>
            <a:p>
              <a:pPr algn="ctr"/>
              <a:r>
                <a:rPr kumimoji="1" lang="el-GR" altLang="zh-CN" sz="2400" dirty="0" smtClean="0">
                  <a:latin typeface="Times New Roman" pitchFamily="18" charset="0"/>
                  <a:cs typeface="Times New Roman" pitchFamily="18" charset="0"/>
                </a:rPr>
                <a:t>ρ</a:t>
              </a:r>
              <a:r>
                <a:rPr kumimoji="1" lang="en-US" altLang="zh-CN" sz="2400" baseline="-25000" dirty="0" smtClean="0">
                  <a:latin typeface="Times New Roman" pitchFamily="18" charset="0"/>
                </a:rPr>
                <a:t>in</a:t>
              </a:r>
              <a:r>
                <a:rPr kumimoji="1" lang="en-US" altLang="zh-CN" sz="2400" dirty="0" smtClean="0">
                  <a:latin typeface="Times New Roman" pitchFamily="18" charset="0"/>
                </a:rPr>
                <a:t>(r</a:t>
              </a:r>
              <a:r>
                <a:rPr kumimoji="1" lang="en-US" altLang="zh-CN" sz="2400" dirty="0">
                  <a:latin typeface="Times New Roman" pitchFamily="18" charset="0"/>
                </a:rPr>
                <a:t>)</a:t>
              </a:r>
            </a:p>
          </p:txBody>
        </p:sp>
        <p:sp>
          <p:nvSpPr>
            <p:cNvPr id="41" name="AutoShape 5"/>
            <p:cNvSpPr>
              <a:spLocks noChangeArrowheads="1"/>
            </p:cNvSpPr>
            <p:nvPr/>
          </p:nvSpPr>
          <p:spPr bwMode="auto">
            <a:xfrm>
              <a:off x="4953000" y="1143000"/>
              <a:ext cx="1676400" cy="685800"/>
            </a:xfrm>
            <a:prstGeom prst="flowChartAlternateProcess">
              <a:avLst/>
            </a:prstGeom>
            <a:solidFill>
              <a:srgbClr val="CCECFF"/>
            </a:solidFill>
            <a:ln w="9525">
              <a:solidFill>
                <a:schemeClr val="tx1"/>
              </a:solidFill>
              <a:miter lim="800000"/>
              <a:headEnd/>
              <a:tailEnd/>
            </a:ln>
            <a:effectLst>
              <a:outerShdw dist="107763" dir="2700000" algn="ctr" rotWithShape="0">
                <a:schemeClr val="accent2">
                  <a:alpha val="50000"/>
                </a:schemeClr>
              </a:outerShdw>
            </a:effectLst>
          </p:spPr>
          <p:txBody>
            <a:bodyPr wrap="none" anchor="ctr"/>
            <a:lstStyle/>
            <a:p>
              <a:pPr algn="ctr"/>
              <a:r>
                <a:rPr kumimoji="1" lang="en-US" altLang="zh-CN" sz="2400" dirty="0">
                  <a:latin typeface="Times New Roman" pitchFamily="18" charset="0"/>
                </a:rPr>
                <a:t>n(r)=</a:t>
              </a:r>
              <a:r>
                <a:rPr kumimoji="1" lang="en-US" altLang="zh-CN" sz="2400" dirty="0" smtClean="0">
                  <a:latin typeface="Times New Roman" pitchFamily="18" charset="0"/>
                  <a:cs typeface="Times New Roman" pitchFamily="18" charset="0"/>
                </a:rPr>
                <a:t>Σ</a:t>
              </a:r>
              <a:r>
                <a:rPr kumimoji="1" lang="el-GR" altLang="zh-CN" sz="2400" dirty="0" smtClean="0">
                  <a:latin typeface="Times New Roman" pitchFamily="18" charset="0"/>
                  <a:cs typeface="Times New Roman" pitchFamily="18" charset="0"/>
                </a:rPr>
                <a:t>ρ</a:t>
              </a:r>
              <a:r>
                <a:rPr kumimoji="1" lang="en-US" altLang="zh-CN" sz="2400" baseline="-25000" dirty="0" smtClean="0">
                  <a:latin typeface="Times New Roman" pitchFamily="18" charset="0"/>
                  <a:cs typeface="Times New Roman" pitchFamily="18" charset="0"/>
                </a:rPr>
                <a:t>at</a:t>
              </a:r>
              <a:r>
                <a:rPr kumimoji="1" lang="en-US" altLang="zh-CN" sz="2400" dirty="0" smtClean="0">
                  <a:latin typeface="Times New Roman" pitchFamily="18" charset="0"/>
                  <a:cs typeface="Times New Roman" pitchFamily="18" charset="0"/>
                </a:rPr>
                <a:t>(r</a:t>
              </a:r>
              <a:r>
                <a:rPr kumimoji="1" lang="en-US" altLang="zh-CN" sz="2400" dirty="0">
                  <a:latin typeface="Times New Roman" pitchFamily="18" charset="0"/>
                  <a:cs typeface="Times New Roman" pitchFamily="18" charset="0"/>
                </a:rPr>
                <a:t>)</a:t>
              </a:r>
              <a:endParaRPr kumimoji="1" lang="en-US" altLang="zh-CN" sz="2400" dirty="0">
                <a:latin typeface="Times New Roman" pitchFamily="18" charset="0"/>
              </a:endParaRPr>
            </a:p>
          </p:txBody>
        </p:sp>
        <p:sp>
          <p:nvSpPr>
            <p:cNvPr id="42" name="Line 6"/>
            <p:cNvSpPr>
              <a:spLocks noChangeShapeType="1"/>
            </p:cNvSpPr>
            <p:nvPr/>
          </p:nvSpPr>
          <p:spPr bwMode="auto">
            <a:xfrm flipH="1">
              <a:off x="3352800" y="1524000"/>
              <a:ext cx="1600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3" name="AutoShape 7"/>
            <p:cNvSpPr>
              <a:spLocks noChangeArrowheads="1"/>
            </p:cNvSpPr>
            <p:nvPr/>
          </p:nvSpPr>
          <p:spPr bwMode="auto">
            <a:xfrm>
              <a:off x="1752600" y="2133600"/>
              <a:ext cx="2438400" cy="685800"/>
            </a:xfrm>
            <a:prstGeom prst="flowChartProcess">
              <a:avLst/>
            </a:prstGeom>
            <a:solidFill>
              <a:srgbClr val="E7FFE7"/>
            </a:solidFill>
            <a:ln w="9525">
              <a:solidFill>
                <a:srgbClr val="006600"/>
              </a:solidFill>
              <a:miter lim="800000"/>
              <a:headEnd/>
              <a:tailEnd/>
            </a:ln>
            <a:effectLst>
              <a:outerShdw dist="107763" dir="2700000" algn="ctr" rotWithShape="0">
                <a:schemeClr val="accent1">
                  <a:alpha val="50000"/>
                </a:schemeClr>
              </a:outerShdw>
            </a:effectLst>
          </p:spPr>
          <p:txBody>
            <a:bodyPr wrap="none" anchor="ctr"/>
            <a:lstStyle/>
            <a:p>
              <a:pPr algn="ctr"/>
              <a:r>
                <a:rPr kumimoji="1" lang="zh-CN" altLang="en-US" sz="2400">
                  <a:latin typeface="Times New Roman" pitchFamily="18" charset="0"/>
                </a:rPr>
                <a:t>求解</a:t>
              </a:r>
              <a:r>
                <a:rPr kumimoji="1" lang="en-US" altLang="zh-CN" sz="2400">
                  <a:latin typeface="Times New Roman" pitchFamily="18" charset="0"/>
                  <a:cs typeface="Times New Roman" pitchFamily="18" charset="0"/>
                </a:rPr>
                <a:t>φ</a:t>
              </a:r>
              <a:r>
                <a:rPr kumimoji="1" lang="zh-CN" altLang="en-US" sz="2400">
                  <a:latin typeface="Times New Roman" pitchFamily="18" charset="0"/>
                </a:rPr>
                <a:t>、</a:t>
              </a:r>
              <a:r>
                <a:rPr kumimoji="1" lang="en-US" altLang="zh-CN" sz="2400">
                  <a:latin typeface="Times New Roman" pitchFamily="18" charset="0"/>
                </a:rPr>
                <a:t>V</a:t>
              </a:r>
              <a:r>
                <a:rPr kumimoji="1" lang="en-US" altLang="zh-CN" sz="2400" baseline="-25000">
                  <a:latin typeface="Times New Roman" pitchFamily="18" charset="0"/>
                </a:rPr>
                <a:t>xc</a:t>
              </a:r>
              <a:r>
                <a:rPr kumimoji="1" lang="zh-CN" altLang="en-US" sz="2400">
                  <a:latin typeface="Times New Roman" pitchFamily="18" charset="0"/>
                </a:rPr>
                <a:t>、</a:t>
              </a:r>
              <a:r>
                <a:rPr kumimoji="1" lang="en-US" altLang="zh-CN" sz="2400">
                  <a:latin typeface="Times New Roman" pitchFamily="18" charset="0"/>
                </a:rPr>
                <a:t>V</a:t>
              </a:r>
              <a:r>
                <a:rPr kumimoji="1" lang="en-US" altLang="zh-CN" sz="2400" baseline="-25000">
                  <a:latin typeface="Times New Roman" pitchFamily="18" charset="0"/>
                </a:rPr>
                <a:t>eff</a:t>
              </a:r>
              <a:endParaRPr kumimoji="1" lang="en-US" altLang="zh-CN" sz="2400">
                <a:latin typeface="Times New Roman" pitchFamily="18" charset="0"/>
              </a:endParaRPr>
            </a:p>
          </p:txBody>
        </p:sp>
        <p:sp>
          <p:nvSpPr>
            <p:cNvPr id="44" name="AutoShape 8"/>
            <p:cNvSpPr>
              <a:spLocks noChangeArrowheads="1"/>
            </p:cNvSpPr>
            <p:nvPr/>
          </p:nvSpPr>
          <p:spPr bwMode="auto">
            <a:xfrm>
              <a:off x="1143000" y="3124200"/>
              <a:ext cx="3505200" cy="1066800"/>
            </a:xfrm>
            <a:prstGeom prst="flowChartProcess">
              <a:avLst/>
            </a:prstGeom>
            <a:solidFill>
              <a:srgbClr val="FFDBFF"/>
            </a:solidFill>
            <a:ln w="9525">
              <a:solidFill>
                <a:srgbClr val="FF3300"/>
              </a:solidFill>
              <a:miter lim="800000"/>
              <a:headEnd/>
              <a:tailEnd/>
            </a:ln>
            <a:effectLst>
              <a:outerShdw dist="107763" dir="2700000" algn="ctr" rotWithShape="0">
                <a:srgbClr val="EA0000">
                  <a:alpha val="50000"/>
                </a:srgbClr>
              </a:outerShdw>
            </a:effectLst>
          </p:spPr>
          <p:txBody>
            <a:bodyPr wrap="none" anchor="ctr"/>
            <a:lstStyle/>
            <a:p>
              <a:pPr algn="ctr"/>
              <a:r>
                <a:rPr kumimoji="1" lang="zh-CN" altLang="en-US" sz="2400" dirty="0">
                  <a:latin typeface="Times New Roman" pitchFamily="18" charset="0"/>
                </a:rPr>
                <a:t>求解</a:t>
              </a:r>
              <a:r>
                <a:rPr kumimoji="1" lang="en-US" altLang="zh-CN" sz="2400" dirty="0">
                  <a:latin typeface="Times New Roman" pitchFamily="18" charset="0"/>
                </a:rPr>
                <a:t>Kohn-Sham</a:t>
              </a:r>
              <a:r>
                <a:rPr kumimoji="1" lang="zh-CN" altLang="en-US" sz="2400" dirty="0">
                  <a:latin typeface="Times New Roman" pitchFamily="18" charset="0"/>
                </a:rPr>
                <a:t>方程</a:t>
              </a:r>
            </a:p>
            <a:p>
              <a:pPr algn="ctr"/>
              <a:r>
                <a:rPr kumimoji="1" lang="zh-CN" altLang="en-US" sz="2400" dirty="0">
                  <a:latin typeface="Times New Roman" pitchFamily="18" charset="0"/>
                </a:rPr>
                <a:t>得到</a:t>
              </a:r>
              <a:r>
                <a:rPr kumimoji="1" lang="en-US" altLang="zh-CN" sz="2400" dirty="0" err="1">
                  <a:latin typeface="Times New Roman" pitchFamily="18" charset="0"/>
                  <a:cs typeface="Times New Roman" pitchFamily="18" charset="0"/>
                </a:rPr>
                <a:t>ψ</a:t>
              </a:r>
              <a:r>
                <a:rPr kumimoji="1" lang="en-US" altLang="zh-CN" sz="2400" baseline="-25000" dirty="0" err="1">
                  <a:latin typeface="Times New Roman" pitchFamily="18" charset="0"/>
                  <a:cs typeface="Times New Roman" pitchFamily="18" charset="0"/>
                </a:rPr>
                <a:t>i</a:t>
              </a:r>
              <a:endParaRPr kumimoji="1" lang="en-US" altLang="zh-CN" sz="2400" dirty="0">
                <a:latin typeface="Times New Roman" pitchFamily="18" charset="0"/>
              </a:endParaRPr>
            </a:p>
          </p:txBody>
        </p:sp>
        <p:sp>
          <p:nvSpPr>
            <p:cNvPr id="45" name="AutoShape 9"/>
            <p:cNvSpPr>
              <a:spLocks noChangeArrowheads="1"/>
            </p:cNvSpPr>
            <p:nvPr/>
          </p:nvSpPr>
          <p:spPr bwMode="auto">
            <a:xfrm>
              <a:off x="1752600" y="4572000"/>
              <a:ext cx="2286000" cy="609600"/>
            </a:xfrm>
            <a:prstGeom prst="flowChartProcess">
              <a:avLst/>
            </a:prstGeom>
            <a:solidFill>
              <a:srgbClr val="FFF3E1"/>
            </a:solidFill>
            <a:ln w="9525">
              <a:solidFill>
                <a:srgbClr val="FF3300"/>
              </a:solidFill>
              <a:miter lim="800000"/>
              <a:headEnd/>
              <a:tailEnd/>
            </a:ln>
            <a:effectLst>
              <a:outerShdw dist="107763" dir="2700000" algn="ctr" rotWithShape="0">
                <a:srgbClr val="EA0000">
                  <a:alpha val="50000"/>
                </a:srgbClr>
              </a:outerShdw>
            </a:effectLst>
          </p:spPr>
          <p:txBody>
            <a:bodyPr wrap="none" anchor="ctr"/>
            <a:lstStyle/>
            <a:p>
              <a:pPr algn="ctr"/>
              <a:r>
                <a:rPr kumimoji="1" lang="zh-CN" altLang="en-US" sz="2400" dirty="0">
                  <a:latin typeface="Times New Roman" pitchFamily="18" charset="0"/>
                </a:rPr>
                <a:t>由</a:t>
              </a:r>
              <a:r>
                <a:rPr kumimoji="1" lang="en-US" altLang="zh-CN" sz="2400" dirty="0" err="1">
                  <a:latin typeface="Times New Roman" pitchFamily="18" charset="0"/>
                  <a:cs typeface="Times New Roman" pitchFamily="18" charset="0"/>
                </a:rPr>
                <a:t>ψ</a:t>
              </a:r>
              <a:r>
                <a:rPr kumimoji="1" lang="en-US" altLang="zh-CN" sz="2400" baseline="-25000" dirty="0" err="1">
                  <a:latin typeface="Times New Roman" pitchFamily="18" charset="0"/>
                  <a:cs typeface="Times New Roman" pitchFamily="18" charset="0"/>
                </a:rPr>
                <a:t>i</a:t>
              </a:r>
              <a:r>
                <a:rPr kumimoji="1" lang="zh-CN" altLang="en-US" sz="2400" dirty="0">
                  <a:latin typeface="Times New Roman" pitchFamily="18" charset="0"/>
                </a:rPr>
                <a:t>构</a:t>
              </a:r>
              <a:r>
                <a:rPr kumimoji="1" lang="zh-CN" altLang="en-US" sz="2400" dirty="0" smtClean="0">
                  <a:latin typeface="Times New Roman" pitchFamily="18" charset="0"/>
                </a:rPr>
                <a:t>造</a:t>
              </a:r>
              <a:r>
                <a:rPr kumimoji="1" lang="el-GR" altLang="zh-CN" sz="2400" dirty="0" smtClean="0">
                  <a:latin typeface="Times New Roman" pitchFamily="18" charset="0"/>
                  <a:cs typeface="Times New Roman" pitchFamily="18" charset="0"/>
                </a:rPr>
                <a:t>ρ</a:t>
              </a:r>
              <a:r>
                <a:rPr kumimoji="1" lang="en-US" altLang="zh-CN" sz="2400" baseline="-25000" dirty="0" smtClean="0">
                  <a:latin typeface="Times New Roman" pitchFamily="18" charset="0"/>
                </a:rPr>
                <a:t>out</a:t>
              </a:r>
              <a:r>
                <a:rPr kumimoji="1" lang="en-US" altLang="zh-CN" sz="2400" dirty="0" smtClean="0">
                  <a:latin typeface="Times New Roman" pitchFamily="18" charset="0"/>
                </a:rPr>
                <a:t>(r</a:t>
              </a:r>
              <a:r>
                <a:rPr kumimoji="1" lang="en-US" altLang="zh-CN" sz="2400" dirty="0">
                  <a:latin typeface="Times New Roman" pitchFamily="18" charset="0"/>
                </a:rPr>
                <a:t>)</a:t>
              </a:r>
            </a:p>
          </p:txBody>
        </p:sp>
        <p:sp>
          <p:nvSpPr>
            <p:cNvPr id="46" name="AutoShape 10"/>
            <p:cNvSpPr>
              <a:spLocks noChangeArrowheads="1"/>
            </p:cNvSpPr>
            <p:nvPr/>
          </p:nvSpPr>
          <p:spPr bwMode="auto">
            <a:xfrm>
              <a:off x="1600200" y="5486400"/>
              <a:ext cx="2514600" cy="762000"/>
            </a:xfrm>
            <a:prstGeom prst="flowChartDecision">
              <a:avLst/>
            </a:prstGeom>
            <a:solidFill>
              <a:srgbClr val="FFE5E9"/>
            </a:solidFill>
            <a:ln w="9525">
              <a:solidFill>
                <a:srgbClr val="FF3300"/>
              </a:solidFill>
              <a:miter lim="800000"/>
              <a:headEnd/>
              <a:tailEnd/>
            </a:ln>
            <a:effectLst>
              <a:outerShdw dist="107763" dir="2700000" algn="ctr" rotWithShape="0">
                <a:srgbClr val="EA0000">
                  <a:alpha val="50000"/>
                </a:srgbClr>
              </a:outerShdw>
            </a:effectLst>
          </p:spPr>
          <p:txBody>
            <a:bodyPr wrap="none" anchor="ctr"/>
            <a:lstStyle/>
            <a:p>
              <a:pPr algn="ctr"/>
              <a:r>
                <a:rPr kumimoji="1" lang="zh-CN" altLang="en-US" sz="1600" dirty="0">
                  <a:latin typeface="Times New Roman" pitchFamily="18" charset="0"/>
                </a:rPr>
                <a:t>比</a:t>
              </a:r>
              <a:r>
                <a:rPr kumimoji="1" lang="zh-CN" altLang="en-US" sz="1600" dirty="0" smtClean="0">
                  <a:latin typeface="Times New Roman" pitchFamily="18" charset="0"/>
                </a:rPr>
                <a:t>较</a:t>
              </a:r>
              <a:r>
                <a:rPr kumimoji="1" lang="el-GR" altLang="zh-CN" sz="1600" dirty="0" smtClean="0">
                  <a:latin typeface="Times New Roman" pitchFamily="18" charset="0"/>
                  <a:cs typeface="Times New Roman" pitchFamily="18" charset="0"/>
                </a:rPr>
                <a:t>ρ</a:t>
              </a:r>
              <a:r>
                <a:rPr kumimoji="1" lang="en-US" altLang="zh-CN" sz="1600" baseline="-25000" dirty="0" smtClean="0">
                  <a:latin typeface="Times New Roman" pitchFamily="18" charset="0"/>
                </a:rPr>
                <a:t>in</a:t>
              </a:r>
              <a:r>
                <a:rPr kumimoji="1" lang="zh-CN" altLang="en-US" sz="1600" dirty="0">
                  <a:latin typeface="Times New Roman" pitchFamily="18" charset="0"/>
                </a:rPr>
                <a:t>与 </a:t>
              </a:r>
              <a:r>
                <a:rPr kumimoji="1" lang="el-GR" altLang="zh-CN" sz="1600" dirty="0" smtClean="0">
                  <a:latin typeface="Times New Roman" pitchFamily="18" charset="0"/>
                  <a:cs typeface="Times New Roman" pitchFamily="18" charset="0"/>
                </a:rPr>
                <a:t>ρ</a:t>
              </a:r>
              <a:r>
                <a:rPr kumimoji="1" lang="en-US" altLang="zh-CN" sz="1600" baseline="-25000" dirty="0" smtClean="0">
                  <a:latin typeface="Times New Roman" pitchFamily="18" charset="0"/>
                </a:rPr>
                <a:t>out</a:t>
              </a:r>
              <a:r>
                <a:rPr kumimoji="1" lang="en-US" altLang="zh-CN" sz="1600" dirty="0" smtClean="0">
                  <a:latin typeface="Times New Roman" pitchFamily="18" charset="0"/>
                </a:rPr>
                <a:t>(r</a:t>
              </a:r>
              <a:r>
                <a:rPr kumimoji="1" lang="en-US" altLang="zh-CN" sz="1600" dirty="0">
                  <a:latin typeface="Times New Roman" pitchFamily="18" charset="0"/>
                </a:rPr>
                <a:t>)</a:t>
              </a:r>
            </a:p>
          </p:txBody>
        </p:sp>
        <p:sp>
          <p:nvSpPr>
            <p:cNvPr id="47" name="Line 11"/>
            <p:cNvSpPr>
              <a:spLocks noChangeShapeType="1"/>
            </p:cNvSpPr>
            <p:nvPr/>
          </p:nvSpPr>
          <p:spPr bwMode="auto">
            <a:xfrm>
              <a:off x="2971800" y="18288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8" name="Line 12"/>
            <p:cNvSpPr>
              <a:spLocks noChangeShapeType="1"/>
            </p:cNvSpPr>
            <p:nvPr/>
          </p:nvSpPr>
          <p:spPr bwMode="auto">
            <a:xfrm>
              <a:off x="2743200" y="28194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9" name="Line 13"/>
            <p:cNvSpPr>
              <a:spLocks noChangeShapeType="1"/>
            </p:cNvSpPr>
            <p:nvPr/>
          </p:nvSpPr>
          <p:spPr bwMode="auto">
            <a:xfrm>
              <a:off x="2819400" y="41910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0" name="Line 14"/>
            <p:cNvSpPr>
              <a:spLocks noChangeShapeType="1"/>
            </p:cNvSpPr>
            <p:nvPr/>
          </p:nvSpPr>
          <p:spPr bwMode="auto">
            <a:xfrm>
              <a:off x="2819400" y="51816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1" name="Line 15"/>
            <p:cNvSpPr>
              <a:spLocks noChangeShapeType="1"/>
            </p:cNvSpPr>
            <p:nvPr/>
          </p:nvSpPr>
          <p:spPr bwMode="auto">
            <a:xfrm>
              <a:off x="533400" y="1447800"/>
              <a:ext cx="0" cy="3124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2" name="Line 16"/>
            <p:cNvSpPr>
              <a:spLocks noChangeShapeType="1"/>
            </p:cNvSpPr>
            <p:nvPr/>
          </p:nvSpPr>
          <p:spPr bwMode="auto">
            <a:xfrm>
              <a:off x="533400" y="5867400"/>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3" name="Line 17"/>
            <p:cNvSpPr>
              <a:spLocks noChangeShapeType="1"/>
            </p:cNvSpPr>
            <p:nvPr/>
          </p:nvSpPr>
          <p:spPr bwMode="auto">
            <a:xfrm>
              <a:off x="533400" y="1447800"/>
              <a:ext cx="1981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4" name="AutoShape 18"/>
            <p:cNvSpPr>
              <a:spLocks noChangeArrowheads="1"/>
            </p:cNvSpPr>
            <p:nvPr/>
          </p:nvSpPr>
          <p:spPr bwMode="auto">
            <a:xfrm>
              <a:off x="5715000" y="2057400"/>
              <a:ext cx="3200400" cy="762000"/>
            </a:xfrm>
            <a:prstGeom prst="flowChartProcess">
              <a:avLst/>
            </a:prstGeom>
            <a:solidFill>
              <a:srgbClr val="E5FF9B"/>
            </a:solidFill>
            <a:ln w="9525">
              <a:solidFill>
                <a:schemeClr val="tx1"/>
              </a:solidFill>
              <a:miter lim="800000"/>
              <a:headEnd/>
              <a:tailEnd/>
            </a:ln>
            <a:effectLst>
              <a:outerShdw dist="107763" dir="2700000" algn="ctr" rotWithShape="0">
                <a:schemeClr val="accent1">
                  <a:alpha val="50000"/>
                </a:schemeClr>
              </a:outerShdw>
            </a:effectLst>
          </p:spPr>
          <p:txBody>
            <a:bodyPr wrap="none" anchor="ctr"/>
            <a:lstStyle/>
            <a:p>
              <a:pPr algn="ctr"/>
              <a:r>
                <a:rPr kumimoji="1" lang="zh-CN" altLang="en-US" sz="2400">
                  <a:latin typeface="Times New Roman" pitchFamily="18" charset="0"/>
                </a:rPr>
                <a:t>计算总能</a:t>
              </a:r>
              <a:r>
                <a:rPr kumimoji="1" lang="en-US" altLang="zh-CN" sz="2400">
                  <a:latin typeface="Times New Roman" pitchFamily="18" charset="0"/>
                </a:rPr>
                <a:t>E</a:t>
              </a:r>
              <a:r>
                <a:rPr kumimoji="1" lang="en-US" altLang="zh-CN" sz="2400" baseline="-25000">
                  <a:latin typeface="Times New Roman" pitchFamily="18" charset="0"/>
                </a:rPr>
                <a:t>tot</a:t>
              </a:r>
              <a:endParaRPr kumimoji="1" lang="en-US" altLang="zh-CN" sz="2400">
                <a:latin typeface="Times New Roman" pitchFamily="18" charset="0"/>
              </a:endParaRPr>
            </a:p>
          </p:txBody>
        </p:sp>
        <p:sp>
          <p:nvSpPr>
            <p:cNvPr id="55" name="Line 19"/>
            <p:cNvSpPr>
              <a:spLocks noChangeShapeType="1"/>
            </p:cNvSpPr>
            <p:nvPr/>
          </p:nvSpPr>
          <p:spPr bwMode="auto">
            <a:xfrm>
              <a:off x="4953000" y="2438400"/>
              <a:ext cx="76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6" name="Line 20"/>
            <p:cNvSpPr>
              <a:spLocks noChangeShapeType="1"/>
            </p:cNvSpPr>
            <p:nvPr/>
          </p:nvSpPr>
          <p:spPr bwMode="auto">
            <a:xfrm>
              <a:off x="4114800" y="5867400"/>
              <a:ext cx="838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7" name="Line 21"/>
            <p:cNvSpPr>
              <a:spLocks noChangeShapeType="1"/>
            </p:cNvSpPr>
            <p:nvPr/>
          </p:nvSpPr>
          <p:spPr bwMode="auto">
            <a:xfrm>
              <a:off x="4953000" y="2438400"/>
              <a:ext cx="0" cy="3429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8" name="Text Box 22"/>
            <p:cNvSpPr txBox="1">
              <a:spLocks noChangeArrowheads="1"/>
            </p:cNvSpPr>
            <p:nvPr/>
          </p:nvSpPr>
          <p:spPr bwMode="auto">
            <a:xfrm>
              <a:off x="990600" y="5410200"/>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2400">
                  <a:latin typeface="Times New Roman" pitchFamily="18" charset="0"/>
                </a:rPr>
                <a:t>No</a:t>
              </a:r>
            </a:p>
          </p:txBody>
        </p:sp>
        <p:sp>
          <p:nvSpPr>
            <p:cNvPr id="59" name="Text Box 23"/>
            <p:cNvSpPr txBox="1">
              <a:spLocks noChangeArrowheads="1"/>
            </p:cNvSpPr>
            <p:nvPr/>
          </p:nvSpPr>
          <p:spPr bwMode="auto">
            <a:xfrm>
              <a:off x="4038600" y="5410200"/>
              <a:ext cx="658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2400">
                  <a:latin typeface="Times New Roman" pitchFamily="18" charset="0"/>
                </a:rPr>
                <a:t>Yes</a:t>
              </a:r>
            </a:p>
          </p:txBody>
        </p:sp>
        <p:sp>
          <p:nvSpPr>
            <p:cNvPr id="60" name="AutoShape 24"/>
            <p:cNvSpPr>
              <a:spLocks noChangeArrowheads="1"/>
            </p:cNvSpPr>
            <p:nvPr/>
          </p:nvSpPr>
          <p:spPr bwMode="auto">
            <a:xfrm>
              <a:off x="152400" y="4572000"/>
              <a:ext cx="1447800" cy="685800"/>
            </a:xfrm>
            <a:prstGeom prst="flowChartAlternateProcess">
              <a:avLst/>
            </a:prstGeom>
            <a:solidFill>
              <a:srgbClr val="CCFFCC"/>
            </a:solidFill>
            <a:ln w="9525">
              <a:solidFill>
                <a:srgbClr val="800080"/>
              </a:solidFill>
              <a:miter lim="800000"/>
              <a:headEnd/>
              <a:tailEnd/>
            </a:ln>
            <a:effectLst>
              <a:outerShdw dist="107763" dir="2700000" algn="ctr" rotWithShape="0">
                <a:schemeClr val="accent1">
                  <a:alpha val="50000"/>
                </a:schemeClr>
              </a:outerShdw>
            </a:effectLst>
          </p:spPr>
          <p:txBody>
            <a:bodyPr wrap="none" anchor="ctr"/>
            <a:lstStyle/>
            <a:p>
              <a:pPr algn="ctr"/>
              <a:r>
                <a:rPr kumimoji="1" lang="el-GR" altLang="zh-CN" sz="1600" dirty="0" smtClean="0">
                  <a:latin typeface="Times New Roman" pitchFamily="18" charset="0"/>
                  <a:cs typeface="Times New Roman" pitchFamily="18" charset="0"/>
                </a:rPr>
                <a:t>ρ</a:t>
              </a:r>
              <a:r>
                <a:rPr kumimoji="1" lang="en-US" altLang="zh-CN" sz="1600" baseline="-25000" dirty="0" smtClean="0">
                  <a:latin typeface="Times New Roman" pitchFamily="18" charset="0"/>
                </a:rPr>
                <a:t>in</a:t>
              </a:r>
              <a:r>
                <a:rPr kumimoji="1" lang="zh-CN" altLang="en-US" sz="1600" dirty="0" smtClean="0">
                  <a:latin typeface="Times New Roman" pitchFamily="18" charset="0"/>
                </a:rPr>
                <a:t>与</a:t>
              </a:r>
              <a:r>
                <a:rPr kumimoji="1" lang="el-GR" altLang="zh-CN" sz="1600" dirty="0" smtClean="0">
                  <a:latin typeface="Times New Roman" pitchFamily="18" charset="0"/>
                  <a:cs typeface="Times New Roman" pitchFamily="18" charset="0"/>
                </a:rPr>
                <a:t>ρ</a:t>
              </a:r>
              <a:r>
                <a:rPr kumimoji="1" lang="en-US" altLang="zh-CN" sz="1600" baseline="-25000" dirty="0" smtClean="0">
                  <a:latin typeface="Times New Roman" pitchFamily="18" charset="0"/>
                </a:rPr>
                <a:t>out</a:t>
              </a:r>
              <a:r>
                <a:rPr kumimoji="1" lang="zh-CN" altLang="en-US" sz="1600" dirty="0">
                  <a:latin typeface="Times New Roman" pitchFamily="18" charset="0"/>
                </a:rPr>
                <a:t>混合</a:t>
              </a:r>
            </a:p>
          </p:txBody>
        </p:sp>
        <p:sp>
          <p:nvSpPr>
            <p:cNvPr id="61" name="Line 25"/>
            <p:cNvSpPr>
              <a:spLocks noChangeShapeType="1"/>
            </p:cNvSpPr>
            <p:nvPr/>
          </p:nvSpPr>
          <p:spPr bwMode="auto">
            <a:xfrm>
              <a:off x="533400" y="5257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2" name="Line 26"/>
            <p:cNvSpPr>
              <a:spLocks noChangeShapeType="1"/>
            </p:cNvSpPr>
            <p:nvPr/>
          </p:nvSpPr>
          <p:spPr bwMode="auto">
            <a:xfrm>
              <a:off x="7467600" y="2819400"/>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3" name="AutoShape 27"/>
            <p:cNvSpPr>
              <a:spLocks noChangeArrowheads="1"/>
            </p:cNvSpPr>
            <p:nvPr/>
          </p:nvSpPr>
          <p:spPr bwMode="auto">
            <a:xfrm>
              <a:off x="7086600" y="1143000"/>
              <a:ext cx="1752600" cy="685800"/>
            </a:xfrm>
            <a:prstGeom prst="flowChartAlternateProcess">
              <a:avLst/>
            </a:prstGeom>
            <a:solidFill>
              <a:srgbClr val="FFFFCC"/>
            </a:solidFill>
            <a:ln w="9525">
              <a:solidFill>
                <a:schemeClr val="tx1"/>
              </a:solidFill>
              <a:miter lim="800000"/>
              <a:headEnd/>
              <a:tailEnd/>
            </a:ln>
            <a:effectLst>
              <a:outerShdw dist="107763" dir="2700000" algn="ctr" rotWithShape="0">
                <a:srgbClr val="9AA909">
                  <a:alpha val="50000"/>
                </a:srgbClr>
              </a:outerShdw>
            </a:effectLst>
          </p:spPr>
          <p:txBody>
            <a:bodyPr wrap="none" anchor="ctr"/>
            <a:lstStyle/>
            <a:p>
              <a:pPr algn="ctr"/>
              <a:r>
                <a:rPr kumimoji="1" lang="zh-CN" altLang="en-US" sz="2400" dirty="0">
                  <a:latin typeface="Times New Roman" pitchFamily="18" charset="0"/>
                </a:rPr>
                <a:t>原子计算</a:t>
              </a:r>
            </a:p>
          </p:txBody>
        </p:sp>
        <p:sp>
          <p:nvSpPr>
            <p:cNvPr id="64" name="Line 28"/>
            <p:cNvSpPr>
              <a:spLocks noChangeShapeType="1"/>
            </p:cNvSpPr>
            <p:nvPr/>
          </p:nvSpPr>
          <p:spPr bwMode="auto">
            <a:xfrm flipH="1">
              <a:off x="6629400" y="1447800"/>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5" name="AutoShape 29"/>
            <p:cNvSpPr>
              <a:spLocks noChangeArrowheads="1"/>
            </p:cNvSpPr>
            <p:nvPr/>
          </p:nvSpPr>
          <p:spPr bwMode="auto">
            <a:xfrm>
              <a:off x="6248400" y="3276600"/>
              <a:ext cx="2362200" cy="762000"/>
            </a:xfrm>
            <a:prstGeom prst="flowChartDecision">
              <a:avLst/>
            </a:prstGeom>
            <a:solidFill>
              <a:srgbClr val="CCFFCC"/>
            </a:solidFill>
            <a:ln w="9525">
              <a:solidFill>
                <a:schemeClr val="tx1"/>
              </a:solidFill>
              <a:miter lim="800000"/>
              <a:headEnd/>
              <a:tailEnd/>
            </a:ln>
            <a:effectLst>
              <a:outerShdw dist="107763" dir="2700000" algn="ctr" rotWithShape="0">
                <a:schemeClr val="accent1">
                  <a:alpha val="50000"/>
                </a:schemeClr>
              </a:outerShdw>
            </a:effectLst>
          </p:spPr>
          <p:txBody>
            <a:bodyPr wrap="none" anchor="ctr"/>
            <a:lstStyle/>
            <a:p>
              <a:pPr algn="ctr"/>
              <a:r>
                <a:rPr kumimoji="1" lang="zh-CN" altLang="en-US" sz="2400">
                  <a:latin typeface="Times New Roman" pitchFamily="18" charset="0"/>
                </a:rPr>
                <a:t>精度控制</a:t>
              </a:r>
            </a:p>
          </p:txBody>
        </p:sp>
        <p:sp>
          <p:nvSpPr>
            <p:cNvPr id="66" name="Line 30"/>
            <p:cNvSpPr>
              <a:spLocks noChangeShapeType="1"/>
            </p:cNvSpPr>
            <p:nvPr/>
          </p:nvSpPr>
          <p:spPr bwMode="auto">
            <a:xfrm flipH="1">
              <a:off x="4716463" y="3644900"/>
              <a:ext cx="16716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7" name="Line 31"/>
            <p:cNvSpPr>
              <a:spLocks noChangeShapeType="1"/>
            </p:cNvSpPr>
            <p:nvPr/>
          </p:nvSpPr>
          <p:spPr bwMode="auto">
            <a:xfrm>
              <a:off x="7467600" y="4038600"/>
              <a:ext cx="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8" name="Text Box 32"/>
            <p:cNvSpPr txBox="1">
              <a:spLocks noChangeArrowheads="1"/>
            </p:cNvSpPr>
            <p:nvPr/>
          </p:nvSpPr>
          <p:spPr bwMode="auto">
            <a:xfrm>
              <a:off x="5546725" y="3165475"/>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2400">
                  <a:latin typeface="Times New Roman" pitchFamily="18" charset="0"/>
                </a:rPr>
                <a:t>No</a:t>
              </a:r>
            </a:p>
          </p:txBody>
        </p:sp>
        <p:sp>
          <p:nvSpPr>
            <p:cNvPr id="69" name="Text Box 33"/>
            <p:cNvSpPr txBox="1">
              <a:spLocks noChangeArrowheads="1"/>
            </p:cNvSpPr>
            <p:nvPr/>
          </p:nvSpPr>
          <p:spPr bwMode="auto">
            <a:xfrm>
              <a:off x="7527925" y="4232275"/>
              <a:ext cx="658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2400">
                  <a:latin typeface="Times New Roman" pitchFamily="18" charset="0"/>
                </a:rPr>
                <a:t>Yes</a:t>
              </a:r>
            </a:p>
          </p:txBody>
        </p:sp>
        <p:sp>
          <p:nvSpPr>
            <p:cNvPr id="70" name="AutoShape 34"/>
            <p:cNvSpPr>
              <a:spLocks noChangeArrowheads="1"/>
            </p:cNvSpPr>
            <p:nvPr/>
          </p:nvSpPr>
          <p:spPr bwMode="auto">
            <a:xfrm>
              <a:off x="5562600" y="5105400"/>
              <a:ext cx="3429000" cy="1219200"/>
            </a:xfrm>
            <a:prstGeom prst="flowChartDocument">
              <a:avLst/>
            </a:prstGeom>
            <a:solidFill>
              <a:srgbClr val="E7FFE7"/>
            </a:solidFill>
            <a:ln w="9525">
              <a:solidFill>
                <a:schemeClr val="tx1"/>
              </a:solidFill>
              <a:miter lim="800000"/>
              <a:headEnd/>
              <a:tailEnd/>
            </a:ln>
            <a:effectLst>
              <a:outerShdw dist="107763" dir="2700000" algn="ctr" rotWithShape="0">
                <a:schemeClr val="accent1">
                  <a:alpha val="50000"/>
                </a:schemeClr>
              </a:outerShdw>
            </a:effectLst>
          </p:spPr>
          <p:txBody>
            <a:bodyPr wrap="none" anchor="ctr"/>
            <a:lstStyle/>
            <a:p>
              <a:pPr algn="ctr"/>
              <a:r>
                <a:rPr kumimoji="1" lang="zh-CN" altLang="en-US" sz="2400" dirty="0">
                  <a:latin typeface="Times New Roman" pitchFamily="18" charset="0"/>
                </a:rPr>
                <a:t>输出结果： </a:t>
              </a:r>
              <a:r>
                <a:rPr kumimoji="1" lang="en-US" altLang="zh-CN" sz="2400" dirty="0" err="1">
                  <a:latin typeface="Times New Roman" pitchFamily="18" charset="0"/>
                </a:rPr>
                <a:t>E</a:t>
              </a:r>
              <a:r>
                <a:rPr kumimoji="1" lang="en-US" altLang="zh-CN" sz="2400" baseline="-25000" dirty="0" err="1">
                  <a:latin typeface="Times New Roman" pitchFamily="18" charset="0"/>
                </a:rPr>
                <a:t>tot</a:t>
              </a:r>
              <a:r>
                <a:rPr kumimoji="1" lang="zh-CN" altLang="en-US" sz="2400" baseline="-25000" dirty="0">
                  <a:latin typeface="Times New Roman" pitchFamily="18" charset="0"/>
                </a:rPr>
                <a:t>、 </a:t>
              </a:r>
              <a:r>
                <a:rPr kumimoji="1" lang="en-US" altLang="zh-CN" sz="2400" dirty="0" err="1">
                  <a:latin typeface="Times New Roman" pitchFamily="18" charset="0"/>
                  <a:cs typeface="Times New Roman" pitchFamily="18" charset="0"/>
                </a:rPr>
                <a:t>ψ</a:t>
              </a:r>
              <a:r>
                <a:rPr kumimoji="1" lang="en-US" altLang="zh-CN" sz="2400" baseline="-25000" dirty="0" err="1">
                  <a:latin typeface="Times New Roman" pitchFamily="18" charset="0"/>
                  <a:cs typeface="Times New Roman" pitchFamily="18" charset="0"/>
                </a:rPr>
                <a:t>i</a:t>
              </a:r>
              <a:r>
                <a:rPr kumimoji="1" lang="zh-CN" altLang="en-US" sz="2400" baseline="-25000" dirty="0">
                  <a:latin typeface="Times New Roman" pitchFamily="18" charset="0"/>
                </a:rPr>
                <a:t>、 </a:t>
              </a:r>
              <a:r>
                <a:rPr kumimoji="1" lang="en-US" altLang="zh-CN" sz="2400" dirty="0">
                  <a:latin typeface="Times New Roman" pitchFamily="18" charset="0"/>
                </a:rPr>
                <a:t>n(r)</a:t>
              </a:r>
            </a:p>
            <a:p>
              <a:pPr algn="ctr"/>
              <a:r>
                <a:rPr kumimoji="1" lang="en-US" altLang="zh-CN" sz="2400" dirty="0" err="1">
                  <a:latin typeface="Times New Roman" pitchFamily="18" charset="0"/>
                </a:rPr>
                <a:t>V</a:t>
              </a:r>
              <a:r>
                <a:rPr kumimoji="1" lang="en-US" altLang="zh-CN" sz="2400" baseline="-25000" dirty="0" err="1">
                  <a:latin typeface="Times New Roman" pitchFamily="18" charset="0"/>
                </a:rPr>
                <a:t>xc</a:t>
              </a:r>
              <a:r>
                <a:rPr kumimoji="1" lang="zh-CN" altLang="en-US" sz="2400" dirty="0">
                  <a:latin typeface="Times New Roman" pitchFamily="18" charset="0"/>
                </a:rPr>
                <a:t>、</a:t>
              </a:r>
              <a:r>
                <a:rPr kumimoji="1" lang="en-US" altLang="zh-CN" sz="2400" dirty="0" err="1">
                  <a:latin typeface="Times New Roman" pitchFamily="18" charset="0"/>
                </a:rPr>
                <a:t>V</a:t>
              </a:r>
              <a:r>
                <a:rPr kumimoji="1" lang="en-US" altLang="zh-CN" sz="2400" baseline="-25000" dirty="0" err="1">
                  <a:latin typeface="Times New Roman" pitchFamily="18" charset="0"/>
                </a:rPr>
                <a:t>eff</a:t>
              </a:r>
              <a:r>
                <a:rPr kumimoji="1" lang="zh-CN" altLang="en-US" sz="2400" baseline="-25000" dirty="0">
                  <a:latin typeface="Times New Roman" pitchFamily="18" charset="0"/>
                </a:rPr>
                <a:t>、</a:t>
              </a:r>
              <a:r>
                <a:rPr kumimoji="1" lang="en-US" altLang="zh-CN" sz="2400" dirty="0">
                  <a:latin typeface="Times New Roman" pitchFamily="18" charset="0"/>
                </a:rPr>
                <a:t>E</a:t>
              </a:r>
              <a:r>
                <a:rPr kumimoji="1" lang="en-US" altLang="zh-CN" sz="2400" baseline="-25000" dirty="0">
                  <a:latin typeface="Times New Roman" pitchFamily="18" charset="0"/>
                </a:rPr>
                <a:t>n</a:t>
              </a:r>
              <a:r>
                <a:rPr kumimoji="1" lang="en-US" altLang="zh-CN" sz="2400" dirty="0">
                  <a:latin typeface="Times New Roman" pitchFamily="18" charset="0"/>
                </a:rPr>
                <a:t>(k)</a:t>
              </a:r>
              <a:r>
                <a:rPr kumimoji="1" lang="zh-CN" altLang="en-US" sz="2400" dirty="0">
                  <a:latin typeface="Times New Roman" pitchFamily="18" charset="0"/>
                </a:rPr>
                <a:t>、</a:t>
              </a:r>
              <a:r>
                <a:rPr kumimoji="1" lang="en-US" altLang="zh-CN" sz="2400" dirty="0">
                  <a:latin typeface="Times New Roman" pitchFamily="18" charset="0"/>
                </a:rPr>
                <a:t>N(E)</a:t>
              </a:r>
            </a:p>
          </p:txBody>
        </p:sp>
      </p:grpSp>
    </p:spTree>
    <p:extLst>
      <p:ext uri="{BB962C8B-B14F-4D97-AF65-F5344CB8AC3E}">
        <p14:creationId xmlns:p14="http://schemas.microsoft.com/office/powerpoint/2010/main" val="20018595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520" y="44624"/>
            <a:ext cx="8591550" cy="640581"/>
          </a:xfrm>
        </p:spPr>
        <p:txBody>
          <a:bodyPr>
            <a:normAutofit fontScale="90000"/>
          </a:bodyPr>
          <a:lstStyle/>
          <a:p>
            <a:r>
              <a:rPr lang="zh-CN" altLang="en-US" sz="4000" dirty="0">
                <a:latin typeface="黑体" pitchFamily="49" charset="-122"/>
                <a:ea typeface="黑体" pitchFamily="49" charset="-122"/>
              </a:rPr>
              <a:t>小结</a:t>
            </a:r>
          </a:p>
        </p:txBody>
      </p:sp>
      <p:sp>
        <p:nvSpPr>
          <p:cNvPr id="6" name="Content Placeholder 5"/>
          <p:cNvSpPr>
            <a:spLocks noGrp="1"/>
          </p:cNvSpPr>
          <p:nvPr>
            <p:ph idx="4294967295"/>
          </p:nvPr>
        </p:nvSpPr>
        <p:spPr>
          <a:xfrm>
            <a:off x="274320" y="764704"/>
            <a:ext cx="8595360" cy="5877272"/>
          </a:xfrm>
          <a:prstGeom prst="rect">
            <a:avLst/>
          </a:prstGeom>
        </p:spPr>
        <p:txBody>
          <a:bodyPr>
            <a:normAutofit fontScale="92500" lnSpcReduction="20000"/>
          </a:bodyPr>
          <a:lstStyle/>
          <a:p>
            <a:pPr marL="609600" indent="-609600">
              <a:buFontTx/>
              <a:buNone/>
            </a:pPr>
            <a:r>
              <a:rPr lang="en-US" altLang="zh-CN" sz="2800" dirty="0"/>
              <a:t>DFT</a:t>
            </a:r>
            <a:r>
              <a:rPr lang="zh-CN" altLang="en-US" sz="2800" dirty="0"/>
              <a:t>是严格的将多体问题简化成单粒子问题的方法：</a:t>
            </a:r>
            <a:endParaRPr lang="en-US" altLang="zh-CN" sz="2800" dirty="0"/>
          </a:p>
          <a:p>
            <a:pPr marL="609600" indent="-609600">
              <a:spcBef>
                <a:spcPts val="1800"/>
              </a:spcBef>
              <a:buFontTx/>
              <a:buNone/>
            </a:pPr>
            <a:r>
              <a:rPr lang="zh-CN" altLang="en-US" sz="2800" dirty="0" smtClean="0"/>
              <a:t>源</a:t>
            </a:r>
            <a:r>
              <a:rPr lang="zh-CN" altLang="en-US" sz="2800" dirty="0"/>
              <a:t>于</a:t>
            </a:r>
            <a:r>
              <a:rPr lang="en-US" altLang="zh-CN" sz="2800" dirty="0"/>
              <a:t>T-F</a:t>
            </a:r>
            <a:r>
              <a:rPr lang="zh-CN" altLang="en-US" sz="2800" dirty="0"/>
              <a:t>理论，</a:t>
            </a:r>
            <a:r>
              <a:rPr lang="en-US" altLang="zh-CN" sz="2800" dirty="0"/>
              <a:t>K-H</a:t>
            </a:r>
            <a:r>
              <a:rPr lang="zh-CN" altLang="en-US" sz="2800" dirty="0"/>
              <a:t>定理是重要理论基础，</a:t>
            </a:r>
            <a:r>
              <a:rPr lang="en-US" altLang="zh-CN" sz="2800" dirty="0"/>
              <a:t>K-S</a:t>
            </a:r>
            <a:r>
              <a:rPr lang="zh-CN" altLang="en-US" sz="2800" dirty="0"/>
              <a:t>方程是现代</a:t>
            </a:r>
            <a:r>
              <a:rPr lang="en-US" altLang="zh-CN" sz="2800" dirty="0"/>
              <a:t>DFT</a:t>
            </a:r>
            <a:r>
              <a:rPr lang="zh-CN" altLang="en-US" sz="2800" dirty="0"/>
              <a:t>的基础，交换关联泛函是方法发展的热</a:t>
            </a:r>
            <a:r>
              <a:rPr lang="zh-CN" altLang="en-US" sz="2800" dirty="0" smtClean="0"/>
              <a:t>点</a:t>
            </a:r>
            <a:endParaRPr lang="en-US" altLang="zh-CN" sz="2800" dirty="0"/>
          </a:p>
          <a:p>
            <a:pPr marL="609600" indent="-609600">
              <a:spcBef>
                <a:spcPts val="1800"/>
              </a:spcBef>
              <a:buFontTx/>
              <a:buNone/>
            </a:pPr>
            <a:r>
              <a:rPr lang="zh-CN" altLang="en-US" sz="2800" b="1" dirty="0" smtClean="0"/>
              <a:t>两</a:t>
            </a:r>
            <a:r>
              <a:rPr lang="zh-CN" altLang="en-US" sz="2800" b="1" dirty="0"/>
              <a:t>个近似</a:t>
            </a:r>
            <a:r>
              <a:rPr lang="zh-CN" altLang="en-US" sz="2800" dirty="0"/>
              <a:t>：绝热近似、关于交换关联泛函的近</a:t>
            </a:r>
            <a:r>
              <a:rPr lang="zh-CN" altLang="en-US" sz="2800" dirty="0" smtClean="0"/>
              <a:t>似</a:t>
            </a:r>
            <a:endParaRPr lang="en-US" altLang="zh-CN" sz="2800" dirty="0" smtClean="0"/>
          </a:p>
          <a:p>
            <a:pPr marL="609600" indent="-609600">
              <a:spcBef>
                <a:spcPts val="1800"/>
              </a:spcBef>
              <a:buFontTx/>
              <a:buNone/>
            </a:pPr>
            <a:r>
              <a:rPr lang="zh-CN" altLang="en-US" sz="2800" b="1" dirty="0" smtClean="0"/>
              <a:t>绝</a:t>
            </a:r>
            <a:r>
              <a:rPr lang="zh-CN" altLang="en-US" sz="2800" b="1" dirty="0"/>
              <a:t>热近似</a:t>
            </a:r>
            <a:r>
              <a:rPr lang="zh-CN" altLang="en-US" sz="2800" dirty="0"/>
              <a:t>：在处理</a:t>
            </a:r>
            <a:r>
              <a:rPr lang="en-US" altLang="zh-CN" sz="2800" dirty="0"/>
              <a:t>H</a:t>
            </a:r>
            <a:r>
              <a:rPr lang="zh-CN" altLang="en-US" sz="2800" dirty="0"/>
              <a:t>等小质量原子运动时，量子效应无法体现</a:t>
            </a:r>
            <a:r>
              <a:rPr lang="en-US" altLang="zh-CN" sz="2800" dirty="0">
                <a:sym typeface="Wingdings" pitchFamily="2" charset="2"/>
              </a:rPr>
              <a:t>TDDFT</a:t>
            </a:r>
            <a:r>
              <a:rPr lang="zh-CN" altLang="en-US" sz="2800" dirty="0">
                <a:sym typeface="Wingdings" pitchFamily="2" charset="2"/>
              </a:rPr>
              <a:t>解决这一问题</a:t>
            </a:r>
            <a:r>
              <a:rPr lang="zh-CN" altLang="en-US" sz="2800" dirty="0" smtClean="0">
                <a:sym typeface="Wingdings" pitchFamily="2" charset="2"/>
              </a:rPr>
              <a:t>。</a:t>
            </a:r>
            <a:endParaRPr lang="en-US" altLang="zh-CN" sz="2800" dirty="0" smtClean="0">
              <a:sym typeface="Wingdings" pitchFamily="2" charset="2"/>
            </a:endParaRPr>
          </a:p>
          <a:p>
            <a:pPr marL="609600" indent="-609600">
              <a:spcBef>
                <a:spcPts val="1800"/>
              </a:spcBef>
              <a:buFontTx/>
              <a:buNone/>
            </a:pPr>
            <a:r>
              <a:rPr lang="zh-CN" altLang="en-US" sz="2800" b="1" dirty="0" smtClean="0">
                <a:sym typeface="Wingdings" pitchFamily="2" charset="2"/>
              </a:rPr>
              <a:t>交</a:t>
            </a:r>
            <a:r>
              <a:rPr lang="zh-CN" altLang="en-US" sz="2800" b="1" dirty="0">
                <a:sym typeface="Wingdings" pitchFamily="2" charset="2"/>
              </a:rPr>
              <a:t>换关联泛函</a:t>
            </a:r>
            <a:r>
              <a:rPr lang="zh-CN" altLang="en-US" sz="2800" dirty="0">
                <a:sym typeface="Wingdings" pitchFamily="2" charset="2"/>
              </a:rPr>
              <a:t>（局域的，平均的）：逐步改进中，</a:t>
            </a:r>
            <a:r>
              <a:rPr lang="en-US" altLang="zh-CN" sz="2800" b="1" dirty="0">
                <a:sym typeface="Wingdings" pitchFamily="2" charset="2"/>
              </a:rPr>
              <a:t>LDA</a:t>
            </a:r>
            <a:r>
              <a:rPr lang="en-US" altLang="zh-CN" sz="2800" dirty="0">
                <a:sym typeface="Wingdings" pitchFamily="2" charset="2"/>
              </a:rPr>
              <a:t>  </a:t>
            </a:r>
            <a:r>
              <a:rPr lang="en-US" altLang="zh-CN" sz="2800" b="1" dirty="0">
                <a:sym typeface="Wingdings" pitchFamily="2" charset="2"/>
              </a:rPr>
              <a:t>GGA</a:t>
            </a:r>
            <a:r>
              <a:rPr lang="en-US" altLang="zh-CN" sz="2800" dirty="0">
                <a:sym typeface="Wingdings" pitchFamily="2" charset="2"/>
              </a:rPr>
              <a:t>  Meta-GGA  Hybrid Functional  DFT+G  </a:t>
            </a:r>
            <a:r>
              <a:rPr lang="en-US" altLang="zh-CN" sz="2800" dirty="0" smtClean="0">
                <a:sym typeface="Wingdings" pitchFamily="2" charset="2"/>
              </a:rPr>
              <a:t>DFT-DMFT</a:t>
            </a:r>
          </a:p>
          <a:p>
            <a:pPr marL="609600" indent="-609600">
              <a:spcBef>
                <a:spcPts val="1800"/>
              </a:spcBef>
              <a:buFontTx/>
              <a:buNone/>
            </a:pPr>
            <a:r>
              <a:rPr lang="zh-CN" altLang="en-US" sz="2800" b="1" dirty="0" smtClean="0">
                <a:sym typeface="Wingdings" pitchFamily="2" charset="2"/>
              </a:rPr>
              <a:t>变</a:t>
            </a:r>
            <a:r>
              <a:rPr lang="zh-CN" altLang="en-US" sz="2800" b="1" dirty="0">
                <a:sym typeface="Wingdings" pitchFamily="2" charset="2"/>
              </a:rPr>
              <a:t>分原理</a:t>
            </a:r>
            <a:r>
              <a:rPr lang="zh-CN" altLang="en-US" sz="2800" dirty="0">
                <a:sym typeface="Wingdings" pitchFamily="2" charset="2"/>
              </a:rPr>
              <a:t>：</a:t>
            </a:r>
            <a:r>
              <a:rPr lang="en-US" altLang="zh-CN" sz="2800" dirty="0">
                <a:sym typeface="Wingdings" pitchFamily="2" charset="2"/>
              </a:rPr>
              <a:t>DFT</a:t>
            </a:r>
            <a:r>
              <a:rPr lang="zh-CN" altLang="en-US" sz="2800" dirty="0">
                <a:sym typeface="Wingdings" pitchFamily="2" charset="2"/>
              </a:rPr>
              <a:t>是一个基态方法，对于</a:t>
            </a:r>
            <a:r>
              <a:rPr lang="zh-CN" altLang="en-US" sz="2800" dirty="0" smtClean="0">
                <a:sym typeface="Wingdings" pitchFamily="2" charset="2"/>
              </a:rPr>
              <a:t>能隙的</a:t>
            </a:r>
            <a:r>
              <a:rPr lang="zh-CN" altLang="en-US" sz="2800" dirty="0">
                <a:sym typeface="Wingdings" pitchFamily="2" charset="2"/>
              </a:rPr>
              <a:t>计算出现问题 </a:t>
            </a:r>
            <a:r>
              <a:rPr lang="en-US" altLang="zh-CN" sz="2800" dirty="0">
                <a:sym typeface="Wingdings" pitchFamily="2" charset="2"/>
              </a:rPr>
              <a:t> Hybrid functional, GW</a:t>
            </a:r>
            <a:r>
              <a:rPr lang="zh-CN" altLang="en-US" sz="2800" dirty="0">
                <a:sym typeface="Wingdings" pitchFamily="2" charset="2"/>
              </a:rPr>
              <a:t>方法等等</a:t>
            </a:r>
            <a:r>
              <a:rPr lang="zh-CN" altLang="en-US" sz="2800" dirty="0" smtClean="0">
                <a:sym typeface="Wingdings" pitchFamily="2" charset="2"/>
              </a:rPr>
              <a:t>。</a:t>
            </a:r>
            <a:endParaRPr lang="en-US" altLang="zh-CN" sz="2800" dirty="0" smtClean="0">
              <a:sym typeface="Wingdings" pitchFamily="2" charset="2"/>
            </a:endParaRPr>
          </a:p>
          <a:p>
            <a:pPr marL="609600" indent="-609600">
              <a:spcBef>
                <a:spcPts val="1800"/>
              </a:spcBef>
              <a:buFontTx/>
              <a:buNone/>
            </a:pPr>
            <a:r>
              <a:rPr lang="zh-CN" altLang="en-US" sz="2800" b="1" dirty="0" smtClean="0">
                <a:sym typeface="Wingdings" pitchFamily="2" charset="2"/>
              </a:rPr>
              <a:t>平均场理论</a:t>
            </a:r>
            <a:r>
              <a:rPr lang="zh-CN" altLang="en-US" sz="2800" dirty="0" smtClean="0">
                <a:sym typeface="Wingdings" pitchFamily="2" charset="2"/>
              </a:rPr>
              <a:t>：</a:t>
            </a:r>
            <a:r>
              <a:rPr lang="en-US" altLang="zh-CN" sz="2800" dirty="0">
                <a:sym typeface="Wingdings" pitchFamily="2" charset="2"/>
              </a:rPr>
              <a:t>DFT+U</a:t>
            </a:r>
            <a:r>
              <a:rPr lang="zh-CN" altLang="en-US" sz="2800" dirty="0">
                <a:sym typeface="Wingdings" pitchFamily="2" charset="2"/>
              </a:rPr>
              <a:t>，</a:t>
            </a:r>
            <a:r>
              <a:rPr lang="en-US" altLang="zh-CN" sz="2800" dirty="0">
                <a:sym typeface="Wingdings" pitchFamily="2" charset="2"/>
              </a:rPr>
              <a:t>DFT+SIC</a:t>
            </a:r>
            <a:r>
              <a:rPr lang="zh-CN" altLang="en-US" sz="2800" dirty="0">
                <a:sym typeface="Wingdings" pitchFamily="2" charset="2"/>
              </a:rPr>
              <a:t>，</a:t>
            </a:r>
            <a:r>
              <a:rPr lang="en-US" altLang="zh-CN" sz="2800" dirty="0">
                <a:sym typeface="Wingdings" pitchFamily="2" charset="2"/>
              </a:rPr>
              <a:t>DFT+G</a:t>
            </a:r>
            <a:r>
              <a:rPr lang="zh-CN" altLang="en-US" sz="2800" dirty="0">
                <a:sym typeface="Wingdings" pitchFamily="2" charset="2"/>
              </a:rPr>
              <a:t>，</a:t>
            </a:r>
            <a:r>
              <a:rPr lang="en-US" altLang="zh-CN" sz="2800" dirty="0" smtClean="0">
                <a:sym typeface="Wingdings" pitchFamily="2" charset="2"/>
              </a:rPr>
              <a:t>DFT-DMFT</a:t>
            </a:r>
            <a:endParaRPr lang="zh-CN" altLang="en-US" dirty="0"/>
          </a:p>
        </p:txBody>
      </p:sp>
      <p:sp>
        <p:nvSpPr>
          <p:cNvPr id="2" name="Date Placeholder 1"/>
          <p:cNvSpPr>
            <a:spLocks noGrp="1"/>
          </p:cNvSpPr>
          <p:nvPr>
            <p:ph type="dt" sz="half" idx="10"/>
          </p:nvPr>
        </p:nvSpPr>
        <p:spPr/>
        <p:txBody>
          <a:bodyPr/>
          <a:lstStyle/>
          <a:p>
            <a:fld id="{B631CEC3-6D3C-4175-8581-E6672F0D2663}"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63</a:t>
            </a:fld>
            <a:endParaRPr lang="zh-CN" altLang="en-US"/>
          </a:p>
        </p:txBody>
      </p:sp>
    </p:spTree>
    <p:extLst>
      <p:ext uri="{BB962C8B-B14F-4D97-AF65-F5344CB8AC3E}">
        <p14:creationId xmlns:p14="http://schemas.microsoft.com/office/powerpoint/2010/main" val="246838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62" name="Picture 2" descr="幻灯片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fld id="{3FC3F8BE-6BF2-4936-8FBD-70F9EBB2EDBC}"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AE714C8C-1F9C-404C-BB65-1EC320AFAFFE}" type="slidenum">
              <a:rPr lang="zh-CN" altLang="en-US" smtClean="0"/>
              <a:pPr/>
              <a:t>64</a:t>
            </a:fld>
            <a:endParaRPr lang="zh-CN" altLang="en-US"/>
          </a:p>
        </p:txBody>
      </p:sp>
    </p:spTree>
    <p:extLst>
      <p:ext uri="{BB962C8B-B14F-4D97-AF65-F5344CB8AC3E}">
        <p14:creationId xmlns:p14="http://schemas.microsoft.com/office/powerpoint/2010/main" val="139817846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520" y="0"/>
            <a:ext cx="8591550" cy="752128"/>
          </a:xfrm>
        </p:spPr>
        <p:txBody>
          <a:bodyPr>
            <a:normAutofit/>
          </a:bodyPr>
          <a:lstStyle/>
          <a:p>
            <a:r>
              <a:rPr lang="zh-CN" altLang="en-US" dirty="0" smtClean="0"/>
              <a:t>不同</a:t>
            </a:r>
            <a:r>
              <a:rPr lang="en-US" altLang="zh-CN" dirty="0" smtClean="0"/>
              <a:t>DFT</a:t>
            </a:r>
            <a:r>
              <a:rPr lang="zh-CN" altLang="en-US" dirty="0" smtClean="0"/>
              <a:t>计算方法的特征区别</a:t>
            </a:r>
            <a:endParaRPr lang="zh-CN" altLang="en-US" dirty="0"/>
          </a:p>
        </p:txBody>
      </p:sp>
      <p:sp>
        <p:nvSpPr>
          <p:cNvPr id="6" name="Content Placeholder 5"/>
          <p:cNvSpPr>
            <a:spLocks noGrp="1"/>
          </p:cNvSpPr>
          <p:nvPr>
            <p:ph idx="4294967295"/>
          </p:nvPr>
        </p:nvSpPr>
        <p:spPr>
          <a:xfrm>
            <a:off x="395536" y="1628800"/>
            <a:ext cx="8595360" cy="4937760"/>
          </a:xfrm>
          <a:prstGeom prst="rect">
            <a:avLst/>
          </a:prstGeom>
        </p:spPr>
        <p:txBody>
          <a:bodyPr>
            <a:normAutofit lnSpcReduction="10000"/>
          </a:bodyPr>
          <a:lstStyle/>
          <a:p>
            <a:r>
              <a:rPr lang="zh-CN" altLang="en-US" dirty="0" smtClean="0"/>
              <a:t>从</a:t>
            </a:r>
            <a:r>
              <a:rPr lang="en-US" altLang="zh-CN" dirty="0" smtClean="0"/>
              <a:t>K-S</a:t>
            </a:r>
            <a:r>
              <a:rPr lang="zh-CN" altLang="en-US" dirty="0" smtClean="0"/>
              <a:t>方程出发，在求解过程中能做什么文章？</a:t>
            </a:r>
            <a:endParaRPr lang="en-US" altLang="zh-CN" dirty="0" smtClean="0"/>
          </a:p>
          <a:p>
            <a:pPr marL="0" indent="0">
              <a:buNone/>
            </a:pPr>
            <a:r>
              <a:rPr lang="en-US" altLang="zh-CN" dirty="0" smtClean="0"/>
              <a:t>	</a:t>
            </a:r>
            <a:r>
              <a:rPr lang="zh-CN" altLang="en-US" dirty="0" smtClean="0"/>
              <a:t>（</a:t>
            </a:r>
            <a:r>
              <a:rPr lang="en-US" altLang="zh-CN" dirty="0" smtClean="0"/>
              <a:t>1</a:t>
            </a:r>
            <a:r>
              <a:rPr lang="zh-CN" altLang="en-US" dirty="0" smtClean="0"/>
              <a:t>）、采用不同的函数集来展开波函数</a:t>
            </a:r>
            <a:endParaRPr lang="en-US" altLang="zh-CN" dirty="0" smtClean="0"/>
          </a:p>
          <a:p>
            <a:pPr marL="0" indent="0">
              <a:buNone/>
            </a:pPr>
            <a:r>
              <a:rPr lang="en-US" altLang="zh-CN" dirty="0" smtClean="0"/>
              <a:t>	</a:t>
            </a:r>
            <a:r>
              <a:rPr lang="zh-CN" altLang="en-US" dirty="0" smtClean="0"/>
              <a:t>（</a:t>
            </a:r>
            <a:r>
              <a:rPr lang="en-US" altLang="zh-CN" dirty="0" smtClean="0"/>
              <a:t>2</a:t>
            </a:r>
            <a:r>
              <a:rPr lang="zh-CN" altLang="en-US" dirty="0" smtClean="0"/>
              <a:t>）、如何描述外势场</a:t>
            </a:r>
            <a:endParaRPr lang="en-US" altLang="zh-CN" dirty="0" smtClean="0"/>
          </a:p>
          <a:p>
            <a:endParaRPr lang="en-US" altLang="zh-CN" dirty="0"/>
          </a:p>
          <a:p>
            <a:r>
              <a:rPr lang="zh-CN" altLang="en-US" dirty="0" smtClean="0"/>
              <a:t>对于固体能带计算而言：</a:t>
            </a:r>
            <a:endParaRPr lang="en-US" altLang="zh-CN" dirty="0"/>
          </a:p>
          <a:p>
            <a:pPr marL="0" indent="0">
              <a:buNone/>
            </a:pPr>
            <a:r>
              <a:rPr lang="en-US" altLang="zh-CN" dirty="0" smtClean="0"/>
              <a:t>	</a:t>
            </a:r>
            <a:r>
              <a:rPr lang="zh-CN" altLang="en-US" dirty="0" smtClean="0"/>
              <a:t>（</a:t>
            </a:r>
            <a:r>
              <a:rPr lang="en-US" altLang="zh-CN" dirty="0" smtClean="0"/>
              <a:t>1</a:t>
            </a:r>
            <a:r>
              <a:rPr lang="zh-CN" altLang="en-US" dirty="0" smtClean="0"/>
              <a:t>）、采用不同的函数集来展开</a:t>
            </a:r>
            <a:r>
              <a:rPr lang="zh-CN" altLang="en-US" b="1" dirty="0" smtClean="0"/>
              <a:t>晶体</a:t>
            </a:r>
            <a:r>
              <a:rPr lang="zh-CN" altLang="en-US" dirty="0" smtClean="0"/>
              <a:t>波函数</a:t>
            </a:r>
            <a:endParaRPr lang="en-US" altLang="zh-CN" dirty="0" smtClean="0"/>
          </a:p>
          <a:p>
            <a:pPr marL="0" indent="0">
              <a:buNone/>
            </a:pPr>
            <a:r>
              <a:rPr lang="en-US" altLang="zh-CN" dirty="0"/>
              <a:t>	</a:t>
            </a:r>
            <a:r>
              <a:rPr lang="zh-CN" altLang="en-US" dirty="0" smtClean="0"/>
              <a:t>（</a:t>
            </a:r>
            <a:r>
              <a:rPr lang="en-US" altLang="zh-CN" dirty="0" smtClean="0"/>
              <a:t>2</a:t>
            </a:r>
            <a:r>
              <a:rPr lang="zh-CN" altLang="en-US" dirty="0" smtClean="0"/>
              <a:t>）、对晶体势做有效的、合理的近似处理</a:t>
            </a:r>
            <a:endParaRPr lang="en-US" altLang="zh-CN" dirty="0" smtClean="0"/>
          </a:p>
          <a:p>
            <a:pPr marL="342900" indent="-342900"/>
            <a:endParaRPr lang="en-US" altLang="zh-CN" dirty="0" smtClean="0"/>
          </a:p>
          <a:p>
            <a:pPr marL="342900" indent="-342900"/>
            <a:r>
              <a:rPr lang="zh-CN" altLang="en-US" dirty="0" smtClean="0"/>
              <a:t>几种典型方法：</a:t>
            </a:r>
            <a:endParaRPr lang="en-US" altLang="zh-CN" dirty="0" smtClean="0"/>
          </a:p>
          <a:p>
            <a:pPr marL="173038" lvl="1" indent="0">
              <a:buNone/>
            </a:pPr>
            <a:r>
              <a:rPr lang="en-US" altLang="zh-CN" dirty="0"/>
              <a:t>	</a:t>
            </a:r>
            <a:r>
              <a:rPr lang="zh-CN" altLang="en-US" dirty="0" smtClean="0"/>
              <a:t>（</a:t>
            </a:r>
            <a:r>
              <a:rPr lang="en-US" altLang="zh-CN" dirty="0" smtClean="0"/>
              <a:t>1</a:t>
            </a:r>
            <a:r>
              <a:rPr lang="zh-CN" altLang="en-US" dirty="0" smtClean="0"/>
              <a:t>）、赝势平面波（</a:t>
            </a:r>
            <a:r>
              <a:rPr lang="en-US" altLang="zh-CN" dirty="0" smtClean="0"/>
              <a:t>Pseudopotential </a:t>
            </a:r>
            <a:r>
              <a:rPr lang="en-US" altLang="zh-CN" dirty="0" err="1" smtClean="0"/>
              <a:t>planewave</a:t>
            </a:r>
            <a:r>
              <a:rPr lang="zh-CN" altLang="en-US" dirty="0" smtClean="0"/>
              <a:t>）</a:t>
            </a:r>
            <a:endParaRPr lang="en-US" altLang="zh-CN" dirty="0" smtClean="0"/>
          </a:p>
          <a:p>
            <a:pPr marL="173038" lvl="1" indent="0">
              <a:buNone/>
            </a:pPr>
            <a:r>
              <a:rPr lang="en-US" altLang="zh-CN" dirty="0"/>
              <a:t>	</a:t>
            </a:r>
            <a:r>
              <a:rPr lang="zh-CN" altLang="en-US" dirty="0" smtClean="0"/>
              <a:t>（</a:t>
            </a:r>
            <a:r>
              <a:rPr lang="en-US" altLang="zh-CN" dirty="0" smtClean="0"/>
              <a:t>2</a:t>
            </a:r>
            <a:r>
              <a:rPr lang="zh-CN" altLang="en-US" dirty="0" smtClean="0"/>
              <a:t>）、原子轨道线性组合（</a:t>
            </a:r>
            <a:r>
              <a:rPr lang="en-US" altLang="zh-CN" dirty="0" smtClean="0"/>
              <a:t>LCAO</a:t>
            </a:r>
            <a:r>
              <a:rPr lang="zh-CN" altLang="en-US" dirty="0" smtClean="0"/>
              <a:t>）</a:t>
            </a:r>
            <a:endParaRPr lang="en-US" altLang="zh-CN" dirty="0" smtClean="0"/>
          </a:p>
          <a:p>
            <a:pPr marL="173038" lvl="1" indent="0">
              <a:buNone/>
            </a:pPr>
            <a:r>
              <a:rPr lang="en-US" altLang="zh-CN" dirty="0"/>
              <a:t>	</a:t>
            </a:r>
            <a:r>
              <a:rPr lang="zh-CN" altLang="en-US" dirty="0" smtClean="0"/>
              <a:t>（</a:t>
            </a:r>
            <a:r>
              <a:rPr lang="en-US" altLang="zh-CN" dirty="0" smtClean="0"/>
              <a:t>3</a:t>
            </a:r>
            <a:r>
              <a:rPr lang="zh-CN" altLang="en-US" dirty="0" smtClean="0"/>
              <a:t>）、线性缀加平面波（</a:t>
            </a:r>
            <a:r>
              <a:rPr lang="en-US" altLang="zh-CN" dirty="0" smtClean="0"/>
              <a:t>LAPW</a:t>
            </a:r>
            <a:r>
              <a:rPr lang="zh-CN" altLang="en-US" dirty="0" smtClean="0"/>
              <a:t>）</a:t>
            </a:r>
            <a:endParaRPr lang="en-US" altLang="zh-CN" dirty="0" smtClean="0"/>
          </a:p>
          <a:p>
            <a:pPr marL="173038" lvl="1" indent="0">
              <a:buNone/>
            </a:pPr>
            <a:r>
              <a:rPr lang="en-US" altLang="zh-CN" dirty="0"/>
              <a:t>	</a:t>
            </a:r>
            <a:r>
              <a:rPr lang="zh-CN" altLang="en-US" dirty="0" smtClean="0"/>
              <a:t>（</a:t>
            </a:r>
            <a:r>
              <a:rPr lang="en-US" altLang="zh-CN" dirty="0" smtClean="0"/>
              <a:t>4</a:t>
            </a:r>
            <a:r>
              <a:rPr lang="zh-CN" altLang="en-US" dirty="0" smtClean="0"/>
              <a:t>）、线性</a:t>
            </a:r>
            <a:r>
              <a:rPr lang="en-US" altLang="zh-CN" dirty="0" smtClean="0"/>
              <a:t>Muffin-tin</a:t>
            </a:r>
            <a:r>
              <a:rPr lang="zh-CN" altLang="en-US" dirty="0" smtClean="0"/>
              <a:t>轨道（</a:t>
            </a:r>
            <a:r>
              <a:rPr lang="en-US" altLang="zh-CN" dirty="0" smtClean="0"/>
              <a:t>LMTO</a:t>
            </a:r>
            <a:r>
              <a:rPr lang="zh-CN" altLang="en-US" dirty="0" smtClean="0"/>
              <a:t>）</a:t>
            </a:r>
            <a:endParaRPr lang="en-US" altLang="zh-CN" dirty="0"/>
          </a:p>
          <a:p>
            <a:pPr marL="0" indent="0">
              <a:buNone/>
            </a:pPr>
            <a:endParaRPr lang="en-US" altLang="zh-CN" dirty="0" smtClean="0"/>
          </a:p>
        </p:txBody>
      </p:sp>
      <p:sp>
        <p:nvSpPr>
          <p:cNvPr id="2" name="Date Placeholder 1"/>
          <p:cNvSpPr>
            <a:spLocks noGrp="1"/>
          </p:cNvSpPr>
          <p:nvPr>
            <p:ph type="dt" sz="half" idx="10"/>
          </p:nvPr>
        </p:nvSpPr>
        <p:spPr/>
        <p:txBody>
          <a:bodyPr/>
          <a:lstStyle/>
          <a:p>
            <a:fld id="{6D59D0EE-B55B-4D4B-9755-A8F767678F71}"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65</a:t>
            </a:fld>
            <a:endParaRPr lang="zh-CN" altLang="en-US"/>
          </a:p>
        </p:txBody>
      </p:sp>
      <p:graphicFrame>
        <p:nvGraphicFramePr>
          <p:cNvPr id="7" name="Object 6"/>
          <p:cNvGraphicFramePr>
            <a:graphicFrameLocks noGrp="1" noChangeAspect="1"/>
          </p:cNvGraphicFramePr>
          <p:nvPr>
            <p:extLst/>
          </p:nvPr>
        </p:nvGraphicFramePr>
        <p:xfrm>
          <a:off x="1691680" y="908720"/>
          <a:ext cx="5256213" cy="646112"/>
        </p:xfrm>
        <a:graphic>
          <a:graphicData uri="http://schemas.openxmlformats.org/presentationml/2006/ole">
            <mc:AlternateContent xmlns:mc="http://schemas.openxmlformats.org/markup-compatibility/2006">
              <mc:Choice xmlns:v="urn:schemas-microsoft-com:vml" Requires="v">
                <p:oleObj spid="_x0000_s45064" name="Equation" r:id="rId3" imgW="5994360" imgH="736560" progId="Equation.DSMT4">
                  <p:embed/>
                </p:oleObj>
              </mc:Choice>
              <mc:Fallback>
                <p:oleObj name="Equation" r:id="rId3" imgW="5994360" imgH="736560" progId="Equation.DSMT4">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908720"/>
                        <a:ext cx="5256213" cy="64611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9206856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500"/>
                                        <p:tgtEl>
                                          <p:spTgt spid="6">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8" end="8"/>
                                            </p:txEl>
                                          </p:spTgt>
                                        </p:tgtEl>
                                        <p:attrNameLst>
                                          <p:attrName>style.visibility</p:attrName>
                                        </p:attrNameLst>
                                      </p:cBhvr>
                                      <p:to>
                                        <p:strVal val="visible"/>
                                      </p:to>
                                    </p:set>
                                    <p:animEffect transition="in" filter="fade">
                                      <p:cBhvr>
                                        <p:cTn id="30" dur="500"/>
                                        <p:tgtEl>
                                          <p:spTgt spid="6">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animEffect transition="in" filter="fade">
                                      <p:cBhvr>
                                        <p:cTn id="35" dur="500"/>
                                        <p:tgtEl>
                                          <p:spTgt spid="6">
                                            <p:txEl>
                                              <p:pRg st="9" end="9"/>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xEl>
                                              <p:pRg st="10" end="10"/>
                                            </p:txEl>
                                          </p:spTgt>
                                        </p:tgtEl>
                                        <p:attrNameLst>
                                          <p:attrName>style.visibility</p:attrName>
                                        </p:attrNameLst>
                                      </p:cBhvr>
                                      <p:to>
                                        <p:strVal val="visible"/>
                                      </p:to>
                                    </p:set>
                                    <p:animEffect transition="in" filter="fade">
                                      <p:cBhvr>
                                        <p:cTn id="40" dur="500"/>
                                        <p:tgtEl>
                                          <p:spTgt spid="6">
                                            <p:txEl>
                                              <p:pRg st="10" end="1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
                                            <p:txEl>
                                              <p:pRg st="11" end="11"/>
                                            </p:txEl>
                                          </p:spTgt>
                                        </p:tgtEl>
                                        <p:attrNameLst>
                                          <p:attrName>style.visibility</p:attrName>
                                        </p:attrNameLst>
                                      </p:cBhvr>
                                      <p:to>
                                        <p:strVal val="visible"/>
                                      </p:to>
                                    </p:set>
                                    <p:animEffect transition="in" filter="fade">
                                      <p:cBhvr>
                                        <p:cTn id="45" dur="500"/>
                                        <p:tgtEl>
                                          <p:spTgt spid="6">
                                            <p:txEl>
                                              <p:pRg st="11" end="1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
                                            <p:txEl>
                                              <p:pRg st="12" end="12"/>
                                            </p:txEl>
                                          </p:spTgt>
                                        </p:tgtEl>
                                        <p:attrNameLst>
                                          <p:attrName>style.visibility</p:attrName>
                                        </p:attrNameLst>
                                      </p:cBhvr>
                                      <p:to>
                                        <p:strVal val="visible"/>
                                      </p:to>
                                    </p:set>
                                    <p:animEffect transition="in" filter="fade">
                                      <p:cBhvr>
                                        <p:cTn id="50"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normAutofit fontScale="92500" lnSpcReduction="20000"/>
          </a:bodyPr>
          <a:lstStyle/>
          <a:p>
            <a:fld id="{D934BEB6-174E-446E-AABC-6336C702A8E3}" type="slidenum">
              <a:rPr lang="zh-CN" altLang="en-US"/>
              <a:pPr/>
              <a:t>66</a:t>
            </a:fld>
            <a:endParaRPr lang="en-US" altLang="zh-CN"/>
          </a:p>
        </p:txBody>
      </p:sp>
      <p:pic>
        <p:nvPicPr>
          <p:cNvPr id="656386"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271"/>
            <a:ext cx="9155113" cy="686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9A53FC09-3E3B-4826-912A-0559A7829899}" type="datetime1">
              <a:rPr lang="zh-CN" altLang="en-US" smtClean="0"/>
              <a:t>2013/10/29</a:t>
            </a:fld>
            <a:endParaRPr lang="zh-CN" altLang="en-US"/>
          </a:p>
        </p:txBody>
      </p:sp>
      <p:sp>
        <p:nvSpPr>
          <p:cNvPr id="4" name="Footer Placeholder 3"/>
          <p:cNvSpPr>
            <a:spLocks noGrp="1"/>
          </p:cNvSpPr>
          <p:nvPr>
            <p:ph type="ftr" sz="quarter" idx="11"/>
          </p:nvPr>
        </p:nvSpPr>
        <p:spPr/>
        <p:txBody>
          <a:bodyPr/>
          <a:lstStyle/>
          <a:p>
            <a:r>
              <a:rPr lang="en-US" altLang="zh-CN" smtClean="0"/>
              <a:t>PKU·  Beijing · Fall. 2013</a:t>
            </a:r>
            <a:endParaRPr lang="zh-CN" altLang="en-US" dirty="0"/>
          </a:p>
        </p:txBody>
      </p:sp>
      <p:sp>
        <p:nvSpPr>
          <p:cNvPr id="5" name="圆角矩形 4"/>
          <p:cNvSpPr/>
          <p:nvPr/>
        </p:nvSpPr>
        <p:spPr>
          <a:xfrm>
            <a:off x="3347864" y="1988840"/>
            <a:ext cx="1368152" cy="288032"/>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7" name="圆角矩形 6"/>
          <p:cNvSpPr/>
          <p:nvPr/>
        </p:nvSpPr>
        <p:spPr>
          <a:xfrm>
            <a:off x="4716016" y="4725144"/>
            <a:ext cx="1368152" cy="288032"/>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8" name="圆角矩形 7"/>
          <p:cNvSpPr/>
          <p:nvPr/>
        </p:nvSpPr>
        <p:spPr>
          <a:xfrm>
            <a:off x="4716016" y="5157192"/>
            <a:ext cx="1368152" cy="288032"/>
          </a:xfrm>
          <a:prstGeom prst="roundRect">
            <a:avLst/>
          </a:prstGeom>
          <a:no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9" name="圆角矩形 8"/>
          <p:cNvSpPr/>
          <p:nvPr/>
        </p:nvSpPr>
        <p:spPr>
          <a:xfrm>
            <a:off x="3347864" y="1517477"/>
            <a:ext cx="1944216" cy="288032"/>
          </a:xfrm>
          <a:prstGeom prst="roundRect">
            <a:avLst/>
          </a:prstGeom>
          <a:no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173098978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2000"/>
                                        <p:tgtEl>
                                          <p:spTgt spid="9"/>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6225" y="228601"/>
            <a:ext cx="8591550" cy="824136"/>
          </a:xfrm>
        </p:spPr>
        <p:txBody>
          <a:bodyPr/>
          <a:lstStyle/>
          <a:p>
            <a:r>
              <a:rPr lang="zh-CN" altLang="en-US" dirty="0" smtClean="0"/>
              <a:t>平面波的特点</a:t>
            </a:r>
            <a:endParaRPr lang="zh-CN" altLang="en-US" dirty="0"/>
          </a:p>
        </p:txBody>
      </p:sp>
      <p:sp>
        <p:nvSpPr>
          <p:cNvPr id="6" name="Content Placeholder 5"/>
          <p:cNvSpPr>
            <a:spLocks noGrp="1"/>
          </p:cNvSpPr>
          <p:nvPr>
            <p:ph idx="4294967295"/>
          </p:nvPr>
        </p:nvSpPr>
        <p:spPr>
          <a:xfrm>
            <a:off x="457200" y="1600200"/>
            <a:ext cx="8229600" cy="4525963"/>
          </a:xfrm>
          <a:prstGeom prst="rect">
            <a:avLst/>
          </a:prstGeom>
        </p:spPr>
        <p:txBody>
          <a:bodyPr>
            <a:normAutofit fontScale="92500" lnSpcReduction="10000"/>
          </a:bodyPr>
          <a:lstStyle/>
          <a:p>
            <a:pPr>
              <a:spcBef>
                <a:spcPts val="1800"/>
              </a:spcBef>
            </a:pPr>
            <a:r>
              <a:rPr lang="zh-CN" altLang="en-US" sz="2800" dirty="0" smtClean="0"/>
              <a:t>有较好的解析形式：</a:t>
            </a:r>
            <a:r>
              <a:rPr lang="zh-CN" altLang="en-US" dirty="0" smtClean="0"/>
              <a:t>正交归一化，无须考虑交叠积分。在大多数情况下，</a:t>
            </a:r>
            <a:r>
              <a:rPr lang="zh-CN" altLang="en-US" dirty="0"/>
              <a:t>哈密顿</a:t>
            </a:r>
            <a:r>
              <a:rPr lang="zh-CN" altLang="en-US" dirty="0" smtClean="0"/>
              <a:t>矩阵元在平面波基下可以简单地用解析式表达。</a:t>
            </a:r>
            <a:endParaRPr lang="en-US" altLang="zh-CN" dirty="0" smtClean="0"/>
          </a:p>
          <a:p>
            <a:pPr>
              <a:spcBef>
                <a:spcPts val="1800"/>
              </a:spcBef>
            </a:pPr>
            <a:r>
              <a:rPr lang="zh-CN" altLang="en-US" sz="2800" dirty="0"/>
              <a:t>可</a:t>
            </a:r>
            <a:r>
              <a:rPr lang="zh-CN" altLang="en-US" sz="2800" dirty="0" smtClean="0"/>
              <a:t>以加上更多的平面波，以改善基函数集合的性质</a:t>
            </a:r>
            <a:r>
              <a:rPr lang="en-US" altLang="zh-CN" sz="2800" dirty="0"/>
              <a:t/>
            </a:r>
            <a:br>
              <a:rPr lang="en-US" altLang="zh-CN" sz="2800" dirty="0"/>
            </a:br>
            <a:r>
              <a:rPr lang="en-US" altLang="zh-CN" sz="2800" dirty="0" smtClean="0"/>
              <a:t>	</a:t>
            </a:r>
            <a:r>
              <a:rPr lang="en-US" altLang="zh-CN" sz="2400" dirty="0" smtClean="0">
                <a:sym typeface="Wingdings" pitchFamily="2" charset="2"/>
              </a:rPr>
              <a:t></a:t>
            </a:r>
            <a:r>
              <a:rPr lang="zh-CN" altLang="en-US" sz="2400" dirty="0">
                <a:sym typeface="Wingdings" pitchFamily="2" charset="2"/>
              </a:rPr>
              <a:t>简</a:t>
            </a:r>
            <a:r>
              <a:rPr lang="zh-CN" altLang="en-US" sz="2400" dirty="0" smtClean="0">
                <a:sym typeface="Wingdings" pitchFamily="2" charset="2"/>
              </a:rPr>
              <a:t>单便捷的控制精度</a:t>
            </a:r>
            <a:endParaRPr lang="en-US" altLang="zh-CN" sz="2400" dirty="0" smtClean="0"/>
          </a:p>
          <a:p>
            <a:pPr>
              <a:spcBef>
                <a:spcPts val="1800"/>
              </a:spcBef>
            </a:pPr>
            <a:r>
              <a:rPr lang="zh-CN" altLang="en-US" sz="2800" dirty="0"/>
              <a:t>基函</a:t>
            </a:r>
            <a:r>
              <a:rPr lang="zh-CN" altLang="en-US" sz="2800" dirty="0" smtClean="0"/>
              <a:t>数是非定域的，不依赖于原子的位置</a:t>
            </a:r>
            <a:r>
              <a:rPr lang="en-US" altLang="zh-CN" sz="2800" dirty="0"/>
              <a:t/>
            </a:r>
            <a:br>
              <a:rPr lang="en-US" altLang="zh-CN" sz="2800" dirty="0"/>
            </a:br>
            <a:r>
              <a:rPr lang="en-US" altLang="zh-CN" sz="2800" dirty="0" smtClean="0"/>
              <a:t>	</a:t>
            </a:r>
            <a:r>
              <a:rPr lang="en-US" altLang="zh-CN" sz="2400" dirty="0" smtClean="0">
                <a:sym typeface="Wingdings" pitchFamily="2" charset="2"/>
              </a:rPr>
              <a:t></a:t>
            </a:r>
            <a:r>
              <a:rPr lang="zh-CN" altLang="en-US" sz="2400" dirty="0" smtClean="0">
                <a:sym typeface="Wingdings" pitchFamily="2" charset="2"/>
              </a:rPr>
              <a:t>省去了为特定原子优化基函数</a:t>
            </a:r>
            <a:endParaRPr lang="en-US" altLang="zh-CN" sz="2400" dirty="0" smtClean="0">
              <a:sym typeface="Wingdings" pitchFamily="2" charset="2"/>
            </a:endParaRPr>
          </a:p>
          <a:p>
            <a:pPr>
              <a:spcBef>
                <a:spcPts val="1800"/>
              </a:spcBef>
            </a:pPr>
            <a:r>
              <a:rPr lang="zh-CN" altLang="en-US" sz="2800" dirty="0">
                <a:sym typeface="Wingdings" pitchFamily="2" charset="2"/>
              </a:rPr>
              <a:t>原则上说，无穷多的平面波函数集才是一个完备集，而实际</a:t>
            </a:r>
            <a:r>
              <a:rPr lang="zh-CN" altLang="en-US" sz="2800" dirty="0" smtClean="0">
                <a:sym typeface="Wingdings" pitchFamily="2" charset="2"/>
              </a:rPr>
              <a:t>计算只能取</a:t>
            </a:r>
            <a:r>
              <a:rPr lang="zh-CN" altLang="en-US" sz="2800" dirty="0">
                <a:sym typeface="Wingdings" pitchFamily="2" charset="2"/>
              </a:rPr>
              <a:t>有限个平面波。</a:t>
            </a:r>
            <a:endParaRPr lang="en-US" altLang="zh-CN" sz="2800" dirty="0">
              <a:sym typeface="Wingdings" pitchFamily="2" charset="2"/>
            </a:endParaRPr>
          </a:p>
          <a:p>
            <a:pPr>
              <a:spcBef>
                <a:spcPts val="1800"/>
              </a:spcBef>
            </a:pPr>
            <a:r>
              <a:rPr lang="zh-CN" altLang="en-US" sz="2800" dirty="0">
                <a:sym typeface="Wingdings" pitchFamily="2" charset="2"/>
              </a:rPr>
              <a:t>通常的做法是确定一个能量截断</a:t>
            </a:r>
            <a:r>
              <a:rPr lang="en-US" altLang="zh-CN" sz="2800" dirty="0" err="1">
                <a:sym typeface="Wingdings" pitchFamily="2" charset="2"/>
              </a:rPr>
              <a:t>E</a:t>
            </a:r>
            <a:r>
              <a:rPr lang="en-US" altLang="zh-CN" sz="2800" baseline="-25000" dirty="0" err="1">
                <a:sym typeface="Wingdings" pitchFamily="2" charset="2"/>
              </a:rPr>
              <a:t>cut</a:t>
            </a:r>
            <a:r>
              <a:rPr lang="zh-CN" altLang="en-US" sz="2800" dirty="0">
                <a:sym typeface="Wingdings" pitchFamily="2" charset="2"/>
              </a:rPr>
              <a:t>，把所</a:t>
            </a:r>
            <a:r>
              <a:rPr lang="zh-CN" altLang="en-US" sz="2800" dirty="0" smtClean="0">
                <a:sym typeface="Wingdings" pitchFamily="2" charset="2"/>
              </a:rPr>
              <a:t>有满足</a:t>
            </a:r>
            <a:r>
              <a:rPr lang="en-US" altLang="zh-CN" sz="2800" dirty="0" smtClean="0">
                <a:sym typeface="Wingdings" pitchFamily="2" charset="2"/>
              </a:rPr>
              <a:t>(</a:t>
            </a:r>
            <a:r>
              <a:rPr lang="en-US" altLang="zh-CN" sz="2800" dirty="0" err="1">
                <a:sym typeface="Wingdings" pitchFamily="2" charset="2"/>
              </a:rPr>
              <a:t>k+K</a:t>
            </a:r>
            <a:r>
              <a:rPr lang="en-US" altLang="zh-CN" sz="2800" dirty="0" smtClean="0">
                <a:sym typeface="Wingdings" pitchFamily="2" charset="2"/>
              </a:rPr>
              <a:t>)</a:t>
            </a:r>
            <a:r>
              <a:rPr lang="en-US" altLang="zh-CN" sz="2800" baseline="30000" dirty="0">
                <a:sym typeface="Wingdings" pitchFamily="2" charset="2"/>
              </a:rPr>
              <a:t>2</a:t>
            </a:r>
            <a:r>
              <a:rPr lang="en-US" altLang="zh-CN" sz="2800" dirty="0" smtClean="0">
                <a:sym typeface="Wingdings" pitchFamily="2" charset="2"/>
              </a:rPr>
              <a:t>&lt;</a:t>
            </a:r>
            <a:r>
              <a:rPr lang="en-US" altLang="zh-CN" sz="2800" dirty="0" err="1">
                <a:sym typeface="Wingdings" pitchFamily="2" charset="2"/>
              </a:rPr>
              <a:t>E</a:t>
            </a:r>
            <a:r>
              <a:rPr lang="en-US" altLang="zh-CN" sz="2800" baseline="-25000" dirty="0" err="1">
                <a:sym typeface="Wingdings" pitchFamily="2" charset="2"/>
              </a:rPr>
              <a:t>cut</a:t>
            </a:r>
            <a:r>
              <a:rPr lang="zh-CN" altLang="en-US" sz="2800" dirty="0">
                <a:sym typeface="Wingdings" pitchFamily="2" charset="2"/>
              </a:rPr>
              <a:t>的平面波包含在基集内。</a:t>
            </a:r>
            <a:endParaRPr lang="en-US" altLang="zh-CN" sz="2800" dirty="0">
              <a:sym typeface="Wingdings" pitchFamily="2" charset="2"/>
            </a:endParaRPr>
          </a:p>
        </p:txBody>
      </p:sp>
      <p:sp>
        <p:nvSpPr>
          <p:cNvPr id="2" name="Date Placeholder 1"/>
          <p:cNvSpPr>
            <a:spLocks noGrp="1"/>
          </p:cNvSpPr>
          <p:nvPr>
            <p:ph type="dt" sz="half" idx="10"/>
          </p:nvPr>
        </p:nvSpPr>
        <p:spPr/>
        <p:txBody>
          <a:bodyPr/>
          <a:lstStyle/>
          <a:p>
            <a:fld id="{ECD45F1C-4D1D-4491-B58A-B91A3EB73F72}"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67</a:t>
            </a:fld>
            <a:endParaRPr lang="zh-CN" altLang="en-US"/>
          </a:p>
        </p:txBody>
      </p:sp>
    </p:spTree>
    <p:extLst>
      <p:ext uri="{BB962C8B-B14F-4D97-AF65-F5344CB8AC3E}">
        <p14:creationId xmlns:p14="http://schemas.microsoft.com/office/powerpoint/2010/main" val="60967754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520" y="116632"/>
            <a:ext cx="8591550" cy="752127"/>
          </a:xfrm>
        </p:spPr>
        <p:txBody>
          <a:bodyPr>
            <a:normAutofit/>
          </a:bodyPr>
          <a:lstStyle/>
          <a:p>
            <a:r>
              <a:rPr lang="zh-CN" altLang="en-US" dirty="0" smtClean="0"/>
              <a:t>平面波展开的特点</a:t>
            </a:r>
            <a:endParaRPr lang="zh-CN" altLang="en-US" dirty="0"/>
          </a:p>
        </p:txBody>
      </p:sp>
      <p:sp>
        <p:nvSpPr>
          <p:cNvPr id="6" name="Content Placeholder 5"/>
          <p:cNvSpPr>
            <a:spLocks noGrp="1"/>
          </p:cNvSpPr>
          <p:nvPr>
            <p:ph idx="4294967295"/>
          </p:nvPr>
        </p:nvSpPr>
        <p:spPr>
          <a:xfrm>
            <a:off x="274320" y="980728"/>
            <a:ext cx="8595360" cy="5472608"/>
          </a:xfrm>
          <a:prstGeom prst="rect">
            <a:avLst/>
          </a:prstGeom>
        </p:spPr>
        <p:txBody>
          <a:bodyPr>
            <a:normAutofit/>
          </a:bodyPr>
          <a:lstStyle/>
          <a:p>
            <a:pPr marL="0" indent="0">
              <a:buNone/>
            </a:pPr>
            <a:r>
              <a:rPr lang="zh-CN" altLang="en-US" dirty="0"/>
              <a:t>一</a:t>
            </a:r>
            <a:r>
              <a:rPr lang="zh-CN" altLang="en-US" dirty="0" smtClean="0"/>
              <a:t>般来说，晶体波函数占有很宽的动量范围：</a:t>
            </a:r>
            <a:endParaRPr lang="en-US" altLang="zh-CN" dirty="0" smtClean="0"/>
          </a:p>
          <a:p>
            <a:pPr marL="0" indent="0">
              <a:buNone/>
            </a:pPr>
            <a:r>
              <a:rPr lang="en-US" altLang="zh-CN" dirty="0"/>
              <a:t>	</a:t>
            </a:r>
            <a:r>
              <a:rPr lang="zh-CN" altLang="en-US" dirty="0" smtClean="0"/>
              <a:t>在紧靠原子核附近，原子核势具有很强的定域性，电子具有很大的动能，波函数很快的振荡</a:t>
            </a:r>
            <a:endParaRPr lang="en-US" altLang="zh-CN" dirty="0" smtClean="0"/>
          </a:p>
          <a:p>
            <a:pPr marL="0" indent="0">
              <a:buNone/>
            </a:pPr>
            <a:r>
              <a:rPr lang="en-US" altLang="zh-CN" dirty="0"/>
              <a:t>	</a:t>
            </a:r>
            <a:r>
              <a:rPr lang="zh-CN" altLang="en-US" dirty="0" smtClean="0"/>
              <a:t>在远离原子核处，原子核的势被电子屏蔽，势能较浅且变化平坦，电子动量很小。</a:t>
            </a:r>
            <a:endParaRPr lang="en-US" altLang="zh-CN" dirty="0" smtClean="0"/>
          </a:p>
          <a:p>
            <a:pPr marL="0" indent="0">
              <a:spcBef>
                <a:spcPts val="2400"/>
              </a:spcBef>
              <a:buNone/>
            </a:pPr>
            <a:r>
              <a:rPr lang="zh-CN" altLang="en-US" dirty="0" smtClean="0"/>
              <a:t>对于平面波展开来说：不但需要大动量的平面波也需要小动量的平面波，也就是说平面波展开随着平面波动量增加的收敛很慢，以至于采用现代超级计算机来直接计算也是不现实的。</a:t>
            </a:r>
            <a:endParaRPr lang="en-US" altLang="zh-CN" dirty="0"/>
          </a:p>
          <a:p>
            <a:pPr marL="0" indent="0">
              <a:spcBef>
                <a:spcPts val="2400"/>
              </a:spcBef>
              <a:buNone/>
            </a:pPr>
            <a:r>
              <a:rPr lang="zh-CN" altLang="en-US" dirty="0" smtClean="0"/>
              <a:t>而且，即使用了很多的平面波，也只是收敛到体系能里的最低能态，这个电子态往往对体系的性质没有什么贡献。</a:t>
            </a:r>
            <a:endParaRPr lang="en-US" altLang="zh-CN" dirty="0" smtClean="0"/>
          </a:p>
          <a:p>
            <a:pPr marL="0" indent="0">
              <a:spcBef>
                <a:spcPts val="2400"/>
              </a:spcBef>
              <a:buNone/>
            </a:pPr>
            <a:r>
              <a:rPr lang="zh-CN" altLang="en-US" dirty="0"/>
              <a:t>例</a:t>
            </a:r>
            <a:r>
              <a:rPr lang="zh-CN" altLang="en-US" dirty="0" smtClean="0"/>
              <a:t>如，</a:t>
            </a:r>
            <a:r>
              <a:rPr lang="en-US" altLang="zh-CN" dirty="0" smtClean="0"/>
              <a:t>Al</a:t>
            </a:r>
            <a:r>
              <a:rPr lang="zh-CN" altLang="en-US" dirty="0" smtClean="0"/>
              <a:t>晶体，估计要</a:t>
            </a:r>
            <a:r>
              <a:rPr lang="en-US" altLang="zh-CN" dirty="0" smtClean="0"/>
              <a:t>10</a:t>
            </a:r>
            <a:r>
              <a:rPr lang="en-US" altLang="zh-CN" baseline="30000" dirty="0" smtClean="0"/>
              <a:t>16</a:t>
            </a:r>
            <a:r>
              <a:rPr lang="zh-CN" altLang="en-US" dirty="0" smtClean="0"/>
              <a:t>个平面波才能收敛到</a:t>
            </a:r>
            <a:r>
              <a:rPr lang="en-US" altLang="zh-CN" dirty="0" smtClean="0"/>
              <a:t>1s</a:t>
            </a:r>
            <a:r>
              <a:rPr lang="zh-CN" altLang="en-US" dirty="0" smtClean="0"/>
              <a:t>态，而对晶体电子性质起重要作用的是</a:t>
            </a:r>
            <a:r>
              <a:rPr lang="en-US" altLang="zh-CN" dirty="0" smtClean="0"/>
              <a:t>3s</a:t>
            </a:r>
            <a:r>
              <a:rPr lang="zh-CN" altLang="en-US" dirty="0" smtClean="0"/>
              <a:t>、</a:t>
            </a:r>
            <a:r>
              <a:rPr lang="en-US" altLang="zh-CN" dirty="0" smtClean="0"/>
              <a:t>3p</a:t>
            </a:r>
            <a:r>
              <a:rPr lang="zh-CN" altLang="en-US" dirty="0" smtClean="0"/>
              <a:t>态。</a:t>
            </a:r>
            <a:endParaRPr lang="en-US" altLang="zh-CN" dirty="0" smtClean="0"/>
          </a:p>
          <a:p>
            <a:pPr marL="170752" lvl="1" indent="0">
              <a:buNone/>
            </a:pPr>
            <a:endParaRPr lang="zh-CN" altLang="en-US" dirty="0"/>
          </a:p>
        </p:txBody>
      </p:sp>
      <p:sp>
        <p:nvSpPr>
          <p:cNvPr id="2" name="Date Placeholder 1"/>
          <p:cNvSpPr>
            <a:spLocks noGrp="1"/>
          </p:cNvSpPr>
          <p:nvPr>
            <p:ph type="dt" sz="half" idx="10"/>
          </p:nvPr>
        </p:nvSpPr>
        <p:spPr/>
        <p:txBody>
          <a:bodyPr/>
          <a:lstStyle/>
          <a:p>
            <a:fld id="{C3B3BE0C-B8B9-433E-8E5B-11CD3668131E}"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68</a:t>
            </a:fld>
            <a:endParaRPr lang="zh-CN" altLang="en-US"/>
          </a:p>
        </p:txBody>
      </p:sp>
    </p:spTree>
    <p:extLst>
      <p:ext uri="{BB962C8B-B14F-4D97-AF65-F5344CB8AC3E}">
        <p14:creationId xmlns:p14="http://schemas.microsoft.com/office/powerpoint/2010/main" val="419659648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11214" y="113437"/>
            <a:ext cx="8591550" cy="648072"/>
          </a:xfrm>
        </p:spPr>
        <p:txBody>
          <a:bodyPr>
            <a:normAutofit/>
          </a:bodyPr>
          <a:lstStyle/>
          <a:p>
            <a:r>
              <a:rPr lang="zh-CN" altLang="en-US" dirty="0" smtClean="0"/>
              <a:t>赝势导出</a:t>
            </a:r>
            <a:endParaRPr lang="zh-CN" altLang="en-US" dirty="0"/>
          </a:p>
        </p:txBody>
      </p:sp>
      <p:sp>
        <p:nvSpPr>
          <p:cNvPr id="6" name="Content Placeholder 5"/>
          <p:cNvSpPr>
            <a:spLocks noGrp="1"/>
          </p:cNvSpPr>
          <p:nvPr>
            <p:ph idx="4294967295"/>
          </p:nvPr>
        </p:nvSpPr>
        <p:spPr>
          <a:xfrm>
            <a:off x="4716016" y="1700808"/>
            <a:ext cx="4270161" cy="4937760"/>
          </a:xfrm>
          <a:prstGeom prst="rect">
            <a:avLst/>
          </a:prstGeom>
        </p:spPr>
        <p:txBody>
          <a:bodyPr>
            <a:noAutofit/>
          </a:bodyPr>
          <a:lstStyle/>
          <a:p>
            <a:pPr marL="0" indent="0">
              <a:buNone/>
            </a:pPr>
            <a:r>
              <a:rPr lang="zh-CN" altLang="en-US" sz="2400" dirty="0" smtClean="0"/>
              <a:t>（</a:t>
            </a:r>
            <a:r>
              <a:rPr lang="en-US" altLang="zh-CN" sz="2400" dirty="0" smtClean="0"/>
              <a:t>1</a:t>
            </a:r>
            <a:r>
              <a:rPr lang="zh-CN" altLang="en-US" sz="2400" dirty="0" smtClean="0"/>
              <a:t>）芯区：靠近原子核的区域，波函数有紧束缚的芯电子波函数组成，与近邻的原子波函数相互作用很小。</a:t>
            </a:r>
            <a:endParaRPr lang="en-US" altLang="zh-CN" sz="2400" dirty="0" smtClean="0"/>
          </a:p>
          <a:p>
            <a:pPr marL="0" indent="0">
              <a:buNone/>
            </a:pPr>
            <a:r>
              <a:rPr lang="zh-CN" altLang="en-US" sz="2400" dirty="0" smtClean="0"/>
              <a:t>（</a:t>
            </a:r>
            <a:r>
              <a:rPr lang="en-US" altLang="zh-CN" sz="2400" dirty="0" smtClean="0"/>
              <a:t>2</a:t>
            </a:r>
            <a:r>
              <a:rPr lang="zh-CN" altLang="en-US" sz="2400" dirty="0" smtClean="0"/>
              <a:t>）其他区域：价电子波函数相互交叠、相互作用。尽管芯区势很强的吸引价电子，但正交化平面波方法要求芯、价态正交。芯态对价态的贡献就如同一个排斥势。</a:t>
            </a:r>
            <a:r>
              <a:rPr lang="zh-CN" altLang="en-US" sz="2400" dirty="0"/>
              <a:t>吸</a:t>
            </a:r>
            <a:r>
              <a:rPr lang="zh-CN" altLang="en-US" sz="2400" dirty="0" smtClean="0"/>
              <a:t>引</a:t>
            </a:r>
            <a:r>
              <a:rPr lang="en-US" altLang="zh-CN" sz="2400" dirty="0" smtClean="0"/>
              <a:t>+</a:t>
            </a:r>
            <a:r>
              <a:rPr lang="zh-CN" altLang="en-US" sz="2400" dirty="0" smtClean="0"/>
              <a:t>排斥的和就是对价电子的有效势，与核势比相对平缓。</a:t>
            </a:r>
            <a:endParaRPr lang="en-US" altLang="zh-CN" sz="2400" dirty="0"/>
          </a:p>
        </p:txBody>
      </p:sp>
      <p:sp>
        <p:nvSpPr>
          <p:cNvPr id="2" name="Date Placeholder 1"/>
          <p:cNvSpPr>
            <a:spLocks noGrp="1"/>
          </p:cNvSpPr>
          <p:nvPr>
            <p:ph type="dt" sz="half" idx="10"/>
          </p:nvPr>
        </p:nvSpPr>
        <p:spPr/>
        <p:txBody>
          <a:bodyPr/>
          <a:lstStyle/>
          <a:p>
            <a:fld id="{31A8EAF9-15C5-45FF-A90E-5CB5FF945127}"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69</a:t>
            </a:fld>
            <a:endParaRPr lang="zh-CN" altLang="en-US"/>
          </a:p>
        </p:txBody>
      </p:sp>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 y="1700808"/>
            <a:ext cx="4705063"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2516" y="761509"/>
            <a:ext cx="9059011" cy="830997"/>
          </a:xfrm>
          <a:prstGeom prst="rect">
            <a:avLst/>
          </a:prstGeom>
        </p:spPr>
        <p:txBody>
          <a:bodyPr wrap="square">
            <a:spAutoFit/>
          </a:bodyPr>
          <a:lstStyle/>
          <a:p>
            <a:pPr lvl="0" fontAlgn="auto">
              <a:spcBef>
                <a:spcPts val="600"/>
              </a:spcBef>
              <a:spcAft>
                <a:spcPts val="0"/>
              </a:spcAft>
              <a:buClr>
                <a:srgbClr val="F07F09"/>
              </a:buClr>
            </a:pPr>
            <a:r>
              <a:rPr lang="zh-CN" altLang="en-US" sz="2400" spc="30" dirty="0">
                <a:solidFill>
                  <a:srgbClr val="323232"/>
                </a:solidFill>
                <a:latin typeface="Verdana"/>
                <a:ea typeface="微软雅黑"/>
                <a:cs typeface="Tahoma" pitchFamily="34" charset="0"/>
              </a:rPr>
              <a:t>赝势的导出并不是唯一的。原始的赝势方法是建立在正交化平面波方法上的。对一个由多个原子组成的固体，其波函数可以分为</a:t>
            </a:r>
            <a:r>
              <a:rPr lang="en-US" altLang="zh-CN" sz="2400" spc="30" dirty="0">
                <a:solidFill>
                  <a:srgbClr val="323232"/>
                </a:solidFill>
                <a:latin typeface="Verdana"/>
                <a:ea typeface="微软雅黑"/>
                <a:cs typeface="Tahoma" pitchFamily="34" charset="0"/>
              </a:rPr>
              <a:t>:</a:t>
            </a:r>
          </a:p>
        </p:txBody>
      </p:sp>
    </p:spTree>
    <p:extLst>
      <p:ext uri="{BB962C8B-B14F-4D97-AF65-F5344CB8AC3E}">
        <p14:creationId xmlns:p14="http://schemas.microsoft.com/office/powerpoint/2010/main" val="280617615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fade">
                                      <p:cBhvr>
                                        <p:cTn id="7" dur="500"/>
                                        <p:tgtEl>
                                          <p:spTgt spid="686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Rectangle 2"/>
          <p:cNvSpPr>
            <a:spLocks noGrp="1" noChangeArrowheads="1"/>
          </p:cNvSpPr>
          <p:nvPr>
            <p:ph type="title"/>
          </p:nvPr>
        </p:nvSpPr>
        <p:spPr>
          <a:xfrm>
            <a:off x="685800" y="715963"/>
            <a:ext cx="7772400" cy="579437"/>
          </a:xfrm>
        </p:spPr>
        <p:txBody>
          <a:bodyPr>
            <a:normAutofit fontScale="90000"/>
          </a:bodyPr>
          <a:lstStyle/>
          <a:p>
            <a:pPr algn="l"/>
            <a:r>
              <a:rPr lang="en-US" altLang="zh-CN" sz="3200">
                <a:solidFill>
                  <a:schemeClr val="bg1"/>
                </a:solidFill>
              </a:rPr>
              <a:t>State-of-art micro-electronics modeling:</a:t>
            </a:r>
            <a:endParaRPr lang="en-US" altLang="zh-CN"/>
          </a:p>
        </p:txBody>
      </p:sp>
      <p:sp>
        <p:nvSpPr>
          <p:cNvPr id="718851" name="Rectangle 3"/>
          <p:cNvSpPr>
            <a:spLocks noGrp="1" noChangeArrowheads="1"/>
          </p:cNvSpPr>
          <p:nvPr>
            <p:ph idx="4294967295"/>
          </p:nvPr>
        </p:nvSpPr>
        <p:spPr>
          <a:xfrm>
            <a:off x="457200" y="1143000"/>
            <a:ext cx="8229600" cy="1143000"/>
          </a:xfrm>
          <a:prstGeom prst="rect">
            <a:avLst/>
          </a:prstGeom>
        </p:spPr>
        <p:txBody>
          <a:bodyPr>
            <a:normAutofit lnSpcReduction="10000"/>
          </a:bodyPr>
          <a:lstStyle/>
          <a:p>
            <a:r>
              <a:rPr lang="en-US" altLang="zh-CN" sz="1800" b="1"/>
              <a:t>SPICE (Simulation Program with Integrated Circuit Emphasis) software accepts a circuit schematic as input, and outputs the simulated circuit behaviors.  To do this, we need to know how individual devices work.</a:t>
            </a:r>
            <a:endParaRPr lang="en-US" altLang="zh-CN" sz="2000" b="1"/>
          </a:p>
          <a:p>
            <a:endParaRPr lang="zh-CN" altLang="en-US" sz="2000" b="1"/>
          </a:p>
        </p:txBody>
      </p:sp>
      <p:pic>
        <p:nvPicPr>
          <p:cNvPr id="7188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286000"/>
            <a:ext cx="3048000" cy="220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18853" name="Object 5"/>
          <p:cNvGraphicFramePr>
            <a:graphicFrameLocks noChangeAspect="1"/>
          </p:cNvGraphicFramePr>
          <p:nvPr/>
        </p:nvGraphicFramePr>
        <p:xfrm>
          <a:off x="990600" y="2667000"/>
          <a:ext cx="3200400" cy="1520825"/>
        </p:xfrm>
        <a:graphic>
          <a:graphicData uri="http://schemas.openxmlformats.org/presentationml/2006/ole">
            <mc:AlternateContent xmlns:mc="http://schemas.openxmlformats.org/markup-compatibility/2006">
              <mc:Choice xmlns:v="urn:schemas-microsoft-com:vml" Requires="v">
                <p:oleObj spid="_x0000_s16392" name="Equation" r:id="rId4" imgW="1549080" imgH="736560" progId="Equation.3">
                  <p:embed/>
                </p:oleObj>
              </mc:Choice>
              <mc:Fallback>
                <p:oleObj name="Equation" r:id="rId4" imgW="1549080" imgH="7365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667000"/>
                        <a:ext cx="3200400" cy="152082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8854" name="Text Box 6"/>
          <p:cNvSpPr txBox="1">
            <a:spLocks noChangeArrowheads="1"/>
          </p:cNvSpPr>
          <p:nvPr/>
        </p:nvSpPr>
        <p:spPr bwMode="auto">
          <a:xfrm>
            <a:off x="1959496" y="3048000"/>
            <a:ext cx="1676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pPr>
            <a:r>
              <a:rPr kumimoji="0" lang="en-US" altLang="zh-CN" sz="1800" b="1" dirty="0">
                <a:solidFill>
                  <a:srgbClr val="FF3300"/>
                </a:solidFill>
              </a:rPr>
              <a:t>Device parameters</a:t>
            </a:r>
            <a:endParaRPr kumimoji="0" lang="en-US" altLang="zh-CN" b="1" dirty="0">
              <a:solidFill>
                <a:srgbClr val="000099"/>
              </a:solidFill>
            </a:endParaRPr>
          </a:p>
        </p:txBody>
      </p:sp>
      <p:sp>
        <p:nvSpPr>
          <p:cNvPr id="718855" name="Text Box 7"/>
          <p:cNvSpPr txBox="1">
            <a:spLocks noChangeArrowheads="1"/>
          </p:cNvSpPr>
          <p:nvPr/>
        </p:nvSpPr>
        <p:spPr bwMode="auto">
          <a:xfrm>
            <a:off x="609600" y="4819650"/>
            <a:ext cx="7848600" cy="182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kumimoji="0" lang="en-US" altLang="zh-CN" sz="1400" b="1">
                <a:solidFill>
                  <a:schemeClr val="bg1"/>
                </a:solidFill>
                <a:latin typeface="Arial" pitchFamily="34" charset="0"/>
              </a:rPr>
              <a:t>Obtain these parameters empirically:</a:t>
            </a:r>
            <a:r>
              <a:rPr kumimoji="0" lang="en-US" altLang="zh-CN" sz="1400" b="1">
                <a:solidFill>
                  <a:srgbClr val="FFFF00"/>
                </a:solidFill>
                <a:latin typeface="Arial" pitchFamily="34" charset="0"/>
              </a:rPr>
              <a:t> </a:t>
            </a:r>
            <a:r>
              <a:rPr kumimoji="0" lang="en-US" altLang="zh-CN" sz="1400" b="1">
                <a:latin typeface="Arial" pitchFamily="34" charset="0"/>
              </a:rPr>
              <a:t>send designs to Taiwan semiconductor foundry or similar foundries; make many devices; do measurements;  extract parameters.</a:t>
            </a:r>
          </a:p>
          <a:p>
            <a:pPr algn="l"/>
            <a:endParaRPr kumimoji="0" lang="en-US" altLang="zh-CN" sz="1400" b="1">
              <a:latin typeface="Arial" pitchFamily="34" charset="0"/>
            </a:endParaRPr>
          </a:p>
          <a:p>
            <a:pPr algn="l"/>
            <a:r>
              <a:rPr kumimoji="0" lang="en-US" altLang="zh-CN" sz="1400" b="1">
                <a:latin typeface="Arial" pitchFamily="34" charset="0"/>
              </a:rPr>
              <a:t>This process will become very difficult and expensive in nano-scale.  Ultimately, one needs a complete atomic scale modeling of entire semiconductor nano-scale device system.</a:t>
            </a:r>
          </a:p>
          <a:p>
            <a:pPr algn="l"/>
            <a:endParaRPr kumimoji="0" lang="en-US" altLang="zh-CN" sz="1400" i="1">
              <a:latin typeface="Arial" pitchFamily="34" charset="0"/>
            </a:endParaRPr>
          </a:p>
          <a:p>
            <a:pPr algn="l">
              <a:spcBef>
                <a:spcPct val="50000"/>
              </a:spcBef>
            </a:pPr>
            <a:endParaRPr kumimoji="0" lang="en-US" altLang="zh-CN" b="1"/>
          </a:p>
        </p:txBody>
      </p:sp>
      <p:sp>
        <p:nvSpPr>
          <p:cNvPr id="718856" name="Line 8"/>
          <p:cNvSpPr>
            <a:spLocks noChangeShapeType="1"/>
          </p:cNvSpPr>
          <p:nvPr/>
        </p:nvSpPr>
        <p:spPr bwMode="auto">
          <a:xfrm flipV="1">
            <a:off x="1905000" y="3962400"/>
            <a:ext cx="533400" cy="91440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 name="Date Placeholder 1"/>
          <p:cNvSpPr>
            <a:spLocks noGrp="1"/>
          </p:cNvSpPr>
          <p:nvPr>
            <p:ph type="dt" sz="half" idx="10"/>
          </p:nvPr>
        </p:nvSpPr>
        <p:spPr/>
        <p:txBody>
          <a:bodyPr/>
          <a:lstStyle/>
          <a:p>
            <a:fld id="{D16D3C3F-00C5-4179-BB28-7EBDBFF802E4}"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7</a:t>
            </a:fld>
            <a:endParaRPr lang="zh-CN" altLang="en-US"/>
          </a:p>
        </p:txBody>
      </p:sp>
    </p:spTree>
    <p:extLst>
      <p:ext uri="{BB962C8B-B14F-4D97-AF65-F5344CB8AC3E}">
        <p14:creationId xmlns:p14="http://schemas.microsoft.com/office/powerpoint/2010/main" val="27790285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6225" y="228601"/>
            <a:ext cx="8591550" cy="752128"/>
          </a:xfrm>
        </p:spPr>
        <p:txBody>
          <a:bodyPr>
            <a:normAutofit/>
          </a:bodyPr>
          <a:lstStyle/>
          <a:p>
            <a:r>
              <a:rPr lang="zh-CN" altLang="en-US" dirty="0" smtClean="0"/>
              <a:t>速度</a:t>
            </a:r>
            <a:r>
              <a:rPr lang="en-US" altLang="zh-CN" dirty="0" err="1" smtClean="0"/>
              <a:t>vs</a:t>
            </a:r>
            <a:r>
              <a:rPr lang="zh-CN" altLang="en-US" dirty="0" smtClean="0"/>
              <a:t>精度</a:t>
            </a:r>
            <a:endParaRPr lang="zh-CN" altLang="en-US" dirty="0"/>
          </a:p>
        </p:txBody>
      </p:sp>
      <p:sp>
        <p:nvSpPr>
          <p:cNvPr id="6" name="Content Placeholder 5"/>
          <p:cNvSpPr>
            <a:spLocks noGrp="1"/>
          </p:cNvSpPr>
          <p:nvPr>
            <p:ph idx="4294967295"/>
          </p:nvPr>
        </p:nvSpPr>
        <p:spPr>
          <a:xfrm>
            <a:off x="457200" y="1600200"/>
            <a:ext cx="8229600" cy="4525963"/>
          </a:xfrm>
          <a:prstGeom prst="rect">
            <a:avLst/>
          </a:prstGeom>
        </p:spPr>
        <p:txBody>
          <a:bodyPr>
            <a:normAutofit/>
          </a:bodyPr>
          <a:lstStyle/>
          <a:p>
            <a:r>
              <a:rPr lang="zh-CN" altLang="en-US" dirty="0" smtClean="0"/>
              <a:t>在</a:t>
            </a:r>
            <a:r>
              <a:rPr lang="en-US" altLang="zh-CN" dirty="0" smtClean="0"/>
              <a:t>USPP</a:t>
            </a:r>
            <a:r>
              <a:rPr lang="zh-CN" altLang="en-US" dirty="0" smtClean="0"/>
              <a:t>下，原</a:t>
            </a:r>
            <a:r>
              <a:rPr lang="zh-CN" altLang="en-US" dirty="0"/>
              <a:t>来的一些局域性很强的价轨道，如</a:t>
            </a:r>
            <a:r>
              <a:rPr lang="en-US" altLang="zh-CN" dirty="0"/>
              <a:t>O</a:t>
            </a:r>
            <a:r>
              <a:rPr lang="zh-CN" altLang="en-US" dirty="0"/>
              <a:t>的</a:t>
            </a:r>
            <a:r>
              <a:rPr lang="en-US" altLang="zh-CN" dirty="0"/>
              <a:t>2P</a:t>
            </a:r>
            <a:r>
              <a:rPr lang="zh-CN" altLang="en-US" dirty="0"/>
              <a:t>轨道的赝波函数也就可以选择的尽量平缓，从而大大减少了这些赝轨道平面波的基函数，从而对减小工作量十分有利。</a:t>
            </a:r>
          </a:p>
          <a:p>
            <a:endParaRPr lang="en-US" altLang="zh-CN" dirty="0" smtClean="0"/>
          </a:p>
          <a:p>
            <a:r>
              <a:rPr lang="zh-CN" altLang="en-US" dirty="0" smtClean="0"/>
              <a:t>但是。。。</a:t>
            </a:r>
            <a:r>
              <a:rPr lang="en-US" altLang="zh-CN" dirty="0" smtClean="0"/>
              <a:t>USPP</a:t>
            </a:r>
            <a:r>
              <a:rPr lang="zh-CN" altLang="en-US" dirty="0"/>
              <a:t>需</a:t>
            </a:r>
            <a:r>
              <a:rPr lang="zh-CN" altLang="en-US" dirty="0" smtClean="0"/>
              <a:t>要严格的测试以满足较好的</a:t>
            </a:r>
            <a:r>
              <a:rPr lang="en-US" altLang="zh-CN" dirty="0" smtClean="0"/>
              <a:t>transferability</a:t>
            </a:r>
            <a:r>
              <a:rPr lang="zh-CN" altLang="en-US" dirty="0" smtClean="0"/>
              <a:t>。</a:t>
            </a:r>
            <a:r>
              <a:rPr lang="en-US" altLang="zh-CN" dirty="0" err="1" smtClean="0"/>
              <a:t>Vanderbitl</a:t>
            </a:r>
            <a:r>
              <a:rPr lang="zh-CN" altLang="en-US" dirty="0" smtClean="0"/>
              <a:t>做了大量的测试工作。</a:t>
            </a:r>
            <a:endParaRPr lang="en-US" altLang="zh-CN" dirty="0" smtClean="0"/>
          </a:p>
          <a:p>
            <a:endParaRPr lang="en-US" altLang="zh-CN" dirty="0" smtClean="0"/>
          </a:p>
          <a:p>
            <a:r>
              <a:rPr lang="en-US" altLang="zh-CN" dirty="0" smtClean="0"/>
              <a:t>NCPP</a:t>
            </a:r>
            <a:r>
              <a:rPr lang="zh-CN" altLang="en-US" dirty="0" smtClean="0"/>
              <a:t>可以作为</a:t>
            </a:r>
            <a:r>
              <a:rPr lang="en-US" altLang="zh-CN" dirty="0" smtClean="0"/>
              <a:t>USPP</a:t>
            </a:r>
            <a:r>
              <a:rPr lang="zh-CN" altLang="en-US" dirty="0" smtClean="0"/>
              <a:t>的测试依据，当然实验结果同样可以作为其测试依据</a:t>
            </a:r>
            <a:endParaRPr lang="en-US" altLang="zh-CN" dirty="0" smtClean="0"/>
          </a:p>
          <a:p>
            <a:endParaRPr lang="en-US" altLang="zh-CN" dirty="0" smtClean="0"/>
          </a:p>
          <a:p>
            <a:r>
              <a:rPr lang="zh-CN" altLang="en-US" dirty="0" smtClean="0"/>
              <a:t>测试、测试、再测试！</a:t>
            </a:r>
            <a:r>
              <a:rPr lang="en-US" altLang="zh-CN" dirty="0" smtClean="0"/>
              <a:t> </a:t>
            </a:r>
            <a:endParaRPr lang="zh-CN" altLang="en-US" dirty="0"/>
          </a:p>
        </p:txBody>
      </p:sp>
      <p:sp>
        <p:nvSpPr>
          <p:cNvPr id="2" name="Date Placeholder 1"/>
          <p:cNvSpPr>
            <a:spLocks noGrp="1"/>
          </p:cNvSpPr>
          <p:nvPr>
            <p:ph type="dt" sz="half" idx="10"/>
          </p:nvPr>
        </p:nvSpPr>
        <p:spPr/>
        <p:txBody>
          <a:bodyPr/>
          <a:lstStyle/>
          <a:p>
            <a:fld id="{E91348AF-59BC-42A1-998D-4611D24504AB}"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70</a:t>
            </a:fld>
            <a:endParaRPr lang="zh-CN" altLang="en-US"/>
          </a:p>
        </p:txBody>
      </p:sp>
    </p:spTree>
    <p:extLst>
      <p:ext uri="{BB962C8B-B14F-4D97-AF65-F5344CB8AC3E}">
        <p14:creationId xmlns:p14="http://schemas.microsoft.com/office/powerpoint/2010/main" val="328021341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6225" y="228601"/>
            <a:ext cx="8591550" cy="752128"/>
          </a:xfrm>
        </p:spPr>
        <p:txBody>
          <a:bodyPr>
            <a:normAutofit/>
          </a:bodyPr>
          <a:lstStyle/>
          <a:p>
            <a:r>
              <a:rPr lang="en-US" altLang="zh-CN" dirty="0" smtClean="0"/>
              <a:t>PAW</a:t>
            </a:r>
            <a:r>
              <a:rPr lang="zh-CN" altLang="en-US" dirty="0" smtClean="0"/>
              <a:t>方法</a:t>
            </a:r>
            <a:r>
              <a:rPr lang="en-US" altLang="zh-CN" sz="3100" dirty="0"/>
              <a:t>(Projector Augmented Wave</a:t>
            </a:r>
            <a:r>
              <a:rPr lang="en-US" altLang="zh-CN" sz="3100" dirty="0" smtClean="0"/>
              <a:t>)</a:t>
            </a:r>
            <a:endParaRPr lang="zh-CN" altLang="en-US" dirty="0"/>
          </a:p>
        </p:txBody>
      </p:sp>
      <p:sp>
        <p:nvSpPr>
          <p:cNvPr id="7" name="Content Placeholder 6"/>
          <p:cNvSpPr>
            <a:spLocks noGrp="1"/>
          </p:cNvSpPr>
          <p:nvPr>
            <p:ph idx="4294967295"/>
          </p:nvPr>
        </p:nvSpPr>
        <p:spPr>
          <a:xfrm>
            <a:off x="251520" y="1124744"/>
            <a:ext cx="8595360" cy="4937760"/>
          </a:xfrm>
          <a:prstGeom prst="rect">
            <a:avLst/>
          </a:prstGeom>
        </p:spPr>
        <p:txBody>
          <a:bodyPr>
            <a:noAutofit/>
          </a:bodyPr>
          <a:lstStyle/>
          <a:p>
            <a:r>
              <a:rPr lang="zh-CN" altLang="en-US" sz="2400" dirty="0" smtClean="0"/>
              <a:t>解</a:t>
            </a:r>
            <a:r>
              <a:rPr lang="zh-CN" altLang="en-US" sz="2400" dirty="0"/>
              <a:t>决单粒子</a:t>
            </a:r>
            <a:r>
              <a:rPr lang="en-US" altLang="zh-CN" sz="2400" dirty="0"/>
              <a:t>LDA</a:t>
            </a:r>
            <a:r>
              <a:rPr lang="zh-CN" altLang="en-US" sz="2400" dirty="0"/>
              <a:t>近似的</a:t>
            </a:r>
            <a:r>
              <a:rPr lang="en-US" altLang="zh-CN" sz="2400" dirty="0" smtClean="0"/>
              <a:t>K-S</a:t>
            </a:r>
            <a:r>
              <a:rPr lang="zh-CN" altLang="en-US" sz="2400" dirty="0"/>
              <a:t>方程普遍方法，大致分成两类：</a:t>
            </a:r>
          </a:p>
          <a:p>
            <a:r>
              <a:rPr lang="zh-CN" altLang="en-US" sz="2400" dirty="0"/>
              <a:t>一类是从电子波函数入手的线性展开方法，如</a:t>
            </a:r>
          </a:p>
          <a:p>
            <a:r>
              <a:rPr lang="zh-CN" altLang="en-US" sz="2400" dirty="0"/>
              <a:t>缀加平面波方法</a:t>
            </a:r>
            <a:r>
              <a:rPr lang="en-US" altLang="zh-CN" sz="2400" dirty="0"/>
              <a:t>(LAPW</a:t>
            </a:r>
            <a:r>
              <a:rPr lang="en-US" altLang="zh-CN" sz="2400" dirty="0" smtClean="0"/>
              <a:t>)(</a:t>
            </a:r>
            <a:r>
              <a:rPr lang="en-US" altLang="zh-CN" sz="2400" dirty="0"/>
              <a:t>Andersen</a:t>
            </a:r>
            <a:r>
              <a:rPr lang="zh-CN" altLang="en-US" sz="2400" dirty="0"/>
              <a:t>等</a:t>
            </a:r>
            <a:r>
              <a:rPr lang="en-US" altLang="zh-CN" sz="2400" dirty="0"/>
              <a:t>)</a:t>
            </a:r>
          </a:p>
          <a:p>
            <a:r>
              <a:rPr lang="zh-CN" altLang="en-US" sz="2400" dirty="0"/>
              <a:t>线性丸盒势方法</a:t>
            </a:r>
            <a:r>
              <a:rPr lang="en-US" altLang="zh-CN" sz="2400" dirty="0"/>
              <a:t>(LMTO</a:t>
            </a:r>
            <a:r>
              <a:rPr lang="en-US" altLang="zh-CN" sz="2400" dirty="0" smtClean="0"/>
              <a:t>)</a:t>
            </a:r>
            <a:r>
              <a:rPr lang="en-US" altLang="zh-CN" sz="2400" i="1" dirty="0" smtClean="0"/>
              <a:t> </a:t>
            </a:r>
            <a:r>
              <a:rPr lang="en-US" altLang="zh-CN" sz="2400" dirty="0" smtClean="0"/>
              <a:t>(</a:t>
            </a:r>
            <a:r>
              <a:rPr lang="en-US" altLang="zh-CN" sz="2400" dirty="0" err="1"/>
              <a:t>Korringa</a:t>
            </a:r>
            <a:r>
              <a:rPr lang="en-US" altLang="zh-CN" sz="2400" dirty="0"/>
              <a:t>-Kohn-</a:t>
            </a:r>
            <a:r>
              <a:rPr lang="en-US" altLang="zh-CN" sz="2400" dirty="0" err="1"/>
              <a:t>rostocker</a:t>
            </a:r>
            <a:r>
              <a:rPr lang="zh-CN" altLang="en-US" sz="2400" dirty="0"/>
              <a:t>等</a:t>
            </a:r>
            <a:r>
              <a:rPr lang="en-US" altLang="zh-CN" sz="2400" dirty="0"/>
              <a:t>)</a:t>
            </a:r>
          </a:p>
          <a:p>
            <a:r>
              <a:rPr lang="zh-CN" altLang="en-US" sz="2400" dirty="0" smtClean="0"/>
              <a:t>第一种也</a:t>
            </a:r>
            <a:r>
              <a:rPr lang="zh-CN" altLang="en-US" sz="2400" dirty="0"/>
              <a:t>就是软件包</a:t>
            </a:r>
            <a:r>
              <a:rPr lang="en-US" altLang="zh-CN" sz="2400" dirty="0"/>
              <a:t>WIN2K</a:t>
            </a:r>
            <a:r>
              <a:rPr lang="zh-CN" altLang="en-US" sz="2400" dirty="0"/>
              <a:t>中所采用的方法。</a:t>
            </a:r>
          </a:p>
          <a:p>
            <a:endParaRPr lang="en-US" altLang="zh-CN" sz="2400" dirty="0" smtClean="0"/>
          </a:p>
          <a:p>
            <a:r>
              <a:rPr lang="zh-CN" altLang="en-US" sz="2400" dirty="0" smtClean="0"/>
              <a:t>另</a:t>
            </a:r>
            <a:r>
              <a:rPr lang="zh-CN" altLang="en-US" sz="2400" dirty="0"/>
              <a:t>一类是赝势方法，从电子的有效势出发。典型的有：</a:t>
            </a:r>
          </a:p>
          <a:p>
            <a:r>
              <a:rPr lang="en-US" altLang="zh-CN" sz="2400" dirty="0"/>
              <a:t>NCPP</a:t>
            </a:r>
            <a:r>
              <a:rPr lang="zh-CN" altLang="en-US" sz="2400" dirty="0"/>
              <a:t>方法</a:t>
            </a:r>
            <a:r>
              <a:rPr lang="en-US" altLang="zh-CN" sz="2400" dirty="0"/>
              <a:t>(HSC)</a:t>
            </a:r>
          </a:p>
          <a:p>
            <a:r>
              <a:rPr lang="en-US" altLang="zh-CN" sz="2400" dirty="0"/>
              <a:t>USPP</a:t>
            </a:r>
            <a:r>
              <a:rPr lang="zh-CN" altLang="en-US" sz="2400" dirty="0"/>
              <a:t>方法</a:t>
            </a:r>
            <a:r>
              <a:rPr lang="en-US" altLang="zh-CN" sz="2400" dirty="0"/>
              <a:t>(</a:t>
            </a:r>
            <a:r>
              <a:rPr lang="en-US" altLang="zh-CN" sz="2400" dirty="0" err="1"/>
              <a:t>P.Vanderbilt</a:t>
            </a:r>
            <a:r>
              <a:rPr lang="en-US" altLang="zh-CN" sz="2400" dirty="0"/>
              <a:t>)</a:t>
            </a:r>
          </a:p>
          <a:p>
            <a:endParaRPr lang="en-US" altLang="zh-CN" sz="2400" dirty="0" smtClean="0"/>
          </a:p>
          <a:p>
            <a:r>
              <a:rPr lang="en-US" altLang="zh-CN" sz="2400" dirty="0" smtClean="0"/>
              <a:t>PAW</a:t>
            </a:r>
            <a:r>
              <a:rPr lang="zh-CN" altLang="en-US" sz="2400" dirty="0"/>
              <a:t>方法把上述两个方法综合到一起，具有使用方便的特点。</a:t>
            </a:r>
          </a:p>
        </p:txBody>
      </p:sp>
      <p:sp>
        <p:nvSpPr>
          <p:cNvPr id="2" name="Date Placeholder 1"/>
          <p:cNvSpPr>
            <a:spLocks noGrp="1"/>
          </p:cNvSpPr>
          <p:nvPr>
            <p:ph type="dt" sz="half" idx="10"/>
          </p:nvPr>
        </p:nvSpPr>
        <p:spPr/>
        <p:txBody>
          <a:bodyPr/>
          <a:lstStyle/>
          <a:p>
            <a:fld id="{88ABBA4B-6994-4525-B49B-C183EB358D0D}"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71</a:t>
            </a:fld>
            <a:endParaRPr lang="zh-CN" altLang="en-US"/>
          </a:p>
        </p:txBody>
      </p:sp>
    </p:spTree>
    <p:extLst>
      <p:ext uri="{BB962C8B-B14F-4D97-AF65-F5344CB8AC3E}">
        <p14:creationId xmlns:p14="http://schemas.microsoft.com/office/powerpoint/2010/main" val="218626359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6225" y="228601"/>
            <a:ext cx="6095975" cy="680120"/>
          </a:xfrm>
        </p:spPr>
        <p:txBody>
          <a:bodyPr>
            <a:normAutofit/>
          </a:bodyPr>
          <a:lstStyle/>
          <a:p>
            <a:r>
              <a:rPr lang="zh-CN" altLang="en-US" dirty="0" smtClean="0"/>
              <a:t>程序实现</a:t>
            </a:r>
            <a:endParaRPr lang="zh-CN" altLang="en-US" dirty="0"/>
          </a:p>
        </p:txBody>
      </p:sp>
      <p:pic>
        <p:nvPicPr>
          <p:cNvPr id="8"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5148064" y="11646"/>
            <a:ext cx="3816424" cy="2155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CFA1591A-F3AC-4AA5-88FA-094D93717F6C}"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72</a:t>
            </a:fld>
            <a:endParaRPr lang="zh-CN" altLang="en-US"/>
          </a:p>
        </p:txBody>
      </p:sp>
      <p:sp>
        <p:nvSpPr>
          <p:cNvPr id="7" name="Rectangle 6"/>
          <p:cNvSpPr/>
          <p:nvPr/>
        </p:nvSpPr>
        <p:spPr>
          <a:xfrm>
            <a:off x="611560" y="2492896"/>
            <a:ext cx="7776864" cy="2936188"/>
          </a:xfrm>
          <a:prstGeom prst="rect">
            <a:avLst/>
          </a:prstGeom>
        </p:spPr>
        <p:txBody>
          <a:bodyPr wrap="square">
            <a:spAutoFit/>
          </a:bodyPr>
          <a:lstStyle/>
          <a:p>
            <a:pPr marL="342900" indent="-342900">
              <a:lnSpc>
                <a:spcPct val="140000"/>
              </a:lnSpc>
              <a:buFont typeface="Arial" pitchFamily="34" charset="0"/>
              <a:buChar char="•"/>
            </a:pPr>
            <a:r>
              <a:rPr lang="en-US" altLang="zh-CN" sz="2200" spc="30" dirty="0" err="1">
                <a:solidFill>
                  <a:schemeClr val="tx2"/>
                </a:solidFill>
                <a:latin typeface="+mn-lt"/>
                <a:ea typeface="+mn-ea"/>
                <a:cs typeface="Tahoma" pitchFamily="34" charset="0"/>
              </a:rPr>
              <a:t>Ab</a:t>
            </a:r>
            <a:r>
              <a:rPr lang="en-US" altLang="zh-CN" sz="2200" spc="30" dirty="0">
                <a:solidFill>
                  <a:schemeClr val="tx2"/>
                </a:solidFill>
                <a:latin typeface="+mn-lt"/>
                <a:ea typeface="+mn-ea"/>
                <a:cs typeface="Tahoma" pitchFamily="34" charset="0"/>
              </a:rPr>
              <a:t>-initio structure relaxation and MD </a:t>
            </a:r>
            <a:r>
              <a:rPr lang="en-US" altLang="zh-CN" sz="2200" spc="30" dirty="0" smtClean="0">
                <a:solidFill>
                  <a:schemeClr val="tx2"/>
                </a:solidFill>
                <a:latin typeface="+mn-lt"/>
                <a:ea typeface="+mn-ea"/>
                <a:cs typeface="Tahoma" pitchFamily="34" charset="0"/>
              </a:rPr>
              <a:t>simulation</a:t>
            </a:r>
          </a:p>
          <a:p>
            <a:pPr marL="342900" indent="-342900">
              <a:lnSpc>
                <a:spcPct val="140000"/>
              </a:lnSpc>
              <a:buFont typeface="Arial" pitchFamily="34" charset="0"/>
              <a:buChar char="•"/>
            </a:pPr>
            <a:r>
              <a:rPr lang="en-US" altLang="zh-CN" sz="2200" spc="30" dirty="0" smtClean="0">
                <a:solidFill>
                  <a:schemeClr val="tx2"/>
                </a:solidFill>
                <a:latin typeface="+mn-lt"/>
                <a:ea typeface="+mn-ea"/>
                <a:cs typeface="Tahoma" pitchFamily="34" charset="0"/>
              </a:rPr>
              <a:t>Plane </a:t>
            </a:r>
            <a:r>
              <a:rPr lang="en-US" altLang="zh-CN" sz="2200" spc="30" dirty="0">
                <a:solidFill>
                  <a:schemeClr val="tx2"/>
                </a:solidFill>
                <a:latin typeface="+mn-lt"/>
                <a:ea typeface="+mn-ea"/>
                <a:cs typeface="Tahoma" pitchFamily="34" charset="0"/>
              </a:rPr>
              <a:t>wave basis </a:t>
            </a:r>
            <a:r>
              <a:rPr lang="en-US" altLang="zh-CN" sz="2200" spc="30" dirty="0" smtClean="0">
                <a:solidFill>
                  <a:schemeClr val="tx2"/>
                </a:solidFill>
                <a:latin typeface="+mn-lt"/>
                <a:ea typeface="+mn-ea"/>
                <a:cs typeface="Tahoma" pitchFamily="34" charset="0"/>
              </a:rPr>
              <a:t>set</a:t>
            </a:r>
          </a:p>
          <a:p>
            <a:pPr marL="342900" indent="-342900">
              <a:lnSpc>
                <a:spcPct val="140000"/>
              </a:lnSpc>
              <a:buFont typeface="Arial" pitchFamily="34" charset="0"/>
              <a:buChar char="•"/>
            </a:pPr>
            <a:r>
              <a:rPr lang="en-US" altLang="zh-CN" sz="2200" spc="30" dirty="0" smtClean="0">
                <a:solidFill>
                  <a:schemeClr val="tx2"/>
                </a:solidFill>
                <a:latin typeface="+mn-lt"/>
                <a:ea typeface="+mn-ea"/>
                <a:cs typeface="Tahoma" pitchFamily="34" charset="0"/>
              </a:rPr>
              <a:t>Efficient </a:t>
            </a:r>
            <a:r>
              <a:rPr lang="en-US" altLang="zh-CN" sz="2200" spc="30" dirty="0">
                <a:solidFill>
                  <a:schemeClr val="tx2"/>
                </a:solidFill>
                <a:latin typeface="+mn-lt"/>
                <a:ea typeface="+mn-ea"/>
                <a:cs typeface="Tahoma" pitchFamily="34" charset="0"/>
              </a:rPr>
              <a:t>matrix </a:t>
            </a:r>
            <a:r>
              <a:rPr lang="en-US" altLang="zh-CN" sz="2200" spc="30" dirty="0" err="1">
                <a:solidFill>
                  <a:schemeClr val="tx2"/>
                </a:solidFill>
                <a:latin typeface="+mn-lt"/>
                <a:ea typeface="+mn-ea"/>
                <a:cs typeface="Tahoma" pitchFamily="34" charset="0"/>
              </a:rPr>
              <a:t>diagonalization</a:t>
            </a:r>
            <a:r>
              <a:rPr lang="en-US" altLang="zh-CN" sz="2200" spc="30" dirty="0">
                <a:solidFill>
                  <a:schemeClr val="tx2"/>
                </a:solidFill>
                <a:latin typeface="+mn-lt"/>
                <a:ea typeface="+mn-ea"/>
                <a:cs typeface="Tahoma" pitchFamily="34" charset="0"/>
              </a:rPr>
              <a:t> schemes and efficient </a:t>
            </a:r>
            <a:r>
              <a:rPr lang="en-US" altLang="zh-CN" sz="2200" spc="30" dirty="0" err="1">
                <a:solidFill>
                  <a:schemeClr val="tx2"/>
                </a:solidFill>
                <a:latin typeface="+mn-lt"/>
                <a:ea typeface="+mn-ea"/>
                <a:cs typeface="Tahoma" pitchFamily="34" charset="0"/>
              </a:rPr>
              <a:t>Pulay</a:t>
            </a:r>
            <a:r>
              <a:rPr lang="en-US" altLang="zh-CN" sz="2200" spc="30" dirty="0">
                <a:solidFill>
                  <a:schemeClr val="tx2"/>
                </a:solidFill>
                <a:latin typeface="+mn-lt"/>
                <a:ea typeface="+mn-ea"/>
                <a:cs typeface="Tahoma" pitchFamily="34" charset="0"/>
              </a:rPr>
              <a:t> mixing </a:t>
            </a:r>
            <a:endParaRPr lang="en-US" altLang="zh-CN" sz="2200" spc="30" dirty="0" smtClean="0">
              <a:solidFill>
                <a:schemeClr val="tx2"/>
              </a:solidFill>
              <a:latin typeface="+mn-lt"/>
              <a:ea typeface="+mn-ea"/>
              <a:cs typeface="Tahoma" pitchFamily="34" charset="0"/>
            </a:endParaRPr>
          </a:p>
          <a:p>
            <a:pPr marL="342900" indent="-342900">
              <a:lnSpc>
                <a:spcPct val="140000"/>
              </a:lnSpc>
              <a:buFont typeface="Arial" pitchFamily="34" charset="0"/>
              <a:buChar char="•"/>
            </a:pPr>
            <a:r>
              <a:rPr lang="en-US" altLang="zh-CN" sz="2200" spc="30" dirty="0" err="1" smtClean="0">
                <a:solidFill>
                  <a:schemeClr val="tx2"/>
                </a:solidFill>
                <a:latin typeface="+mn-lt"/>
                <a:ea typeface="+mn-ea"/>
                <a:cs typeface="Tahoma" pitchFamily="34" charset="0"/>
              </a:rPr>
              <a:t>Ultrasoft</a:t>
            </a:r>
            <a:r>
              <a:rPr lang="en-US" altLang="zh-CN" sz="2200" spc="30" dirty="0" smtClean="0">
                <a:solidFill>
                  <a:schemeClr val="tx2"/>
                </a:solidFill>
                <a:latin typeface="+mn-lt"/>
                <a:ea typeface="+mn-ea"/>
                <a:cs typeface="Tahoma" pitchFamily="34" charset="0"/>
              </a:rPr>
              <a:t> </a:t>
            </a:r>
            <a:r>
              <a:rPr lang="en-US" altLang="zh-CN" sz="2200" spc="30" dirty="0">
                <a:solidFill>
                  <a:schemeClr val="tx2"/>
                </a:solidFill>
                <a:latin typeface="+mn-lt"/>
                <a:ea typeface="+mn-ea"/>
                <a:cs typeface="Tahoma" pitchFamily="34" charset="0"/>
              </a:rPr>
              <a:t>Vanderbilt </a:t>
            </a:r>
            <a:r>
              <a:rPr lang="en-US" altLang="zh-CN" sz="2200" spc="30" dirty="0" err="1">
                <a:solidFill>
                  <a:schemeClr val="tx2"/>
                </a:solidFill>
                <a:latin typeface="+mn-lt"/>
                <a:ea typeface="+mn-ea"/>
                <a:cs typeface="Tahoma" pitchFamily="34" charset="0"/>
              </a:rPr>
              <a:t>pseudopotential</a:t>
            </a:r>
            <a:r>
              <a:rPr lang="en-US" altLang="zh-CN" sz="2200" spc="30" dirty="0">
                <a:solidFill>
                  <a:schemeClr val="tx2"/>
                </a:solidFill>
                <a:latin typeface="+mn-lt"/>
                <a:ea typeface="+mn-ea"/>
                <a:cs typeface="Tahoma" pitchFamily="34" charset="0"/>
              </a:rPr>
              <a:t> (US-PP) or the projector augmented wave method (PAW)</a:t>
            </a:r>
          </a:p>
        </p:txBody>
      </p:sp>
    </p:spTree>
    <p:extLst>
      <p:ext uri="{BB962C8B-B14F-4D97-AF65-F5344CB8AC3E}">
        <p14:creationId xmlns:p14="http://schemas.microsoft.com/office/powerpoint/2010/main" val="27929565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6225" y="228601"/>
            <a:ext cx="8591550" cy="896144"/>
          </a:xfrm>
        </p:spPr>
        <p:txBody>
          <a:bodyPr/>
          <a:lstStyle/>
          <a:p>
            <a:r>
              <a:rPr lang="zh-CN" altLang="en-US" dirty="0"/>
              <a:t>飞</a:t>
            </a:r>
            <a:r>
              <a:rPr lang="zh-CN" altLang="en-US" dirty="0" smtClean="0"/>
              <a:t>速发展</a:t>
            </a:r>
            <a:endParaRPr lang="zh-CN" altLang="en-US" dirty="0"/>
          </a:p>
        </p:txBody>
      </p:sp>
      <p:graphicFrame>
        <p:nvGraphicFramePr>
          <p:cNvPr id="9" name="Content Placeholder 8"/>
          <p:cNvGraphicFramePr>
            <a:graphicFrameLocks noGrp="1"/>
          </p:cNvGraphicFramePr>
          <p:nvPr>
            <p:ph idx="4294967295"/>
            <p:extLst/>
          </p:nvPr>
        </p:nvGraphicFramePr>
        <p:xfrm>
          <a:off x="323528" y="1052736"/>
          <a:ext cx="8594725" cy="5038948"/>
        </p:xfrm>
        <a:graphic>
          <a:graphicData uri="http://schemas.openxmlformats.org/drawingml/2006/chart">
            <c:chart xmlns:c="http://schemas.openxmlformats.org/drawingml/2006/chart" xmlns:r="http://schemas.openxmlformats.org/officeDocument/2006/relationships" r:id="rId2"/>
          </a:graphicData>
        </a:graphic>
      </p:graphicFrame>
      <p:sp>
        <p:nvSpPr>
          <p:cNvPr id="2" name="Date Placeholder 1"/>
          <p:cNvSpPr>
            <a:spLocks noGrp="1"/>
          </p:cNvSpPr>
          <p:nvPr>
            <p:ph type="dt" sz="half" idx="10"/>
          </p:nvPr>
        </p:nvSpPr>
        <p:spPr/>
        <p:txBody>
          <a:bodyPr/>
          <a:lstStyle/>
          <a:p>
            <a:fld id="{151D010E-A0F8-4A0B-AA64-398DDBFDB927}"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73</a:t>
            </a:fld>
            <a:endParaRPr lang="zh-CN" altLang="en-US"/>
          </a:p>
        </p:txBody>
      </p:sp>
      <p:sp>
        <p:nvSpPr>
          <p:cNvPr id="11" name="Rectangle 10"/>
          <p:cNvSpPr/>
          <p:nvPr/>
        </p:nvSpPr>
        <p:spPr>
          <a:xfrm>
            <a:off x="567545" y="5876260"/>
            <a:ext cx="936104" cy="461665"/>
          </a:xfrm>
          <a:prstGeom prst="rect">
            <a:avLst/>
          </a:prstGeom>
        </p:spPr>
        <p:txBody>
          <a:bodyPr wrap="square">
            <a:spAutoFit/>
          </a:bodyPr>
          <a:lstStyle/>
          <a:p>
            <a:r>
              <a:rPr lang="en-US" altLang="zh-CN" sz="2400" b="1" spc="30" dirty="0" smtClean="0">
                <a:solidFill>
                  <a:srgbClr val="1F497D"/>
                </a:solidFill>
                <a:latin typeface="Candara"/>
                <a:ea typeface="+mn-ea"/>
                <a:cs typeface="Tahoma" pitchFamily="34" charset="0"/>
              </a:rPr>
              <a:t>1989</a:t>
            </a:r>
            <a:endParaRPr lang="zh-CN" altLang="en-US" sz="1200" dirty="0"/>
          </a:p>
        </p:txBody>
      </p:sp>
      <p:sp>
        <p:nvSpPr>
          <p:cNvPr id="12" name="Rectangle 11"/>
          <p:cNvSpPr/>
          <p:nvPr/>
        </p:nvSpPr>
        <p:spPr>
          <a:xfrm>
            <a:off x="3478498" y="5876260"/>
            <a:ext cx="936104" cy="461665"/>
          </a:xfrm>
          <a:prstGeom prst="rect">
            <a:avLst/>
          </a:prstGeom>
        </p:spPr>
        <p:txBody>
          <a:bodyPr wrap="square">
            <a:spAutoFit/>
          </a:bodyPr>
          <a:lstStyle/>
          <a:p>
            <a:r>
              <a:rPr lang="en-US" altLang="zh-CN" sz="2400" b="1" spc="30" dirty="0" smtClean="0">
                <a:solidFill>
                  <a:srgbClr val="1F497D"/>
                </a:solidFill>
                <a:latin typeface="Candara"/>
                <a:ea typeface="+mn-ea"/>
                <a:cs typeface="Tahoma" pitchFamily="34" charset="0"/>
              </a:rPr>
              <a:t>1999</a:t>
            </a:r>
            <a:endParaRPr lang="zh-CN" altLang="en-US" sz="1200" dirty="0"/>
          </a:p>
        </p:txBody>
      </p:sp>
      <p:sp>
        <p:nvSpPr>
          <p:cNvPr id="13" name="Rectangle 12"/>
          <p:cNvSpPr/>
          <p:nvPr/>
        </p:nvSpPr>
        <p:spPr>
          <a:xfrm>
            <a:off x="6432237" y="5876260"/>
            <a:ext cx="936104" cy="461665"/>
          </a:xfrm>
          <a:prstGeom prst="rect">
            <a:avLst/>
          </a:prstGeom>
        </p:spPr>
        <p:txBody>
          <a:bodyPr wrap="square">
            <a:spAutoFit/>
          </a:bodyPr>
          <a:lstStyle/>
          <a:p>
            <a:r>
              <a:rPr lang="en-US" altLang="zh-CN" sz="2400" b="1" spc="30" dirty="0" smtClean="0">
                <a:solidFill>
                  <a:srgbClr val="1F497D"/>
                </a:solidFill>
                <a:latin typeface="Candara"/>
                <a:ea typeface="+mn-ea"/>
                <a:cs typeface="Tahoma" pitchFamily="34" charset="0"/>
              </a:rPr>
              <a:t>2009</a:t>
            </a:r>
            <a:endParaRPr lang="zh-CN" altLang="en-US" sz="1200" dirty="0"/>
          </a:p>
        </p:txBody>
      </p:sp>
    </p:spTree>
    <p:extLst>
      <p:ext uri="{BB962C8B-B14F-4D97-AF65-F5344CB8AC3E}">
        <p14:creationId xmlns:p14="http://schemas.microsoft.com/office/powerpoint/2010/main" val="102610945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6225" y="228601"/>
            <a:ext cx="8591550" cy="752128"/>
          </a:xfrm>
        </p:spPr>
        <p:txBody>
          <a:bodyPr>
            <a:normAutofit/>
          </a:bodyPr>
          <a:lstStyle/>
          <a:p>
            <a:r>
              <a:rPr lang="zh-CN" altLang="en-US" b="1" dirty="0">
                <a:latin typeface="黑体" pitchFamily="49" charset="-122"/>
                <a:ea typeface="黑体" pitchFamily="49" charset="-122"/>
              </a:rPr>
              <a:t>凝聚态物</a:t>
            </a:r>
            <a:r>
              <a:rPr lang="zh-CN" altLang="en-US" b="1" dirty="0" smtClean="0">
                <a:latin typeface="黑体" pitchFamily="49" charset="-122"/>
                <a:ea typeface="黑体" pitchFamily="49" charset="-122"/>
              </a:rPr>
              <a:t>理 </a:t>
            </a:r>
            <a:r>
              <a:rPr lang="en-US" altLang="zh-CN" b="1" dirty="0" smtClean="0">
                <a:latin typeface="黑体" pitchFamily="49" charset="-122"/>
                <a:ea typeface="黑体" pitchFamily="49" charset="-122"/>
              </a:rPr>
              <a:t>– </a:t>
            </a:r>
            <a:r>
              <a:rPr lang="zh-CN" altLang="en-US" b="1" smtClean="0">
                <a:latin typeface="黑体" pitchFamily="49" charset="-122"/>
                <a:ea typeface="黑体" pitchFamily="49" charset="-122"/>
              </a:rPr>
              <a:t>晶格常数预测</a:t>
            </a:r>
            <a:endParaRPr lang="zh-CN" altLang="en-US" dirty="0"/>
          </a:p>
        </p:txBody>
      </p:sp>
      <p:pic>
        <p:nvPicPr>
          <p:cNvPr id="10242"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457200" y="1829250"/>
            <a:ext cx="8229600" cy="406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570C15E8-AE1C-490D-9F3A-FE70D6AED616}"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74</a:t>
            </a:fld>
            <a:endParaRPr lang="zh-CN" altLang="en-US"/>
          </a:p>
        </p:txBody>
      </p:sp>
      <p:sp>
        <p:nvSpPr>
          <p:cNvPr id="9" name="Rectangle 8"/>
          <p:cNvSpPr/>
          <p:nvPr/>
        </p:nvSpPr>
        <p:spPr>
          <a:xfrm>
            <a:off x="3203848" y="1120484"/>
            <a:ext cx="2197718" cy="430887"/>
          </a:xfrm>
          <a:prstGeom prst="rect">
            <a:avLst/>
          </a:prstGeom>
        </p:spPr>
        <p:txBody>
          <a:bodyPr wrap="none">
            <a:spAutoFit/>
          </a:bodyPr>
          <a:lstStyle/>
          <a:p>
            <a:r>
              <a:rPr lang="zh-CN" altLang="en-US" sz="2200" b="1" spc="30" dirty="0" smtClean="0">
                <a:solidFill>
                  <a:schemeClr val="tx2"/>
                </a:solidFill>
                <a:latin typeface="+mn-lt"/>
                <a:ea typeface="+mn-ea"/>
                <a:cs typeface="Tahoma" pitchFamily="34" charset="0"/>
              </a:rPr>
              <a:t>晶</a:t>
            </a:r>
            <a:r>
              <a:rPr lang="zh-CN" altLang="en-US" sz="2200" b="1" spc="30" dirty="0">
                <a:solidFill>
                  <a:schemeClr val="tx2"/>
                </a:solidFill>
                <a:latin typeface="+mn-lt"/>
                <a:ea typeface="+mn-ea"/>
                <a:cs typeface="Tahoma" pitchFamily="34" charset="0"/>
              </a:rPr>
              <a:t>格常</a:t>
            </a:r>
            <a:r>
              <a:rPr lang="zh-CN" altLang="en-US" sz="2200" b="1" spc="30" dirty="0" smtClean="0">
                <a:solidFill>
                  <a:schemeClr val="tx2"/>
                </a:solidFill>
                <a:latin typeface="+mn-lt"/>
                <a:ea typeface="+mn-ea"/>
                <a:cs typeface="Tahoma" pitchFamily="34" charset="0"/>
              </a:rPr>
              <a:t>数的预测</a:t>
            </a:r>
            <a:endParaRPr lang="zh-CN" altLang="en-US" sz="2200" b="1" spc="30" dirty="0">
              <a:solidFill>
                <a:schemeClr val="tx2"/>
              </a:solidFill>
              <a:latin typeface="+mn-lt"/>
              <a:ea typeface="+mn-ea"/>
              <a:cs typeface="Tahoma" pitchFamily="34" charset="0"/>
            </a:endParaRPr>
          </a:p>
        </p:txBody>
      </p:sp>
      <p:sp>
        <p:nvSpPr>
          <p:cNvPr id="10" name="Rectangle 9"/>
          <p:cNvSpPr/>
          <p:nvPr/>
        </p:nvSpPr>
        <p:spPr>
          <a:xfrm>
            <a:off x="5076056" y="1551371"/>
            <a:ext cx="936104" cy="4397909"/>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p:cNvSpPr txBox="1"/>
          <p:nvPr/>
        </p:nvSpPr>
        <p:spPr>
          <a:xfrm>
            <a:off x="5243217" y="4653136"/>
            <a:ext cx="574196" cy="646331"/>
          </a:xfrm>
          <a:prstGeom prst="rect">
            <a:avLst/>
          </a:prstGeom>
          <a:solidFill>
            <a:schemeClr val="bg1"/>
          </a:solidFill>
        </p:spPr>
        <p:txBody>
          <a:bodyPr wrap="none" rtlCol="0">
            <a:spAutoFit/>
          </a:bodyPr>
          <a:lstStyle/>
          <a:p>
            <a:r>
              <a:rPr lang="zh-CN" altLang="en-US" sz="3600" b="1" dirty="0" smtClean="0">
                <a:solidFill>
                  <a:srgbClr val="00FF00"/>
                </a:solidFill>
                <a:sym typeface="Wingdings" pitchFamily="2" charset="2"/>
              </a:rPr>
              <a:t></a:t>
            </a:r>
            <a:endParaRPr lang="zh-CN" altLang="en-US" sz="3600" b="1" dirty="0">
              <a:solidFill>
                <a:srgbClr val="00FF00"/>
              </a:solidFill>
            </a:endParaRPr>
          </a:p>
        </p:txBody>
      </p:sp>
    </p:spTree>
    <p:extLst>
      <p:ext uri="{BB962C8B-B14F-4D97-AF65-F5344CB8AC3E}">
        <p14:creationId xmlns:p14="http://schemas.microsoft.com/office/powerpoint/2010/main" val="31233525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250" fill="hold"/>
                                        <p:tgtEl>
                                          <p:spTgt spid="10242"/>
                                        </p:tgtEl>
                                        <p:attrNameLst>
                                          <p:attrName>ppt_x</p:attrName>
                                        </p:attrNameLst>
                                      </p:cBhvr>
                                      <p:tavLst>
                                        <p:tav tm="0">
                                          <p:val>
                                            <p:strVal val="0-#ppt_w/2"/>
                                          </p:val>
                                        </p:tav>
                                        <p:tav tm="100000">
                                          <p:val>
                                            <p:strVal val="#ppt_x"/>
                                          </p:val>
                                        </p:tav>
                                      </p:tavLst>
                                    </p:anim>
                                    <p:anim calcmode="lin" valueType="num">
                                      <p:cBhvr additive="base">
                                        <p:cTn id="8" dur="250" fill="hold"/>
                                        <p:tgtEl>
                                          <p:spTgt spid="1024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290">
                                          <p:stCondLst>
                                            <p:cond delay="0"/>
                                          </p:stCondLst>
                                        </p:cTn>
                                        <p:tgtEl>
                                          <p:spTgt spid="11"/>
                                        </p:tgtEl>
                                      </p:cBhvr>
                                    </p:animEffect>
                                    <p:anim calcmode="lin" valueType="num">
                                      <p:cBhvr>
                                        <p:cTn id="19"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24" dur="13">
                                          <p:stCondLst>
                                            <p:cond delay="325"/>
                                          </p:stCondLst>
                                        </p:cTn>
                                        <p:tgtEl>
                                          <p:spTgt spid="11"/>
                                        </p:tgtEl>
                                      </p:cBhvr>
                                      <p:to x="100000" y="60000"/>
                                    </p:animScale>
                                    <p:animScale>
                                      <p:cBhvr>
                                        <p:cTn id="25" dur="83" decel="50000">
                                          <p:stCondLst>
                                            <p:cond delay="338"/>
                                          </p:stCondLst>
                                        </p:cTn>
                                        <p:tgtEl>
                                          <p:spTgt spid="11"/>
                                        </p:tgtEl>
                                      </p:cBhvr>
                                      <p:to x="100000" y="100000"/>
                                    </p:animScale>
                                    <p:animScale>
                                      <p:cBhvr>
                                        <p:cTn id="26" dur="13">
                                          <p:stCondLst>
                                            <p:cond delay="656"/>
                                          </p:stCondLst>
                                        </p:cTn>
                                        <p:tgtEl>
                                          <p:spTgt spid="11"/>
                                        </p:tgtEl>
                                      </p:cBhvr>
                                      <p:to x="100000" y="80000"/>
                                    </p:animScale>
                                    <p:animScale>
                                      <p:cBhvr>
                                        <p:cTn id="27" dur="83" decel="50000">
                                          <p:stCondLst>
                                            <p:cond delay="669"/>
                                          </p:stCondLst>
                                        </p:cTn>
                                        <p:tgtEl>
                                          <p:spTgt spid="11"/>
                                        </p:tgtEl>
                                      </p:cBhvr>
                                      <p:to x="100000" y="100000"/>
                                    </p:animScale>
                                    <p:animScale>
                                      <p:cBhvr>
                                        <p:cTn id="28" dur="13">
                                          <p:stCondLst>
                                            <p:cond delay="821"/>
                                          </p:stCondLst>
                                        </p:cTn>
                                        <p:tgtEl>
                                          <p:spTgt spid="11"/>
                                        </p:tgtEl>
                                      </p:cBhvr>
                                      <p:to x="100000" y="90000"/>
                                    </p:animScale>
                                    <p:animScale>
                                      <p:cBhvr>
                                        <p:cTn id="29" dur="83" decel="50000">
                                          <p:stCondLst>
                                            <p:cond delay="834"/>
                                          </p:stCondLst>
                                        </p:cTn>
                                        <p:tgtEl>
                                          <p:spTgt spid="11"/>
                                        </p:tgtEl>
                                      </p:cBhvr>
                                      <p:to x="100000" y="100000"/>
                                    </p:animScale>
                                    <p:animScale>
                                      <p:cBhvr>
                                        <p:cTn id="30" dur="13">
                                          <p:stCondLst>
                                            <p:cond delay="904"/>
                                          </p:stCondLst>
                                        </p:cTn>
                                        <p:tgtEl>
                                          <p:spTgt spid="11"/>
                                        </p:tgtEl>
                                      </p:cBhvr>
                                      <p:to x="100000" y="95000"/>
                                    </p:animScale>
                                    <p:animScale>
                                      <p:cBhvr>
                                        <p:cTn id="31" dur="83" decel="50000">
                                          <p:stCondLst>
                                            <p:cond delay="917"/>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6225" y="228601"/>
            <a:ext cx="8591550" cy="680120"/>
          </a:xfrm>
        </p:spPr>
        <p:txBody>
          <a:bodyPr>
            <a:normAutofit/>
          </a:bodyPr>
          <a:lstStyle/>
          <a:p>
            <a:r>
              <a:rPr lang="zh-CN" altLang="en-US" b="1" dirty="0" smtClean="0">
                <a:latin typeface="黑体" pitchFamily="49" charset="-122"/>
                <a:ea typeface="黑体" pitchFamily="49" charset="-122"/>
              </a:rPr>
              <a:t>凝聚态物理 </a:t>
            </a:r>
            <a:r>
              <a:rPr lang="en-US" altLang="zh-CN" b="1" dirty="0" smtClean="0">
                <a:latin typeface="黑体" pitchFamily="49" charset="-122"/>
                <a:ea typeface="黑体" pitchFamily="49" charset="-122"/>
              </a:rPr>
              <a:t>– </a:t>
            </a:r>
            <a:r>
              <a:rPr lang="en-US" altLang="zh-CN" b="1" spc="30" dirty="0" smtClean="0">
                <a:latin typeface="+mn-lt"/>
                <a:ea typeface="+mn-ea"/>
                <a:cs typeface="Tahoma" pitchFamily="34" charset="0"/>
              </a:rPr>
              <a:t>DFT </a:t>
            </a:r>
            <a:r>
              <a:rPr lang="zh-CN" altLang="en-US" b="1" dirty="0" smtClean="0">
                <a:latin typeface="黑体" pitchFamily="49" charset="-122"/>
                <a:ea typeface="黑体" pitchFamily="49" charset="-122"/>
              </a:rPr>
              <a:t>方法</a:t>
            </a:r>
            <a:endParaRPr lang="zh-CN" altLang="en-US" b="1" dirty="0">
              <a:latin typeface="黑体" pitchFamily="49" charset="-122"/>
              <a:ea typeface="黑体" pitchFamily="49" charset="-122"/>
            </a:endParaRPr>
          </a:p>
        </p:txBody>
      </p:sp>
      <p:pic>
        <p:nvPicPr>
          <p:cNvPr id="7172" name="Picture 4"/>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55172" y="2107577"/>
            <a:ext cx="2664296" cy="2558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AD1E5F87-66EF-4166-978D-1206B943F033}" type="datetime1">
              <a:rPr lang="zh-CN" altLang="en-US" smtClean="0"/>
              <a:t>2013/10/29</a:t>
            </a:fld>
            <a:endParaRPr lang="zh-CN" altLang="en-US" dirty="0"/>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75</a:t>
            </a:fld>
            <a:endParaRPr lang="zh-CN" altLang="en-US"/>
          </a:p>
        </p:txBody>
      </p:sp>
      <p:sp>
        <p:nvSpPr>
          <p:cNvPr id="8" name="TextBox 7"/>
          <p:cNvSpPr txBox="1"/>
          <p:nvPr/>
        </p:nvSpPr>
        <p:spPr>
          <a:xfrm>
            <a:off x="395536" y="1196752"/>
            <a:ext cx="8136904" cy="400110"/>
          </a:xfrm>
          <a:prstGeom prst="rect">
            <a:avLst/>
          </a:prstGeom>
          <a:noFill/>
        </p:spPr>
        <p:txBody>
          <a:bodyPr wrap="square" rtlCol="0">
            <a:spAutoFit/>
          </a:bodyPr>
          <a:lstStyle/>
          <a:p>
            <a:r>
              <a:rPr lang="zh-CN" altLang="en-US" sz="2000" b="1" spc="30" dirty="0">
                <a:solidFill>
                  <a:srgbClr val="1F497D"/>
                </a:solidFill>
                <a:latin typeface="Candara"/>
                <a:cs typeface="Tahoma" pitchFamily="34" charset="0"/>
              </a:rPr>
              <a:t>结构、电子（导电性、光学性质）、声子（热学性质）、磁性。。。</a:t>
            </a:r>
          </a:p>
        </p:txBody>
      </p:sp>
      <p:pic>
        <p:nvPicPr>
          <p:cNvPr id="71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6584" y="2132856"/>
            <a:ext cx="3600400" cy="2684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descr="http://valenhou.blog.edu.cn/upload/album/200602/1140784800_52100.png"/>
          <p:cNvPicPr>
            <a:picLocks noChangeAspect="1" noChangeArrowheads="1"/>
          </p:cNvPicPr>
          <p:nvPr/>
        </p:nvPicPr>
        <p:blipFill rotWithShape="1">
          <a:blip r:embed="rId4">
            <a:extLst>
              <a:ext uri="{28A0092B-C50C-407E-A947-70E740481C1C}">
                <a14:useLocalDpi xmlns:a14="http://schemas.microsoft.com/office/drawing/2010/main" val="0"/>
              </a:ext>
            </a:extLst>
          </a:blip>
          <a:srcRect l="18136" t="12698" r="28679" b="9672"/>
          <a:stretch/>
        </p:blipFill>
        <p:spPr bwMode="auto">
          <a:xfrm>
            <a:off x="3035492" y="2132856"/>
            <a:ext cx="2256588" cy="25452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23528" y="4827977"/>
            <a:ext cx="2232248" cy="1015663"/>
          </a:xfrm>
          <a:prstGeom prst="rect">
            <a:avLst/>
          </a:prstGeom>
          <a:noFill/>
        </p:spPr>
        <p:txBody>
          <a:bodyPr wrap="square" rtlCol="0">
            <a:spAutoFit/>
          </a:bodyPr>
          <a:lstStyle/>
          <a:p>
            <a:pPr algn="ctr"/>
            <a:r>
              <a:rPr lang="zh-CN" altLang="en-US" sz="2000" b="1" spc="30" dirty="0">
                <a:solidFill>
                  <a:srgbClr val="1F497D"/>
                </a:solidFill>
                <a:latin typeface="Candara"/>
                <a:cs typeface="Tahoma" pitchFamily="34" charset="0"/>
              </a:rPr>
              <a:t>过渡金属氧化物中</a:t>
            </a:r>
            <a:r>
              <a:rPr lang="en-US" altLang="zh-CN" sz="2000" b="1" spc="30" dirty="0">
                <a:solidFill>
                  <a:srgbClr val="1F497D"/>
                </a:solidFill>
                <a:latin typeface="Candara"/>
                <a:cs typeface="Tahoma" pitchFamily="34" charset="0"/>
              </a:rPr>
              <a:t>O2s</a:t>
            </a:r>
            <a:r>
              <a:rPr lang="zh-CN" altLang="en-US" sz="2000" b="1" spc="30" dirty="0">
                <a:solidFill>
                  <a:srgbClr val="1F497D"/>
                </a:solidFill>
                <a:latin typeface="Candara"/>
                <a:cs typeface="Tahoma" pitchFamily="34" charset="0"/>
              </a:rPr>
              <a:t>态的波函数实空间分布</a:t>
            </a:r>
          </a:p>
        </p:txBody>
      </p:sp>
      <p:sp>
        <p:nvSpPr>
          <p:cNvPr id="16" name="TextBox 15"/>
          <p:cNvSpPr txBox="1"/>
          <p:nvPr/>
        </p:nvSpPr>
        <p:spPr>
          <a:xfrm>
            <a:off x="3563888" y="4817690"/>
            <a:ext cx="1319978" cy="707886"/>
          </a:xfrm>
          <a:prstGeom prst="rect">
            <a:avLst/>
          </a:prstGeom>
          <a:noFill/>
        </p:spPr>
        <p:txBody>
          <a:bodyPr wrap="square" rtlCol="0">
            <a:spAutoFit/>
          </a:bodyPr>
          <a:lstStyle/>
          <a:p>
            <a:pPr algn="ctr"/>
            <a:r>
              <a:rPr lang="zh-CN" altLang="en-US" sz="2000" b="1" spc="30" dirty="0" smtClean="0">
                <a:solidFill>
                  <a:srgbClr val="1F497D"/>
                </a:solidFill>
                <a:latin typeface="Candara"/>
                <a:cs typeface="Tahoma" pitchFamily="34" charset="0"/>
              </a:rPr>
              <a:t>金刚石的能带结构</a:t>
            </a:r>
            <a:endParaRPr lang="zh-CN" altLang="en-US" sz="2000" b="1" spc="30" dirty="0">
              <a:solidFill>
                <a:srgbClr val="1F497D"/>
              </a:solidFill>
              <a:latin typeface="Candara"/>
              <a:cs typeface="Tahoma" pitchFamily="34" charset="0"/>
            </a:endParaRPr>
          </a:p>
        </p:txBody>
      </p:sp>
      <p:sp>
        <p:nvSpPr>
          <p:cNvPr id="17" name="TextBox 16"/>
          <p:cNvSpPr txBox="1"/>
          <p:nvPr/>
        </p:nvSpPr>
        <p:spPr>
          <a:xfrm>
            <a:off x="6012160" y="4817690"/>
            <a:ext cx="2520280" cy="1015663"/>
          </a:xfrm>
          <a:prstGeom prst="rect">
            <a:avLst/>
          </a:prstGeom>
          <a:noFill/>
        </p:spPr>
        <p:txBody>
          <a:bodyPr wrap="square" rtlCol="0">
            <a:spAutoFit/>
          </a:bodyPr>
          <a:lstStyle/>
          <a:p>
            <a:pPr algn="ctr"/>
            <a:r>
              <a:rPr lang="en-US" altLang="zh-CN" sz="2000" b="1" spc="30" dirty="0" smtClean="0">
                <a:solidFill>
                  <a:srgbClr val="1F497D"/>
                </a:solidFill>
                <a:latin typeface="Candara"/>
                <a:cs typeface="Tahoma" pitchFamily="34" charset="0"/>
              </a:rPr>
              <a:t>Al-</a:t>
            </a:r>
            <a:r>
              <a:rPr lang="en-US" altLang="zh-CN" sz="2000" b="1" spc="30" dirty="0" err="1" smtClean="0">
                <a:solidFill>
                  <a:srgbClr val="1F497D"/>
                </a:solidFill>
                <a:latin typeface="Candara"/>
                <a:cs typeface="Tahoma" pitchFamily="34" charset="0"/>
              </a:rPr>
              <a:t>Mn</a:t>
            </a:r>
            <a:r>
              <a:rPr lang="en-US" altLang="zh-CN" sz="2000" b="1" spc="30" dirty="0" smtClean="0">
                <a:solidFill>
                  <a:srgbClr val="1F497D"/>
                </a:solidFill>
                <a:latin typeface="Candara"/>
                <a:cs typeface="Tahoma" pitchFamily="34" charset="0"/>
              </a:rPr>
              <a:t>-N</a:t>
            </a:r>
            <a:r>
              <a:rPr lang="zh-CN" altLang="en-US" sz="2000" b="1" spc="30" dirty="0" smtClean="0">
                <a:solidFill>
                  <a:srgbClr val="1F497D"/>
                </a:solidFill>
                <a:latin typeface="Candara"/>
                <a:cs typeface="Tahoma" pitchFamily="34" charset="0"/>
              </a:rPr>
              <a:t>化合物的自旋极化电子态密度</a:t>
            </a:r>
            <a:r>
              <a:rPr lang="en-US" altLang="zh-CN" sz="2000" b="1" spc="30" dirty="0" smtClean="0">
                <a:solidFill>
                  <a:srgbClr val="1F497D"/>
                </a:solidFill>
                <a:latin typeface="Candara"/>
                <a:cs typeface="Tahoma" pitchFamily="34" charset="0"/>
              </a:rPr>
              <a:t/>
            </a:r>
            <a:br>
              <a:rPr lang="en-US" altLang="zh-CN" sz="2000" b="1" spc="30" dirty="0" smtClean="0">
                <a:solidFill>
                  <a:srgbClr val="1F497D"/>
                </a:solidFill>
                <a:latin typeface="Candara"/>
                <a:cs typeface="Tahoma" pitchFamily="34" charset="0"/>
              </a:rPr>
            </a:br>
            <a:r>
              <a:rPr lang="en-US" altLang="zh-CN" sz="2000" b="1" spc="30" dirty="0" smtClean="0">
                <a:solidFill>
                  <a:srgbClr val="1F497D"/>
                </a:solidFill>
                <a:latin typeface="Candara"/>
                <a:cs typeface="Tahoma" pitchFamily="34" charset="0"/>
                <a:sym typeface="Wingdings" pitchFamily="2" charset="2"/>
              </a:rPr>
              <a:t> </a:t>
            </a:r>
            <a:r>
              <a:rPr lang="zh-CN" altLang="en-US" sz="2000" b="1" spc="30" dirty="0" smtClean="0">
                <a:solidFill>
                  <a:srgbClr val="1F497D"/>
                </a:solidFill>
                <a:latin typeface="Candara"/>
                <a:cs typeface="Tahoma" pitchFamily="34" charset="0"/>
                <a:sym typeface="Wingdings" pitchFamily="2" charset="2"/>
              </a:rPr>
              <a:t>半金属</a:t>
            </a:r>
            <a:endParaRPr lang="en-US" altLang="zh-CN" sz="2000" b="1" spc="30" dirty="0" smtClean="0">
              <a:solidFill>
                <a:srgbClr val="1F497D"/>
              </a:solidFill>
              <a:latin typeface="Candara"/>
              <a:cs typeface="Tahoma" pitchFamily="34" charset="0"/>
            </a:endParaRPr>
          </a:p>
        </p:txBody>
      </p:sp>
    </p:spTree>
    <p:extLst>
      <p:ext uri="{BB962C8B-B14F-4D97-AF65-F5344CB8AC3E}">
        <p14:creationId xmlns:p14="http://schemas.microsoft.com/office/powerpoint/2010/main" val="78593868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zh-CN" altLang="en-US"/>
          </a:p>
        </p:txBody>
      </p:sp>
      <p:sp>
        <p:nvSpPr>
          <p:cNvPr id="6" name="Content Placeholder 5"/>
          <p:cNvSpPr>
            <a:spLocks noGrp="1"/>
          </p:cNvSpPr>
          <p:nvPr>
            <p:ph idx="4294967295"/>
          </p:nvPr>
        </p:nvSpPr>
        <p:spPr>
          <a:xfrm>
            <a:off x="457200" y="1600200"/>
            <a:ext cx="8229600" cy="4525963"/>
          </a:xfrm>
          <a:prstGeom prst="rect">
            <a:avLst/>
          </a:prstGeom>
        </p:spPr>
        <p:txBody>
          <a:bodyPr/>
          <a:lstStyle/>
          <a:p>
            <a:endParaRPr lang="zh-CN" altLang="en-US"/>
          </a:p>
        </p:txBody>
      </p:sp>
      <p:sp>
        <p:nvSpPr>
          <p:cNvPr id="2" name="Date Placeholder 1"/>
          <p:cNvSpPr>
            <a:spLocks noGrp="1"/>
          </p:cNvSpPr>
          <p:nvPr>
            <p:ph type="dt" sz="half" idx="10"/>
          </p:nvPr>
        </p:nvSpPr>
        <p:spPr/>
        <p:txBody>
          <a:bodyPr/>
          <a:lstStyle/>
          <a:p>
            <a:fld id="{36764DC4-F274-4C1E-B30F-344DCDB80F0E}"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76</a:t>
            </a:fld>
            <a:endParaRPr lang="zh-CN" altLang="en-US"/>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3051"/>
          <a:stretch/>
        </p:blipFill>
        <p:spPr bwMode="auto">
          <a:xfrm>
            <a:off x="119062" y="548680"/>
            <a:ext cx="8905875" cy="5697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081983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zh-CN" altLang="en-US"/>
          </a:p>
        </p:txBody>
      </p:sp>
      <p:sp>
        <p:nvSpPr>
          <p:cNvPr id="6" name="Content Placeholder 5"/>
          <p:cNvSpPr>
            <a:spLocks noGrp="1"/>
          </p:cNvSpPr>
          <p:nvPr>
            <p:ph idx="4294967295"/>
          </p:nvPr>
        </p:nvSpPr>
        <p:spPr>
          <a:xfrm>
            <a:off x="457200" y="1600200"/>
            <a:ext cx="8229600" cy="4525963"/>
          </a:xfrm>
          <a:prstGeom prst="rect">
            <a:avLst/>
          </a:prstGeom>
        </p:spPr>
        <p:txBody>
          <a:bodyPr/>
          <a:lstStyle/>
          <a:p>
            <a:endParaRPr lang="zh-CN" altLang="en-US"/>
          </a:p>
        </p:txBody>
      </p:sp>
      <p:sp>
        <p:nvSpPr>
          <p:cNvPr id="2" name="Date Placeholder 1"/>
          <p:cNvSpPr>
            <a:spLocks noGrp="1"/>
          </p:cNvSpPr>
          <p:nvPr>
            <p:ph type="dt" sz="half" idx="10"/>
          </p:nvPr>
        </p:nvSpPr>
        <p:spPr/>
        <p:txBody>
          <a:bodyPr/>
          <a:lstStyle/>
          <a:p>
            <a:fld id="{22C35FB4-9FB2-4A74-85A2-7E7B657CEE90}"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77</a:t>
            </a:fld>
            <a:endParaRPr lang="zh-CN" altLang="en-US"/>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420"/>
          <a:stretch/>
        </p:blipFill>
        <p:spPr bwMode="auto">
          <a:xfrm>
            <a:off x="395536" y="404664"/>
            <a:ext cx="8280513" cy="5929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289829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6225" y="228601"/>
            <a:ext cx="8591550" cy="824136"/>
          </a:xfrm>
        </p:spPr>
        <p:txBody>
          <a:bodyPr/>
          <a:lstStyle/>
          <a:p>
            <a:r>
              <a:rPr lang="zh-CN" altLang="en-US" dirty="0" smtClean="0">
                <a:latin typeface="黑体" pitchFamily="49" charset="-122"/>
                <a:ea typeface="黑体" pitchFamily="49" charset="-122"/>
              </a:rPr>
              <a:t>磁性</a:t>
            </a:r>
            <a:endParaRPr lang="zh-CN" altLang="en-US" dirty="0">
              <a:latin typeface="黑体" pitchFamily="49" charset="-122"/>
              <a:ea typeface="黑体" pitchFamily="49" charset="-122"/>
            </a:endParaRPr>
          </a:p>
        </p:txBody>
      </p:sp>
      <p:pic>
        <p:nvPicPr>
          <p:cNvPr id="1229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95536" y="1340768"/>
            <a:ext cx="1590675"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0AB052CC-A8EE-4EE3-BE29-6FAEC6E847D1}"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78</a:t>
            </a:fld>
            <a:endParaRPr lang="zh-CN" altLang="en-US"/>
          </a:p>
        </p:txBody>
      </p:sp>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8816" b="3200"/>
          <a:stretch/>
        </p:blipFill>
        <p:spPr bwMode="auto">
          <a:xfrm>
            <a:off x="3779912" y="1222311"/>
            <a:ext cx="4778334" cy="2276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4620"/>
          <a:stretch/>
        </p:blipFill>
        <p:spPr bwMode="auto">
          <a:xfrm>
            <a:off x="3779912" y="3835490"/>
            <a:ext cx="4778334" cy="2462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6091"/>
          <a:stretch/>
        </p:blipFill>
        <p:spPr bwMode="auto">
          <a:xfrm>
            <a:off x="52353" y="3835489"/>
            <a:ext cx="3190035" cy="2581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454009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6225" y="228601"/>
            <a:ext cx="8591550" cy="680120"/>
          </a:xfrm>
        </p:spPr>
        <p:txBody>
          <a:bodyPr>
            <a:normAutofit/>
          </a:bodyPr>
          <a:lstStyle/>
          <a:p>
            <a:r>
              <a:rPr lang="zh-CN" altLang="en-US" b="1" dirty="0" smtClean="0">
                <a:latin typeface="黑体" pitchFamily="49" charset="-122"/>
                <a:ea typeface="黑体" pitchFamily="49" charset="-122"/>
              </a:rPr>
              <a:t>化学反应过程</a:t>
            </a:r>
            <a:r>
              <a:rPr lang="en-US" altLang="zh-CN" b="1" dirty="0" smtClean="0">
                <a:latin typeface="黑体" pitchFamily="49" charset="-122"/>
                <a:ea typeface="黑体" pitchFamily="49" charset="-122"/>
              </a:rPr>
              <a:t>–</a:t>
            </a:r>
            <a:r>
              <a:rPr lang="en-US" altLang="zh-CN" b="1" spc="30" dirty="0" smtClean="0">
                <a:latin typeface="+mn-lt"/>
                <a:ea typeface="+mn-ea"/>
                <a:cs typeface="Tahoma" pitchFamily="34" charset="0"/>
              </a:rPr>
              <a:t>DFT</a:t>
            </a:r>
            <a:r>
              <a:rPr lang="en-US" altLang="zh-CN" b="1" dirty="0" smtClean="0">
                <a:latin typeface="黑体" pitchFamily="49" charset="-122"/>
                <a:ea typeface="黑体" pitchFamily="49" charset="-122"/>
              </a:rPr>
              <a:t> </a:t>
            </a:r>
            <a:r>
              <a:rPr lang="zh-CN" altLang="en-US" b="1" dirty="0" smtClean="0">
                <a:latin typeface="黑体" pitchFamily="49" charset="-122"/>
                <a:ea typeface="黑体" pitchFamily="49" charset="-122"/>
              </a:rPr>
              <a:t>方法</a:t>
            </a:r>
            <a:endParaRPr lang="zh-CN" altLang="en-US" b="1" dirty="0">
              <a:latin typeface="黑体" pitchFamily="49" charset="-122"/>
              <a:ea typeface="黑体" pitchFamily="49" charset="-122"/>
            </a:endParaRPr>
          </a:p>
        </p:txBody>
      </p:sp>
      <p:sp>
        <p:nvSpPr>
          <p:cNvPr id="2" name="Date Placeholder 1"/>
          <p:cNvSpPr>
            <a:spLocks noGrp="1"/>
          </p:cNvSpPr>
          <p:nvPr>
            <p:ph type="dt" sz="half" idx="10"/>
          </p:nvPr>
        </p:nvSpPr>
        <p:spPr/>
        <p:txBody>
          <a:bodyPr/>
          <a:lstStyle/>
          <a:p>
            <a:fld id="{16B782C0-EE3E-4C84-A52E-951A73E5E8BD}"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79</a:t>
            </a:fld>
            <a:endParaRPr lang="zh-CN" altLang="en-US"/>
          </a:p>
        </p:txBody>
      </p:sp>
      <p:sp>
        <p:nvSpPr>
          <p:cNvPr id="8" name="Title 4"/>
          <p:cNvSpPr txBox="1">
            <a:spLocks/>
          </p:cNvSpPr>
          <p:nvPr/>
        </p:nvSpPr>
        <p:spPr>
          <a:xfrm>
            <a:off x="1043608" y="1026722"/>
            <a:ext cx="3074293" cy="484076"/>
          </a:xfrm>
          <a:prstGeom prst="rect">
            <a:avLst/>
          </a:prstGeom>
        </p:spPr>
        <p:txBody>
          <a:bodyPr vert="horz" lIns="91440" tIns="45720" rIns="91440" bIns="45720" rtlCol="0" anchor="b" anchorCtr="0">
            <a:normAutofit/>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r>
              <a:rPr lang="zh-CN" altLang="en-US" sz="2400" b="1" dirty="0" smtClean="0">
                <a:latin typeface="黑体" pitchFamily="49" charset="-122"/>
                <a:ea typeface="黑体" pitchFamily="49" charset="-122"/>
              </a:rPr>
              <a:t>化学反应动力学</a:t>
            </a:r>
            <a:endParaRPr lang="zh-CN" altLang="en-US" sz="2400" b="1" dirty="0">
              <a:latin typeface="黑体" pitchFamily="49" charset="-122"/>
              <a:ea typeface="黑体" pitchFamily="49" charset="-122"/>
            </a:endParaRPr>
          </a:p>
        </p:txBody>
      </p:sp>
      <p:sp>
        <p:nvSpPr>
          <p:cNvPr id="9" name="Rectangle 8"/>
          <p:cNvSpPr/>
          <p:nvPr/>
        </p:nvSpPr>
        <p:spPr>
          <a:xfrm>
            <a:off x="276225" y="4786537"/>
            <a:ext cx="4194694" cy="646331"/>
          </a:xfrm>
          <a:prstGeom prst="rect">
            <a:avLst/>
          </a:prstGeom>
        </p:spPr>
        <p:txBody>
          <a:bodyPr wrap="square">
            <a:spAutoFit/>
          </a:bodyPr>
          <a:lstStyle/>
          <a:p>
            <a:r>
              <a:rPr lang="zh-CN" altLang="en-US" spc="30" dirty="0">
                <a:solidFill>
                  <a:schemeClr val="tx2"/>
                </a:solidFill>
                <a:latin typeface="+mn-lt"/>
                <a:ea typeface="+mn-ea"/>
                <a:cs typeface="Tahoma" pitchFamily="34" charset="0"/>
              </a:rPr>
              <a:t>化学家同物理学家合作</a:t>
            </a:r>
            <a:r>
              <a:rPr lang="zh-CN" altLang="en-US" spc="30" dirty="0" smtClean="0">
                <a:solidFill>
                  <a:schemeClr val="tx2"/>
                </a:solidFill>
                <a:latin typeface="+mn-lt"/>
                <a:ea typeface="+mn-ea"/>
                <a:cs typeface="Tahoma" pitchFamily="34" charset="0"/>
              </a:rPr>
              <a:t>研究了一种有机分子在</a:t>
            </a:r>
            <a:r>
              <a:rPr lang="en-US" altLang="zh-CN" spc="30" dirty="0" smtClean="0">
                <a:solidFill>
                  <a:schemeClr val="tx2"/>
                </a:solidFill>
                <a:latin typeface="+mn-lt"/>
                <a:ea typeface="+mn-ea"/>
                <a:cs typeface="Tahoma" pitchFamily="34" charset="0"/>
              </a:rPr>
              <a:t>Si(100)</a:t>
            </a:r>
            <a:r>
              <a:rPr lang="zh-CN" altLang="en-US" spc="30" dirty="0" smtClean="0">
                <a:solidFill>
                  <a:schemeClr val="tx2"/>
                </a:solidFill>
                <a:latin typeface="+mn-lt"/>
                <a:ea typeface="+mn-ea"/>
                <a:cs typeface="Tahoma" pitchFamily="34" charset="0"/>
              </a:rPr>
              <a:t>表面上的化学反应过程。</a:t>
            </a:r>
            <a:endParaRPr lang="zh-CN" altLang="en-US" spc="30" dirty="0">
              <a:solidFill>
                <a:schemeClr val="tx2"/>
              </a:solidFill>
              <a:latin typeface="+mn-lt"/>
              <a:ea typeface="+mn-ea"/>
              <a:cs typeface="Tahoma" pitchFamily="34" charset="0"/>
            </a:endParaRPr>
          </a:p>
        </p:txBody>
      </p:sp>
      <p:sp>
        <p:nvSpPr>
          <p:cNvPr id="11" name="Rectangle 10"/>
          <p:cNvSpPr/>
          <p:nvPr/>
        </p:nvSpPr>
        <p:spPr>
          <a:xfrm>
            <a:off x="149449" y="980728"/>
            <a:ext cx="4536504" cy="5323904"/>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437" y="1484784"/>
            <a:ext cx="4206527" cy="1282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269" y="2780928"/>
            <a:ext cx="4206527" cy="199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305942" y="5432868"/>
            <a:ext cx="4226854" cy="830997"/>
          </a:xfrm>
          <a:prstGeom prst="rect">
            <a:avLst/>
          </a:prstGeom>
        </p:spPr>
        <p:txBody>
          <a:bodyPr wrap="square">
            <a:spAutoFit/>
          </a:bodyPr>
          <a:lstStyle/>
          <a:p>
            <a:r>
              <a:rPr lang="en-US" altLang="zh-CN" sz="1600" spc="30" dirty="0" smtClean="0">
                <a:solidFill>
                  <a:schemeClr val="tx2"/>
                </a:solidFill>
                <a:latin typeface="+mn-lt"/>
                <a:ea typeface="+mn-ea"/>
                <a:cs typeface="Tahoma" pitchFamily="34" charset="0"/>
              </a:rPr>
              <a:t>Why experimental chemists working with theoretical physicists not chemists? </a:t>
            </a:r>
            <a:endParaRPr lang="zh-CN" altLang="en-US" sz="1600" spc="30" dirty="0">
              <a:solidFill>
                <a:schemeClr val="tx2"/>
              </a:solidFill>
              <a:latin typeface="+mn-lt"/>
              <a:ea typeface="+mn-ea"/>
              <a:cs typeface="Tahoma" pitchFamily="34" charset="0"/>
            </a:endParaRPr>
          </a:p>
        </p:txBody>
      </p:sp>
      <p:sp>
        <p:nvSpPr>
          <p:cNvPr id="15" name="Title 4"/>
          <p:cNvSpPr txBox="1">
            <a:spLocks/>
          </p:cNvSpPr>
          <p:nvPr/>
        </p:nvSpPr>
        <p:spPr>
          <a:xfrm>
            <a:off x="6084168" y="980728"/>
            <a:ext cx="2016224" cy="484076"/>
          </a:xfrm>
          <a:prstGeom prst="rect">
            <a:avLst/>
          </a:prstGeom>
        </p:spPr>
        <p:txBody>
          <a:bodyPr vert="horz" lIns="91440" tIns="45720" rIns="91440" bIns="45720" rtlCol="0" anchor="b" anchorCtr="0">
            <a:normAutofit/>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r>
              <a:rPr lang="zh-CN" altLang="en-US" sz="2400" b="1" dirty="0" smtClean="0">
                <a:latin typeface="黑体" pitchFamily="49" charset="-122"/>
                <a:ea typeface="黑体" pitchFamily="49" charset="-122"/>
              </a:rPr>
              <a:t>表面催化</a:t>
            </a:r>
            <a:endParaRPr lang="zh-CN" altLang="en-US" sz="2400" b="1" dirty="0">
              <a:latin typeface="黑体" pitchFamily="49" charset="-122"/>
              <a:ea typeface="黑体" pitchFamily="49" charset="-122"/>
            </a:endParaRPr>
          </a:p>
        </p:txBody>
      </p:sp>
      <p:sp>
        <p:nvSpPr>
          <p:cNvPr id="16" name="Rectangle 15"/>
          <p:cNvSpPr/>
          <p:nvPr/>
        </p:nvSpPr>
        <p:spPr>
          <a:xfrm>
            <a:off x="4850507" y="973997"/>
            <a:ext cx="4176464" cy="5323904"/>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9" name="Picture 5" descr="http://www.paper.edu.cn/uploads/hotpaper/1/45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0875" y="4665996"/>
            <a:ext cx="3895725" cy="14993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专家讲解 三元催化器的维护以及故障判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4240" y="1503580"/>
            <a:ext cx="3068998" cy="227105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169141" y="3861048"/>
            <a:ext cx="3735318" cy="646331"/>
          </a:xfrm>
          <a:prstGeom prst="rect">
            <a:avLst/>
          </a:prstGeom>
          <a:noFill/>
        </p:spPr>
        <p:txBody>
          <a:bodyPr wrap="none" rtlCol="0">
            <a:spAutoFit/>
          </a:bodyPr>
          <a:lstStyle/>
          <a:p>
            <a:r>
              <a:rPr lang="en-US" altLang="zh-CN" spc="30" dirty="0">
                <a:solidFill>
                  <a:schemeClr val="tx2"/>
                </a:solidFill>
                <a:latin typeface="+mn-lt"/>
                <a:ea typeface="+mn-ea"/>
                <a:cs typeface="Tahoma" pitchFamily="34" charset="0"/>
              </a:rPr>
              <a:t> </a:t>
            </a:r>
            <a:r>
              <a:rPr lang="zh-CN" altLang="en-US" spc="30" dirty="0" smtClean="0">
                <a:solidFill>
                  <a:schemeClr val="tx2"/>
                </a:solidFill>
                <a:latin typeface="+mn-lt"/>
                <a:ea typeface="+mn-ea"/>
                <a:cs typeface="Tahoma" pitchFamily="34" charset="0"/>
              </a:rPr>
              <a:t>金属纳</a:t>
            </a:r>
            <a:r>
              <a:rPr lang="zh-CN" altLang="en-US" spc="30" dirty="0">
                <a:solidFill>
                  <a:schemeClr val="tx2"/>
                </a:solidFill>
                <a:latin typeface="+mn-lt"/>
                <a:ea typeface="+mn-ea"/>
                <a:cs typeface="Tahoma" pitchFamily="34" charset="0"/>
              </a:rPr>
              <a:t>米粒</a:t>
            </a:r>
            <a:r>
              <a:rPr lang="zh-CN" altLang="en-US" spc="30" dirty="0" smtClean="0">
                <a:solidFill>
                  <a:schemeClr val="tx2"/>
                </a:solidFill>
                <a:latin typeface="+mn-lt"/>
                <a:ea typeface="+mn-ea"/>
                <a:cs typeface="Tahoma" pitchFamily="34" charset="0"/>
              </a:rPr>
              <a:t>子催化氧化</a:t>
            </a:r>
            <a:r>
              <a:rPr lang="en-US" altLang="zh-CN" spc="30" dirty="0" smtClean="0">
                <a:solidFill>
                  <a:schemeClr val="tx2"/>
                </a:solidFill>
                <a:latin typeface="+mn-lt"/>
                <a:ea typeface="+mn-ea"/>
                <a:cs typeface="Tahoma" pitchFamily="34" charset="0"/>
              </a:rPr>
              <a:t>CO/NH/CH4</a:t>
            </a:r>
          </a:p>
          <a:p>
            <a:r>
              <a:rPr lang="zh-CN" altLang="en-US" spc="30" dirty="0">
                <a:solidFill>
                  <a:schemeClr val="tx2"/>
                </a:solidFill>
                <a:latin typeface="+mn-lt"/>
                <a:ea typeface="+mn-ea"/>
                <a:cs typeface="Tahoma" pitchFamily="34" charset="0"/>
              </a:rPr>
              <a:t>金</a:t>
            </a:r>
            <a:r>
              <a:rPr lang="zh-CN" altLang="en-US" spc="30" dirty="0" smtClean="0">
                <a:solidFill>
                  <a:schemeClr val="tx2"/>
                </a:solidFill>
                <a:latin typeface="+mn-lt"/>
                <a:ea typeface="+mn-ea"/>
                <a:cs typeface="Tahoma" pitchFamily="34" charset="0"/>
              </a:rPr>
              <a:t>属纳米粒子在石油化学中的脱硫</a:t>
            </a:r>
            <a:endParaRPr lang="zh-CN" altLang="en-US" spc="30" dirty="0">
              <a:solidFill>
                <a:schemeClr val="tx2"/>
              </a:solidFill>
              <a:latin typeface="+mn-lt"/>
              <a:ea typeface="+mn-ea"/>
              <a:cs typeface="Tahoma" pitchFamily="34" charset="0"/>
            </a:endParaRPr>
          </a:p>
        </p:txBody>
      </p:sp>
    </p:spTree>
    <p:extLst>
      <p:ext uri="{BB962C8B-B14F-4D97-AF65-F5344CB8AC3E}">
        <p14:creationId xmlns:p14="http://schemas.microsoft.com/office/powerpoint/2010/main" val="78525084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0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590550"/>
            <a:ext cx="1676400" cy="750888"/>
          </a:xfrm>
          <a:prstGeom prst="rect">
            <a:avLst/>
          </a:prstGeom>
          <a:noFill/>
          <a:ln>
            <a:noFill/>
          </a:ln>
          <a:effectLst/>
          <a:extLst>
            <a:ext uri="{909E8E84-426E-40DD-AFC4-6F175D3DCCD1}">
              <a14:hiddenFill xmlns:a14="http://schemas.microsoft.com/office/drawing/2010/main">
                <a:solidFill>
                  <a:srgbClr val="ECD882"/>
                </a:solidFill>
              </a14:hiddenFill>
            </a:ext>
            <a:ext uri="{91240B29-F687-4F45-9708-019B960494DF}">
              <a14:hiddenLine xmlns:a14="http://schemas.microsoft.com/office/drawing/2010/main" w="12700" cap="sq">
                <a:solidFill>
                  <a:srgbClr val="40458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B7C1EB"/>
                  </a:outerShdw>
                </a:effectLst>
              </a14:hiddenEffects>
            </a:ext>
          </a:extLst>
        </p:spPr>
      </p:pic>
      <p:sp>
        <p:nvSpPr>
          <p:cNvPr id="720899" name="Freeform 3"/>
          <p:cNvSpPr>
            <a:spLocks/>
          </p:cNvSpPr>
          <p:nvPr/>
        </p:nvSpPr>
        <p:spPr bwMode="auto">
          <a:xfrm>
            <a:off x="304800" y="3716338"/>
            <a:ext cx="7362825" cy="2135187"/>
          </a:xfrm>
          <a:custGeom>
            <a:avLst/>
            <a:gdLst>
              <a:gd name="T0" fmla="*/ 0 w 4638"/>
              <a:gd name="T1" fmla="*/ 1345 h 1345"/>
              <a:gd name="T2" fmla="*/ 1894 w 4638"/>
              <a:gd name="T3" fmla="*/ 910 h 1345"/>
              <a:gd name="T4" fmla="*/ 3348 w 4638"/>
              <a:gd name="T5" fmla="*/ 288 h 1345"/>
              <a:gd name="T6" fmla="*/ 4638 w 4638"/>
              <a:gd name="T7" fmla="*/ 0 h 1345"/>
            </a:gdLst>
            <a:ahLst/>
            <a:cxnLst>
              <a:cxn ang="0">
                <a:pos x="T0" y="T1"/>
              </a:cxn>
              <a:cxn ang="0">
                <a:pos x="T2" y="T3"/>
              </a:cxn>
              <a:cxn ang="0">
                <a:pos x="T4" y="T5"/>
              </a:cxn>
              <a:cxn ang="0">
                <a:pos x="T6" y="T7"/>
              </a:cxn>
            </a:cxnLst>
            <a:rect l="0" t="0" r="r" b="b"/>
            <a:pathLst>
              <a:path w="4638" h="1345">
                <a:moveTo>
                  <a:pt x="0" y="1345"/>
                </a:moveTo>
                <a:cubicBezTo>
                  <a:pt x="316" y="1273"/>
                  <a:pt x="1336" y="1086"/>
                  <a:pt x="1894" y="910"/>
                </a:cubicBezTo>
                <a:cubicBezTo>
                  <a:pt x="2452" y="734"/>
                  <a:pt x="2891" y="440"/>
                  <a:pt x="3348" y="288"/>
                </a:cubicBezTo>
                <a:cubicBezTo>
                  <a:pt x="3805" y="136"/>
                  <a:pt x="4370" y="60"/>
                  <a:pt x="4638" y="0"/>
                </a:cubicBezTo>
              </a:path>
            </a:pathLst>
          </a:custGeom>
          <a:noFill/>
          <a:ln w="76200" cmpd="sng">
            <a:solidFill>
              <a:srgbClr val="00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20900" name="Line 4"/>
          <p:cNvSpPr>
            <a:spLocks noChangeShapeType="1"/>
          </p:cNvSpPr>
          <p:nvPr/>
        </p:nvSpPr>
        <p:spPr bwMode="auto">
          <a:xfrm>
            <a:off x="228600" y="5943600"/>
            <a:ext cx="86106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20901" name="Line 5"/>
          <p:cNvSpPr>
            <a:spLocks noChangeShapeType="1"/>
          </p:cNvSpPr>
          <p:nvPr/>
        </p:nvSpPr>
        <p:spPr bwMode="auto">
          <a:xfrm flipV="1">
            <a:off x="228600" y="685800"/>
            <a:ext cx="0" cy="5257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20902" name="Text Box 6"/>
          <p:cNvSpPr txBox="1">
            <a:spLocks noChangeArrowheads="1"/>
          </p:cNvSpPr>
          <p:nvPr/>
        </p:nvSpPr>
        <p:spPr bwMode="auto">
          <a:xfrm>
            <a:off x="395288" y="2420938"/>
            <a:ext cx="352742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kumimoji="0" lang="en-US" altLang="zh-CN" sz="1800" b="1">
                <a:latin typeface="Arial" pitchFamily="34" charset="0"/>
              </a:rPr>
              <a:t>Atomistic modeling (AM):</a:t>
            </a:r>
          </a:p>
          <a:p>
            <a:pPr algn="l"/>
            <a:r>
              <a:rPr kumimoji="0" lang="en-US" altLang="zh-CN" sz="1800" b="1">
                <a:latin typeface="Arial" pitchFamily="34" charset="0"/>
              </a:rPr>
              <a:t>A wave on top of the </a:t>
            </a:r>
          </a:p>
          <a:p>
            <a:pPr algn="l"/>
            <a:r>
              <a:rPr kumimoji="0" lang="en-US" altLang="zh-CN" sz="1800" b="1">
                <a:latin typeface="Arial" pitchFamily="34" charset="0"/>
              </a:rPr>
              <a:t>nanotechnology wave</a:t>
            </a:r>
          </a:p>
        </p:txBody>
      </p:sp>
      <p:sp>
        <p:nvSpPr>
          <p:cNvPr id="720903" name="Freeform 7"/>
          <p:cNvSpPr>
            <a:spLocks/>
          </p:cNvSpPr>
          <p:nvPr/>
        </p:nvSpPr>
        <p:spPr bwMode="auto">
          <a:xfrm>
            <a:off x="346075" y="1628775"/>
            <a:ext cx="7250113" cy="4121150"/>
          </a:xfrm>
          <a:custGeom>
            <a:avLst/>
            <a:gdLst>
              <a:gd name="T0" fmla="*/ 0 w 4567"/>
              <a:gd name="T1" fmla="*/ 2596 h 2596"/>
              <a:gd name="T2" fmla="*/ 1541 w 4567"/>
              <a:gd name="T3" fmla="*/ 2069 h 2596"/>
              <a:gd name="T4" fmla="*/ 3196 w 4567"/>
              <a:gd name="T5" fmla="*/ 543 h 2596"/>
              <a:gd name="T6" fmla="*/ 4567 w 4567"/>
              <a:gd name="T7" fmla="*/ 0 h 2596"/>
            </a:gdLst>
            <a:ahLst/>
            <a:cxnLst>
              <a:cxn ang="0">
                <a:pos x="T0" y="T1"/>
              </a:cxn>
              <a:cxn ang="0">
                <a:pos x="T2" y="T3"/>
              </a:cxn>
              <a:cxn ang="0">
                <a:pos x="T4" y="T5"/>
              </a:cxn>
              <a:cxn ang="0">
                <a:pos x="T6" y="T7"/>
              </a:cxn>
            </a:cxnLst>
            <a:rect l="0" t="0" r="r" b="b"/>
            <a:pathLst>
              <a:path w="4567" h="2596">
                <a:moveTo>
                  <a:pt x="0" y="2596"/>
                </a:moveTo>
                <a:cubicBezTo>
                  <a:pt x="259" y="2508"/>
                  <a:pt x="1008" y="2411"/>
                  <a:pt x="1541" y="2069"/>
                </a:cubicBezTo>
                <a:cubicBezTo>
                  <a:pt x="2074" y="1727"/>
                  <a:pt x="2691" y="888"/>
                  <a:pt x="3196" y="543"/>
                </a:cubicBezTo>
                <a:cubicBezTo>
                  <a:pt x="3701" y="198"/>
                  <a:pt x="4281" y="113"/>
                  <a:pt x="4567" y="0"/>
                </a:cubicBezTo>
              </a:path>
            </a:pathLst>
          </a:custGeom>
          <a:noFill/>
          <a:ln w="762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20904" name="Text Box 8"/>
          <p:cNvSpPr txBox="1">
            <a:spLocks noChangeArrowheads="1"/>
          </p:cNvSpPr>
          <p:nvPr/>
        </p:nvSpPr>
        <p:spPr bwMode="auto">
          <a:xfrm>
            <a:off x="468313" y="549275"/>
            <a:ext cx="6161087"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kumimoji="0" lang="en-US" altLang="zh-CN" sz="1800" b="1" dirty="0">
                <a:latin typeface="Arial" pitchFamily="34" charset="0"/>
              </a:rPr>
              <a:t>In science, atomistic modeling is gaining importance:</a:t>
            </a:r>
          </a:p>
          <a:p>
            <a:pPr algn="l"/>
            <a:endParaRPr kumimoji="0" lang="en-US" altLang="zh-CN" sz="1800" b="1" dirty="0">
              <a:latin typeface="Arial" pitchFamily="34" charset="0"/>
            </a:endParaRPr>
          </a:p>
          <a:p>
            <a:pPr algn="l"/>
            <a:r>
              <a:rPr kumimoji="0" lang="en-US" altLang="zh-CN" sz="1800" dirty="0">
                <a:latin typeface="Arial" pitchFamily="34" charset="0"/>
              </a:rPr>
              <a:t>Atomic scale modeling R&amp;D expenditure</a:t>
            </a:r>
          </a:p>
          <a:p>
            <a:pPr algn="l"/>
            <a:r>
              <a:rPr kumimoji="0" lang="en-US" altLang="zh-CN" sz="1800" dirty="0">
                <a:latin typeface="Arial" pitchFamily="34" charset="0"/>
              </a:rPr>
              <a:t>will grow relatively much faster than </a:t>
            </a:r>
          </a:p>
          <a:p>
            <a:pPr algn="l"/>
            <a:r>
              <a:rPr kumimoji="0" lang="en-US" altLang="zh-CN" sz="1800" dirty="0">
                <a:latin typeface="Arial" pitchFamily="34" charset="0"/>
              </a:rPr>
              <a:t>expenditures for experimental research</a:t>
            </a:r>
          </a:p>
        </p:txBody>
      </p:sp>
      <p:sp>
        <p:nvSpPr>
          <p:cNvPr id="720905" name="Text Box 9"/>
          <p:cNvSpPr txBox="1">
            <a:spLocks noChangeArrowheads="1"/>
          </p:cNvSpPr>
          <p:nvPr/>
        </p:nvSpPr>
        <p:spPr bwMode="auto">
          <a:xfrm>
            <a:off x="4787900" y="4581525"/>
            <a:ext cx="205898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kumimoji="0" lang="en-US" altLang="zh-CN" sz="1600" b="1">
                <a:solidFill>
                  <a:srgbClr val="A50021"/>
                </a:solidFill>
                <a:latin typeface="Arial" pitchFamily="34" charset="0"/>
              </a:rPr>
              <a:t>Experimental R&amp;D</a:t>
            </a:r>
          </a:p>
          <a:p>
            <a:pPr algn="l"/>
            <a:r>
              <a:rPr kumimoji="0" lang="en-US" altLang="zh-CN" sz="1600" b="1">
                <a:solidFill>
                  <a:srgbClr val="A50021"/>
                </a:solidFill>
                <a:latin typeface="Arial" pitchFamily="34" charset="0"/>
              </a:rPr>
              <a:t>Expenditures: 50 %</a:t>
            </a:r>
          </a:p>
        </p:txBody>
      </p:sp>
      <p:sp>
        <p:nvSpPr>
          <p:cNvPr id="720906" name="Text Box 10"/>
          <p:cNvSpPr txBox="1">
            <a:spLocks noChangeArrowheads="1"/>
          </p:cNvSpPr>
          <p:nvPr/>
        </p:nvSpPr>
        <p:spPr bwMode="auto">
          <a:xfrm>
            <a:off x="4859338" y="2852738"/>
            <a:ext cx="205898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kumimoji="0" lang="en-US" altLang="zh-CN" sz="1600" b="1">
                <a:solidFill>
                  <a:srgbClr val="A50021"/>
                </a:solidFill>
                <a:latin typeface="Arial" pitchFamily="34" charset="0"/>
              </a:rPr>
              <a:t>AM R&amp;D </a:t>
            </a:r>
          </a:p>
          <a:p>
            <a:pPr algn="l"/>
            <a:r>
              <a:rPr kumimoji="0" lang="en-US" altLang="zh-CN" sz="1600" b="1">
                <a:solidFill>
                  <a:srgbClr val="A50021"/>
                </a:solidFill>
                <a:latin typeface="Arial" pitchFamily="34" charset="0"/>
              </a:rPr>
              <a:t>Expenditures: 50 %</a:t>
            </a:r>
          </a:p>
        </p:txBody>
      </p:sp>
      <p:sp>
        <p:nvSpPr>
          <p:cNvPr id="720907" name="Line 11"/>
          <p:cNvSpPr>
            <a:spLocks noChangeShapeType="1"/>
          </p:cNvSpPr>
          <p:nvPr/>
        </p:nvSpPr>
        <p:spPr bwMode="auto">
          <a:xfrm>
            <a:off x="7451725" y="3933825"/>
            <a:ext cx="0" cy="1871663"/>
          </a:xfrm>
          <a:prstGeom prst="line">
            <a:avLst/>
          </a:prstGeom>
          <a:noFill/>
          <a:ln w="38100">
            <a:solidFill>
              <a:schemeClr val="accent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20908" name="Line 12"/>
          <p:cNvSpPr>
            <a:spLocks noChangeShapeType="1"/>
          </p:cNvSpPr>
          <p:nvPr/>
        </p:nvSpPr>
        <p:spPr bwMode="auto">
          <a:xfrm>
            <a:off x="7451725" y="1773238"/>
            <a:ext cx="0" cy="1871662"/>
          </a:xfrm>
          <a:prstGeom prst="line">
            <a:avLst/>
          </a:prstGeom>
          <a:noFill/>
          <a:ln w="38100">
            <a:solidFill>
              <a:schemeClr val="accent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20909" name="Text Box 13"/>
          <p:cNvSpPr txBox="1">
            <a:spLocks noChangeArrowheads="1"/>
          </p:cNvSpPr>
          <p:nvPr/>
        </p:nvSpPr>
        <p:spPr bwMode="auto">
          <a:xfrm>
            <a:off x="7092950" y="609282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kumimoji="0" lang="da-DK" sz="1800">
                <a:latin typeface="Arial" pitchFamily="34" charset="0"/>
              </a:rPr>
              <a:t>2035</a:t>
            </a:r>
          </a:p>
        </p:txBody>
      </p:sp>
      <p:sp>
        <p:nvSpPr>
          <p:cNvPr id="720910" name="Text Box 14"/>
          <p:cNvSpPr txBox="1">
            <a:spLocks noChangeArrowheads="1"/>
          </p:cNvSpPr>
          <p:nvPr/>
        </p:nvSpPr>
        <p:spPr bwMode="auto">
          <a:xfrm>
            <a:off x="827088" y="5949950"/>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kumimoji="0" lang="da-DK" sz="1800">
                <a:latin typeface="Arial" pitchFamily="34" charset="0"/>
              </a:rPr>
              <a:t>2005</a:t>
            </a:r>
          </a:p>
        </p:txBody>
      </p:sp>
      <p:sp>
        <p:nvSpPr>
          <p:cNvPr id="720911" name="AutoShape 15"/>
          <p:cNvSpPr>
            <a:spLocks noChangeArrowheads="1"/>
          </p:cNvSpPr>
          <p:nvPr/>
        </p:nvSpPr>
        <p:spPr bwMode="auto">
          <a:xfrm>
            <a:off x="539750" y="3789363"/>
            <a:ext cx="2016125" cy="1223962"/>
          </a:xfrm>
          <a:prstGeom prst="wedgeRoundRectCallout">
            <a:avLst>
              <a:gd name="adj1" fmla="val -21181"/>
              <a:gd name="adj2" fmla="val 83204"/>
              <a:gd name="adj3" fmla="val 16667"/>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kumimoji="0" lang="en-US" altLang="zh-CN" sz="1400" dirty="0">
                <a:solidFill>
                  <a:srgbClr val="A50021"/>
                </a:solidFill>
                <a:latin typeface="Arial" pitchFamily="34" charset="0"/>
              </a:rPr>
              <a:t>2005:</a:t>
            </a:r>
          </a:p>
          <a:p>
            <a:r>
              <a:rPr kumimoji="0" lang="en-US" altLang="zh-CN" sz="1400" dirty="0">
                <a:solidFill>
                  <a:srgbClr val="A50021"/>
                </a:solidFill>
                <a:latin typeface="Arial" pitchFamily="34" charset="0"/>
              </a:rPr>
              <a:t>20 % AM</a:t>
            </a:r>
          </a:p>
          <a:p>
            <a:r>
              <a:rPr kumimoji="0" lang="en-US" altLang="zh-CN" sz="1400" dirty="0">
                <a:solidFill>
                  <a:srgbClr val="A50021"/>
                </a:solidFill>
                <a:latin typeface="Arial" pitchFamily="34" charset="0"/>
              </a:rPr>
              <a:t>80 % experiment</a:t>
            </a:r>
          </a:p>
        </p:txBody>
      </p:sp>
      <p:sp>
        <p:nvSpPr>
          <p:cNvPr id="2" name="Date Placeholder 1"/>
          <p:cNvSpPr>
            <a:spLocks noGrp="1"/>
          </p:cNvSpPr>
          <p:nvPr>
            <p:ph type="dt" sz="half" idx="10"/>
          </p:nvPr>
        </p:nvSpPr>
        <p:spPr/>
        <p:txBody>
          <a:bodyPr/>
          <a:lstStyle/>
          <a:p>
            <a:fld id="{D6D9D656-9AA0-4DA8-B779-8DB05493B524}"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AE714C8C-1F9C-404C-BB65-1EC320AFAFFE}" type="slidenum">
              <a:rPr lang="zh-CN" altLang="en-US" smtClean="0"/>
              <a:pPr/>
              <a:t>8</a:t>
            </a:fld>
            <a:endParaRPr lang="zh-CN" altLang="en-US"/>
          </a:p>
        </p:txBody>
      </p:sp>
    </p:spTree>
    <p:extLst>
      <p:ext uri="{BB962C8B-B14F-4D97-AF65-F5344CB8AC3E}">
        <p14:creationId xmlns:p14="http://schemas.microsoft.com/office/powerpoint/2010/main" val="324127761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Rectangle 2"/>
          <p:cNvSpPr>
            <a:spLocks noGrp="1" noChangeArrowheads="1"/>
          </p:cNvSpPr>
          <p:nvPr>
            <p:ph type="title" idx="4294967295"/>
          </p:nvPr>
        </p:nvSpPr>
        <p:spPr>
          <a:xfrm>
            <a:off x="0" y="630238"/>
            <a:ext cx="4681538" cy="1143000"/>
          </a:xfrm>
        </p:spPr>
        <p:txBody>
          <a:bodyPr anchor="t"/>
          <a:lstStyle/>
          <a:p>
            <a:r>
              <a:rPr lang="zh-CN" altLang="en-US" sz="3800">
                <a:solidFill>
                  <a:srgbClr val="852B2D"/>
                </a:solidFill>
                <a:ea typeface="黑体" pitchFamily="49" charset="-122"/>
              </a:rPr>
              <a:t>计算物理的方向</a:t>
            </a:r>
            <a:endParaRPr lang="en-US" altLang="zh-CN" sz="3800">
              <a:solidFill>
                <a:srgbClr val="852B2D"/>
              </a:solidFill>
              <a:ea typeface="黑体" pitchFamily="49" charset="-122"/>
            </a:endParaRPr>
          </a:p>
        </p:txBody>
      </p:sp>
      <p:sp>
        <p:nvSpPr>
          <p:cNvPr id="754691" name="Rectangle 3"/>
          <p:cNvSpPr>
            <a:spLocks noGrp="1" noChangeArrowheads="1"/>
          </p:cNvSpPr>
          <p:nvPr>
            <p:ph type="body" idx="4294967295"/>
          </p:nvPr>
        </p:nvSpPr>
        <p:spPr>
          <a:xfrm>
            <a:off x="0" y="1557338"/>
            <a:ext cx="5329238" cy="4530725"/>
          </a:xfrm>
        </p:spPr>
        <p:txBody>
          <a:bodyPr/>
          <a:lstStyle/>
          <a:p>
            <a:r>
              <a:rPr lang="zh-CN" altLang="en-US" sz="2600" dirty="0">
                <a:solidFill>
                  <a:schemeClr val="tx1"/>
                </a:solidFill>
              </a:rPr>
              <a:t>发展更大、更快的计算机</a:t>
            </a:r>
            <a:endParaRPr lang="en-US" altLang="zh-CN" sz="2600" dirty="0">
              <a:solidFill>
                <a:schemeClr val="tx1"/>
              </a:solidFill>
            </a:endParaRPr>
          </a:p>
          <a:p>
            <a:endParaRPr lang="zh-CN" altLang="en-US" sz="2600" dirty="0">
              <a:solidFill>
                <a:schemeClr val="tx1"/>
              </a:solidFill>
            </a:endParaRPr>
          </a:p>
          <a:p>
            <a:r>
              <a:rPr lang="zh-CN" altLang="en-US" sz="2600" dirty="0">
                <a:solidFill>
                  <a:schemeClr val="tx1"/>
                </a:solidFill>
              </a:rPr>
              <a:t>发展更强的计算程序</a:t>
            </a:r>
            <a:endParaRPr lang="en-US" altLang="zh-CN" sz="2600" dirty="0">
              <a:solidFill>
                <a:schemeClr val="tx1"/>
              </a:solidFill>
            </a:endParaRPr>
          </a:p>
          <a:p>
            <a:endParaRPr lang="zh-CN" altLang="en-US" sz="2600" dirty="0">
              <a:solidFill>
                <a:schemeClr val="tx1"/>
              </a:solidFill>
            </a:endParaRPr>
          </a:p>
          <a:p>
            <a:r>
              <a:rPr lang="zh-CN" altLang="en-US" sz="2600" dirty="0">
                <a:solidFill>
                  <a:schemeClr val="bg1"/>
                </a:solidFill>
              </a:rPr>
              <a:t>人</a:t>
            </a:r>
            <a:r>
              <a:rPr lang="en-US" altLang="zh-CN" sz="2600" dirty="0">
                <a:solidFill>
                  <a:schemeClr val="bg1"/>
                </a:solidFill>
              </a:rPr>
              <a:t>+</a:t>
            </a:r>
            <a:r>
              <a:rPr lang="zh-CN" altLang="en-US" sz="2600" dirty="0">
                <a:solidFill>
                  <a:schemeClr val="bg1"/>
                </a:solidFill>
              </a:rPr>
              <a:t>更清楚、准确的物理图像</a:t>
            </a:r>
            <a:endParaRPr lang="en-US" altLang="zh-CN" sz="2600" dirty="0">
              <a:solidFill>
                <a:schemeClr val="bg1"/>
              </a:solidFill>
            </a:endParaRPr>
          </a:p>
          <a:p>
            <a:endParaRPr lang="zh-CN" altLang="en-US" sz="2600" dirty="0">
              <a:solidFill>
                <a:schemeClr val="tx1"/>
              </a:solidFill>
            </a:endParaRPr>
          </a:p>
          <a:p>
            <a:endParaRPr lang="en-US" altLang="zh-CN" sz="2600" dirty="0">
              <a:solidFill>
                <a:schemeClr val="tx1"/>
              </a:solidFill>
            </a:endParaRPr>
          </a:p>
        </p:txBody>
      </p:sp>
      <p:sp>
        <p:nvSpPr>
          <p:cNvPr id="2" name="Date Placeholder 1"/>
          <p:cNvSpPr>
            <a:spLocks noGrp="1"/>
          </p:cNvSpPr>
          <p:nvPr>
            <p:ph type="dt" sz="half" idx="10"/>
          </p:nvPr>
        </p:nvSpPr>
        <p:spPr/>
        <p:txBody>
          <a:bodyPr/>
          <a:lstStyle/>
          <a:p>
            <a:fld id="{55C143B0-FC5F-4E6F-911C-8B77BB3FC49A}"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AE714C8C-1F9C-404C-BB65-1EC320AFAFFE}" type="slidenum">
              <a:rPr lang="zh-CN" altLang="en-US" smtClean="0"/>
              <a:pPr/>
              <a:t>80</a:t>
            </a:fld>
            <a:endParaRPr lang="zh-CN" altLang="en-US"/>
          </a:p>
        </p:txBody>
      </p:sp>
    </p:spTree>
    <p:extLst>
      <p:ext uri="{BB962C8B-B14F-4D97-AF65-F5344CB8AC3E}">
        <p14:creationId xmlns:p14="http://schemas.microsoft.com/office/powerpoint/2010/main" val="91357794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6225" y="116632"/>
            <a:ext cx="8591550" cy="680119"/>
          </a:xfrm>
        </p:spPr>
        <p:txBody>
          <a:bodyPr>
            <a:normAutofit/>
          </a:bodyPr>
          <a:lstStyle/>
          <a:p>
            <a:r>
              <a:rPr lang="zh-CN" altLang="en-US" dirty="0" smtClean="0">
                <a:latin typeface="黑体" pitchFamily="49" charset="-122"/>
                <a:ea typeface="黑体" pitchFamily="49" charset="-122"/>
              </a:rPr>
              <a:t>计算能力的发展</a:t>
            </a:r>
            <a:endParaRPr lang="zh-CN" altLang="en-US" dirty="0"/>
          </a:p>
        </p:txBody>
      </p:sp>
      <p:sp>
        <p:nvSpPr>
          <p:cNvPr id="2" name="Date Placeholder 1"/>
          <p:cNvSpPr>
            <a:spLocks noGrp="1"/>
          </p:cNvSpPr>
          <p:nvPr>
            <p:ph type="dt" sz="half" idx="10"/>
          </p:nvPr>
        </p:nvSpPr>
        <p:spPr/>
        <p:txBody>
          <a:bodyPr/>
          <a:lstStyle/>
          <a:p>
            <a:fld id="{8E697E76-E232-4D13-8DE1-705154B6D99B}"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81</a:t>
            </a:fld>
            <a:endParaRPr lang="zh-CN" altLang="en-US"/>
          </a:p>
        </p:txBody>
      </p:sp>
      <p:sp>
        <p:nvSpPr>
          <p:cNvPr id="9" name="Rectangle 8"/>
          <p:cNvSpPr/>
          <p:nvPr/>
        </p:nvSpPr>
        <p:spPr>
          <a:xfrm>
            <a:off x="395536" y="1155327"/>
            <a:ext cx="8496944" cy="400110"/>
          </a:xfrm>
          <a:prstGeom prst="rect">
            <a:avLst/>
          </a:prstGeom>
        </p:spPr>
        <p:txBody>
          <a:bodyPr wrap="square">
            <a:spAutoFit/>
          </a:bodyPr>
          <a:lstStyle/>
          <a:p>
            <a:r>
              <a:rPr lang="zh-CN" altLang="en-US" sz="2000" b="1" spc="30" dirty="0" smtClean="0">
                <a:solidFill>
                  <a:srgbClr val="1F497D"/>
                </a:solidFill>
                <a:latin typeface="Candara"/>
                <a:cs typeface="Tahoma" pitchFamily="34" charset="0"/>
              </a:rPr>
              <a:t>单个计算机的计算能力，包括大型机、小型机、工作站、个人电脑等。</a:t>
            </a:r>
            <a:endParaRPr lang="zh-CN" altLang="en-US" sz="1600" b="1" dirty="0"/>
          </a:p>
        </p:txBody>
      </p:sp>
      <p:graphicFrame>
        <p:nvGraphicFramePr>
          <p:cNvPr id="10" name="Table 9"/>
          <p:cNvGraphicFramePr>
            <a:graphicFrameLocks noGrp="1"/>
          </p:cNvGraphicFramePr>
          <p:nvPr>
            <p:extLst/>
          </p:nvPr>
        </p:nvGraphicFramePr>
        <p:xfrm>
          <a:off x="278922" y="3612624"/>
          <a:ext cx="8674062" cy="1381760"/>
        </p:xfrm>
        <a:graphic>
          <a:graphicData uri="http://schemas.openxmlformats.org/drawingml/2006/table">
            <a:tbl>
              <a:tblPr firstRow="1" bandRow="1">
                <a:tableStyleId>{5C22544A-7EE6-4342-B048-85BDC9FD1C3A}</a:tableStyleId>
              </a:tblPr>
              <a:tblGrid>
                <a:gridCol w="1390968"/>
                <a:gridCol w="1213849"/>
                <a:gridCol w="1213849"/>
                <a:gridCol w="1213849"/>
                <a:gridCol w="1213849"/>
                <a:gridCol w="1213849"/>
                <a:gridCol w="1213849"/>
              </a:tblGrid>
              <a:tr h="370840">
                <a:tc>
                  <a:txBody>
                    <a:bodyPr/>
                    <a:lstStyle/>
                    <a:p>
                      <a:endParaRPr lang="zh-CN" altLang="en-US" dirty="0"/>
                    </a:p>
                  </a:txBody>
                  <a:tcPr/>
                </a:tc>
                <a:tc>
                  <a:txBody>
                    <a:bodyPr/>
                    <a:lstStyle/>
                    <a:p>
                      <a:r>
                        <a:rPr lang="en-US" altLang="zh-CN" dirty="0" smtClean="0"/>
                        <a:t>1996</a:t>
                      </a:r>
                      <a:endParaRPr lang="zh-CN" altLang="en-US" dirty="0"/>
                    </a:p>
                  </a:txBody>
                  <a:tcPr/>
                </a:tc>
                <a:tc>
                  <a:txBody>
                    <a:bodyPr/>
                    <a:lstStyle/>
                    <a:p>
                      <a:r>
                        <a:rPr lang="en-US" altLang="zh-CN" dirty="0" smtClean="0"/>
                        <a:t>1997</a:t>
                      </a:r>
                      <a:endParaRPr lang="zh-CN" altLang="en-US" dirty="0"/>
                    </a:p>
                  </a:txBody>
                  <a:tcPr/>
                </a:tc>
                <a:tc>
                  <a:txBody>
                    <a:bodyPr/>
                    <a:lstStyle/>
                    <a:p>
                      <a:r>
                        <a:rPr lang="en-US" altLang="zh-CN" dirty="0" smtClean="0"/>
                        <a:t>2000</a:t>
                      </a:r>
                      <a:endParaRPr lang="zh-CN" altLang="en-US" dirty="0"/>
                    </a:p>
                  </a:txBody>
                  <a:tcPr/>
                </a:tc>
                <a:tc>
                  <a:txBody>
                    <a:bodyPr/>
                    <a:lstStyle/>
                    <a:p>
                      <a:r>
                        <a:rPr lang="en-US" altLang="zh-CN" dirty="0" smtClean="0"/>
                        <a:t>2003</a:t>
                      </a:r>
                      <a:endParaRPr lang="zh-CN" altLang="en-US" dirty="0"/>
                    </a:p>
                  </a:txBody>
                  <a:tcPr/>
                </a:tc>
                <a:tc>
                  <a:txBody>
                    <a:bodyPr/>
                    <a:lstStyle/>
                    <a:p>
                      <a:r>
                        <a:rPr lang="en-US" altLang="zh-CN" dirty="0" smtClean="0"/>
                        <a:t>2006</a:t>
                      </a:r>
                      <a:endParaRPr lang="zh-CN" altLang="en-US" dirty="0"/>
                    </a:p>
                  </a:txBody>
                  <a:tcPr/>
                </a:tc>
                <a:tc>
                  <a:txBody>
                    <a:bodyPr/>
                    <a:lstStyle/>
                    <a:p>
                      <a:r>
                        <a:rPr lang="en-US" altLang="zh-CN" dirty="0" smtClean="0"/>
                        <a:t>2009</a:t>
                      </a:r>
                      <a:endParaRPr lang="zh-CN" alt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CPU (flop/s)</a:t>
                      </a:r>
                      <a:endParaRPr lang="zh-CN" altLang="en-US" dirty="0" smtClean="0"/>
                    </a:p>
                  </a:txBody>
                  <a:tcPr/>
                </a:tc>
                <a:tc>
                  <a:txBody>
                    <a:bodyPr/>
                    <a:lstStyle/>
                    <a:p>
                      <a:r>
                        <a:rPr lang="en-US" altLang="zh-CN" dirty="0" smtClean="0"/>
                        <a:t>10G</a:t>
                      </a:r>
                      <a:endParaRPr lang="zh-CN" altLang="en-US" dirty="0"/>
                    </a:p>
                  </a:txBody>
                  <a:tcPr/>
                </a:tc>
                <a:tc>
                  <a:txBody>
                    <a:bodyPr/>
                    <a:lstStyle/>
                    <a:p>
                      <a:r>
                        <a:rPr lang="en-US" altLang="zh-CN" dirty="0" smtClean="0"/>
                        <a:t>100G</a:t>
                      </a:r>
                      <a:endParaRPr lang="zh-CN" altLang="en-US" dirty="0"/>
                    </a:p>
                  </a:txBody>
                  <a:tcPr/>
                </a:tc>
                <a:tc>
                  <a:txBody>
                    <a:bodyPr/>
                    <a:lstStyle/>
                    <a:p>
                      <a:r>
                        <a:rPr lang="en-US" altLang="zh-CN" dirty="0" smtClean="0"/>
                        <a:t>1T</a:t>
                      </a:r>
                      <a:endParaRPr lang="zh-CN" altLang="en-US" dirty="0"/>
                    </a:p>
                  </a:txBody>
                  <a:tcPr/>
                </a:tc>
                <a:tc>
                  <a:txBody>
                    <a:bodyPr/>
                    <a:lstStyle/>
                    <a:p>
                      <a:r>
                        <a:rPr lang="en-US" altLang="zh-CN" dirty="0" smtClean="0"/>
                        <a:t>10T</a:t>
                      </a:r>
                      <a:endParaRPr lang="zh-CN" altLang="en-US" dirty="0"/>
                    </a:p>
                  </a:txBody>
                  <a:tcPr/>
                </a:tc>
                <a:tc>
                  <a:txBody>
                    <a:bodyPr/>
                    <a:lstStyle/>
                    <a:p>
                      <a:r>
                        <a:rPr lang="en-US" altLang="zh-CN" dirty="0" smtClean="0"/>
                        <a:t>100T</a:t>
                      </a:r>
                      <a:endParaRPr lang="zh-CN" altLang="en-US" dirty="0"/>
                    </a:p>
                  </a:txBody>
                  <a:tcPr/>
                </a:tc>
                <a:tc>
                  <a:txBody>
                    <a:bodyPr/>
                    <a:lstStyle/>
                    <a:p>
                      <a:r>
                        <a:rPr lang="en-US" altLang="zh-CN" dirty="0" smtClean="0"/>
                        <a:t>1 P</a:t>
                      </a:r>
                      <a:endParaRPr lang="zh-CN" altLang="en-US" dirty="0"/>
                    </a:p>
                  </a:txBody>
                  <a:tcPr/>
                </a:tc>
              </a:tr>
              <a:tr h="370840">
                <a:tc>
                  <a:txBody>
                    <a:bodyPr/>
                    <a:lstStyle/>
                    <a:p>
                      <a:r>
                        <a:rPr lang="en-US" altLang="zh-CN" dirty="0" smtClean="0"/>
                        <a:t>RAM</a:t>
                      </a:r>
                      <a:endParaRPr lang="zh-CN" altLang="en-US" dirty="0"/>
                    </a:p>
                  </a:txBody>
                  <a:tcPr/>
                </a:tc>
                <a:tc>
                  <a:txBody>
                    <a:bodyPr/>
                    <a:lstStyle/>
                    <a:p>
                      <a:r>
                        <a:rPr lang="en-US" altLang="zh-CN" dirty="0" smtClean="0"/>
                        <a:t>10GB</a:t>
                      </a:r>
                      <a:endParaRPr lang="zh-CN" altLang="en-US" dirty="0"/>
                    </a:p>
                  </a:txBody>
                  <a:tcPr/>
                </a:tc>
                <a:tc>
                  <a:txBody>
                    <a:bodyPr/>
                    <a:lstStyle/>
                    <a:p>
                      <a:r>
                        <a:rPr lang="en-US" altLang="zh-CN" dirty="0" smtClean="0"/>
                        <a:t>100GB</a:t>
                      </a:r>
                      <a:endParaRPr lang="zh-CN" altLang="en-US" dirty="0"/>
                    </a:p>
                  </a:txBody>
                  <a:tcPr/>
                </a:tc>
                <a:tc>
                  <a:txBody>
                    <a:bodyPr/>
                    <a:lstStyle/>
                    <a:p>
                      <a:r>
                        <a:rPr lang="en-US" altLang="zh-CN" dirty="0" smtClean="0"/>
                        <a:t>1TB</a:t>
                      </a:r>
                      <a:endParaRPr lang="zh-CN" altLang="en-US" dirty="0"/>
                    </a:p>
                  </a:txBody>
                  <a:tcPr/>
                </a:tc>
                <a:tc>
                  <a:txBody>
                    <a:bodyPr/>
                    <a:lstStyle/>
                    <a:p>
                      <a:r>
                        <a:rPr lang="en-US" altLang="zh-CN" dirty="0" smtClean="0"/>
                        <a:t>10TB</a:t>
                      </a:r>
                      <a:endParaRPr lang="zh-CN" altLang="en-US" dirty="0"/>
                    </a:p>
                  </a:txBody>
                  <a:tcPr/>
                </a:tc>
                <a:tc>
                  <a:txBody>
                    <a:bodyPr/>
                    <a:lstStyle/>
                    <a:p>
                      <a:r>
                        <a:rPr lang="en-US" altLang="zh-CN" dirty="0" smtClean="0"/>
                        <a:t>100TB</a:t>
                      </a:r>
                      <a:endParaRPr lang="zh-CN" altLang="en-US" dirty="0"/>
                    </a:p>
                  </a:txBody>
                  <a:tcPr/>
                </a:tc>
                <a:tc>
                  <a:txBody>
                    <a:bodyPr/>
                    <a:lstStyle/>
                    <a:p>
                      <a:r>
                        <a:rPr lang="en-US" altLang="zh-CN" dirty="0" smtClean="0"/>
                        <a:t>1PB</a:t>
                      </a:r>
                      <a:endParaRPr lang="zh-CN" altLang="en-US" dirty="0"/>
                    </a:p>
                  </a:txBody>
                  <a:tcPr/>
                </a:tc>
              </a:tr>
            </a:tbl>
          </a:graphicData>
        </a:graphic>
      </p:graphicFrame>
      <p:sp>
        <p:nvSpPr>
          <p:cNvPr id="13" name="Rectangle 12"/>
          <p:cNvSpPr/>
          <p:nvPr/>
        </p:nvSpPr>
        <p:spPr>
          <a:xfrm>
            <a:off x="3275856" y="3181737"/>
            <a:ext cx="3624600" cy="430887"/>
          </a:xfrm>
          <a:prstGeom prst="rect">
            <a:avLst/>
          </a:prstGeom>
        </p:spPr>
        <p:txBody>
          <a:bodyPr wrap="square">
            <a:spAutoFit/>
          </a:bodyPr>
          <a:lstStyle/>
          <a:p>
            <a:r>
              <a:rPr lang="zh-CN" altLang="en-US" sz="2200" b="1" spc="30" dirty="0" smtClean="0">
                <a:solidFill>
                  <a:srgbClr val="1F497D"/>
                </a:solidFill>
                <a:latin typeface="Candara"/>
                <a:cs typeface="Tahoma" pitchFamily="34" charset="0"/>
              </a:rPr>
              <a:t>（超级）并行计算机</a:t>
            </a:r>
            <a:endParaRPr lang="zh-CN" altLang="en-US" b="1" dirty="0"/>
          </a:p>
        </p:txBody>
      </p:sp>
      <p:graphicFrame>
        <p:nvGraphicFramePr>
          <p:cNvPr id="11" name="Table 10"/>
          <p:cNvGraphicFramePr>
            <a:graphicFrameLocks noGrp="1"/>
          </p:cNvGraphicFramePr>
          <p:nvPr>
            <p:extLst/>
          </p:nvPr>
        </p:nvGraphicFramePr>
        <p:xfrm>
          <a:off x="395536" y="1555437"/>
          <a:ext cx="8496944" cy="1651000"/>
        </p:xfrm>
        <a:graphic>
          <a:graphicData uri="http://schemas.openxmlformats.org/drawingml/2006/table">
            <a:tbl>
              <a:tblPr firstRow="1" bandRow="1">
                <a:tableStyleId>{5C22544A-7EE6-4342-B048-85BDC9FD1C3A}</a:tableStyleId>
              </a:tblPr>
              <a:tblGrid>
                <a:gridCol w="1585130"/>
                <a:gridCol w="1062301"/>
                <a:gridCol w="821692"/>
                <a:gridCol w="897674"/>
                <a:gridCol w="908528"/>
                <a:gridCol w="1051446"/>
                <a:gridCol w="939282"/>
                <a:gridCol w="1230891"/>
              </a:tblGrid>
              <a:tr h="370840">
                <a:tc>
                  <a:txBody>
                    <a:bodyPr/>
                    <a:lstStyle/>
                    <a:p>
                      <a:pPr algn="ctr"/>
                      <a:endParaRPr lang="zh-CN" altLang="en-US" dirty="0"/>
                    </a:p>
                  </a:txBody>
                  <a:tcPr/>
                </a:tc>
                <a:tc>
                  <a:txBody>
                    <a:bodyPr/>
                    <a:lstStyle/>
                    <a:p>
                      <a:pPr algn="ctr"/>
                      <a:r>
                        <a:rPr lang="en-US" altLang="zh-CN" dirty="0" smtClean="0"/>
                        <a:t>1944</a:t>
                      </a:r>
                      <a:endParaRPr lang="zh-CN" altLang="en-US" dirty="0"/>
                    </a:p>
                  </a:txBody>
                  <a:tcPr/>
                </a:tc>
                <a:tc>
                  <a:txBody>
                    <a:bodyPr/>
                    <a:lstStyle/>
                    <a:p>
                      <a:pPr algn="ctr"/>
                      <a:r>
                        <a:rPr lang="en-US" altLang="zh-CN" dirty="0" smtClean="0"/>
                        <a:t>1946</a:t>
                      </a:r>
                      <a:endParaRPr lang="zh-CN"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t>~1960</a:t>
                      </a:r>
                      <a:endParaRPr lang="zh-CN" altLang="en-US"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t>~1970</a:t>
                      </a:r>
                      <a:endParaRPr lang="zh-CN" altLang="en-US"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t>~1990</a:t>
                      </a:r>
                      <a:endParaRPr lang="zh-CN" altLang="en-US"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t>~2000</a:t>
                      </a:r>
                      <a:endParaRPr lang="zh-CN" altLang="en-US"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t>~2010</a:t>
                      </a:r>
                      <a:endParaRPr lang="zh-CN" altLang="en-US" dirty="0" smtClean="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t>CPU (flop/s)</a:t>
                      </a:r>
                      <a:endParaRPr lang="zh-CN" altLang="en-US"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t>3 flop</a:t>
                      </a:r>
                      <a:r>
                        <a:rPr lang="en-US" altLang="zh-CN" baseline="0" dirty="0" smtClean="0"/>
                        <a:t>/s</a:t>
                      </a:r>
                      <a:endParaRPr lang="zh-CN" altLang="en-US"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t>5000</a:t>
                      </a:r>
                      <a:endParaRPr lang="zh-CN" altLang="en-US"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t>~1 M</a:t>
                      </a:r>
                      <a:endParaRPr lang="zh-CN" altLang="en-US"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t>~10 M</a:t>
                      </a:r>
                      <a:endParaRPr lang="zh-CN" altLang="en-US"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t>~100 M</a:t>
                      </a:r>
                      <a:endParaRPr lang="zh-CN" altLang="en-US"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t>~2</a:t>
                      </a:r>
                      <a:r>
                        <a:rPr lang="en-US" altLang="zh-CN" baseline="0" dirty="0" smtClean="0"/>
                        <a:t> G</a:t>
                      </a:r>
                      <a:endParaRPr lang="zh-CN"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t>~40 G</a:t>
                      </a:r>
                      <a:endParaRPr lang="zh-CN" altLang="en-US" dirty="0" smtClean="0"/>
                    </a:p>
                  </a:txBody>
                  <a:tcPr/>
                </a:tc>
              </a:tr>
              <a:tr h="370840">
                <a:tc>
                  <a:txBody>
                    <a:bodyPr/>
                    <a:lstStyle/>
                    <a:p>
                      <a:pPr algn="ctr"/>
                      <a:r>
                        <a:rPr lang="en-US" altLang="zh-CN" dirty="0" smtClean="0"/>
                        <a:t>RAM</a:t>
                      </a:r>
                      <a:endParaRPr lang="zh-CN" altLang="en-US" dirty="0"/>
                    </a:p>
                  </a:txBody>
                  <a:tcPr/>
                </a:tc>
                <a:tc>
                  <a:txBody>
                    <a:bodyPr/>
                    <a:lstStyle/>
                    <a:p>
                      <a:pPr algn="ctr"/>
                      <a:endParaRPr lang="zh-CN" altLang="en-US"/>
                    </a:p>
                  </a:txBody>
                  <a:tcPr/>
                </a:tc>
                <a:tc>
                  <a:txBody>
                    <a:bodyPr/>
                    <a:lstStyle/>
                    <a:p>
                      <a:pPr algn="ctr"/>
                      <a:endParaRPr lang="zh-CN" altLang="en-US"/>
                    </a:p>
                  </a:txBody>
                  <a:tcPr/>
                </a:tc>
                <a:tc>
                  <a:txBody>
                    <a:bodyPr/>
                    <a:lstStyle/>
                    <a:p>
                      <a:pPr algn="ctr"/>
                      <a:endParaRPr lang="zh-CN" altLang="en-US" dirty="0"/>
                    </a:p>
                  </a:txBody>
                  <a:tcPr/>
                </a:tc>
                <a:tc>
                  <a:txBody>
                    <a:bodyPr/>
                    <a:lstStyle/>
                    <a:p>
                      <a:pPr algn="ctr"/>
                      <a:endParaRPr lang="zh-CN" altLang="en-US"/>
                    </a:p>
                  </a:txBody>
                  <a:tcPr/>
                </a:tc>
                <a:tc>
                  <a:txBody>
                    <a:bodyPr/>
                    <a:lstStyle/>
                    <a:p>
                      <a:pPr algn="ctr"/>
                      <a:r>
                        <a:rPr lang="en-US" altLang="zh-CN" dirty="0" smtClean="0"/>
                        <a:t>32MB</a:t>
                      </a:r>
                      <a:endParaRPr lang="zh-CN" altLang="en-US" dirty="0"/>
                    </a:p>
                  </a:txBody>
                  <a:tcPr/>
                </a:tc>
                <a:tc>
                  <a:txBody>
                    <a:bodyPr/>
                    <a:lstStyle/>
                    <a:p>
                      <a:pPr algn="ctr"/>
                      <a:r>
                        <a:rPr lang="en-US" altLang="zh-CN" dirty="0" smtClean="0"/>
                        <a:t>1GB</a:t>
                      </a:r>
                      <a:endParaRPr lang="zh-CN"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t>32</a:t>
                      </a:r>
                      <a:r>
                        <a:rPr lang="en-US" altLang="zh-CN" baseline="0" dirty="0" smtClean="0"/>
                        <a:t> GB</a:t>
                      </a:r>
                      <a:endParaRPr lang="zh-CN" altLang="en-US" dirty="0"/>
                    </a:p>
                  </a:txBody>
                  <a:tcPr/>
                </a:tc>
              </a:tr>
            </a:tbl>
          </a:graphicData>
        </a:graphic>
      </p:graphicFrame>
      <p:sp>
        <p:nvSpPr>
          <p:cNvPr id="15" name="Rectangle 14"/>
          <p:cNvSpPr/>
          <p:nvPr/>
        </p:nvSpPr>
        <p:spPr>
          <a:xfrm>
            <a:off x="2796000" y="4956143"/>
            <a:ext cx="4104456" cy="430887"/>
          </a:xfrm>
          <a:prstGeom prst="rect">
            <a:avLst/>
          </a:prstGeom>
        </p:spPr>
        <p:txBody>
          <a:bodyPr wrap="square">
            <a:spAutoFit/>
          </a:bodyPr>
          <a:lstStyle/>
          <a:p>
            <a:r>
              <a:rPr lang="en-US" altLang="zh-CN" sz="2200" b="1" spc="30" dirty="0" smtClean="0">
                <a:solidFill>
                  <a:srgbClr val="1F497D"/>
                </a:solidFill>
                <a:latin typeface="Candara"/>
                <a:cs typeface="Tahoma" pitchFamily="34" charset="0"/>
              </a:rPr>
              <a:t>1M=10</a:t>
            </a:r>
            <a:r>
              <a:rPr lang="en-US" altLang="zh-CN" sz="2200" b="1" spc="30" baseline="30000" dirty="0" smtClean="0">
                <a:solidFill>
                  <a:srgbClr val="1F497D"/>
                </a:solidFill>
                <a:latin typeface="Candara"/>
                <a:cs typeface="Tahoma" pitchFamily="34" charset="0"/>
              </a:rPr>
              <a:t>6</a:t>
            </a:r>
            <a:r>
              <a:rPr lang="en-US" altLang="zh-CN" sz="2200" b="1" spc="30" dirty="0" smtClean="0">
                <a:solidFill>
                  <a:srgbClr val="1F497D"/>
                </a:solidFill>
                <a:latin typeface="Candara"/>
                <a:cs typeface="Tahoma" pitchFamily="34" charset="0"/>
              </a:rPr>
              <a:t>; 1G=10</a:t>
            </a:r>
            <a:r>
              <a:rPr lang="en-US" altLang="zh-CN" sz="2200" b="1" spc="30" baseline="30000" dirty="0" smtClean="0">
                <a:solidFill>
                  <a:srgbClr val="1F497D"/>
                </a:solidFill>
                <a:latin typeface="Candara"/>
                <a:cs typeface="Tahoma" pitchFamily="34" charset="0"/>
              </a:rPr>
              <a:t>9</a:t>
            </a:r>
            <a:r>
              <a:rPr lang="en-US" altLang="zh-CN" sz="2200" b="1" spc="30" dirty="0" smtClean="0">
                <a:solidFill>
                  <a:srgbClr val="1F497D"/>
                </a:solidFill>
                <a:latin typeface="Candara"/>
                <a:cs typeface="Tahoma" pitchFamily="34" charset="0"/>
              </a:rPr>
              <a:t>; 1T=10</a:t>
            </a:r>
            <a:r>
              <a:rPr lang="en-US" altLang="zh-CN" sz="2200" b="1" spc="30" baseline="30000" dirty="0" smtClean="0">
                <a:solidFill>
                  <a:srgbClr val="1F497D"/>
                </a:solidFill>
                <a:latin typeface="Candara"/>
                <a:cs typeface="Tahoma" pitchFamily="34" charset="0"/>
              </a:rPr>
              <a:t>12</a:t>
            </a:r>
            <a:r>
              <a:rPr lang="en-US" altLang="zh-CN" sz="2200" b="1" spc="30" dirty="0" smtClean="0">
                <a:solidFill>
                  <a:srgbClr val="1F497D"/>
                </a:solidFill>
                <a:latin typeface="Candara"/>
                <a:cs typeface="Tahoma" pitchFamily="34" charset="0"/>
              </a:rPr>
              <a:t>; 1P=10</a:t>
            </a:r>
            <a:r>
              <a:rPr lang="en-US" altLang="zh-CN" sz="2200" b="1" spc="30" baseline="30000" dirty="0" smtClean="0">
                <a:solidFill>
                  <a:srgbClr val="1F497D"/>
                </a:solidFill>
                <a:latin typeface="Candara"/>
                <a:cs typeface="Tahoma" pitchFamily="34" charset="0"/>
              </a:rPr>
              <a:t>15</a:t>
            </a:r>
            <a:endParaRPr lang="zh-CN" altLang="en-US" b="1" baseline="30000" dirty="0"/>
          </a:p>
        </p:txBody>
      </p:sp>
      <p:sp>
        <p:nvSpPr>
          <p:cNvPr id="12" name="Down Arrow 11"/>
          <p:cNvSpPr/>
          <p:nvPr/>
        </p:nvSpPr>
        <p:spPr>
          <a:xfrm>
            <a:off x="4283968" y="5387030"/>
            <a:ext cx="720080" cy="8502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7604813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l="7456" t="3043"/>
          <a:stretch/>
        </p:blipFill>
        <p:spPr bwMode="auto">
          <a:xfrm>
            <a:off x="-10898" y="404664"/>
            <a:ext cx="9144000" cy="5987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1ED71062-D99C-4E92-B001-80B06FE70A39}"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82</a:t>
            </a:fld>
            <a:endParaRPr lang="zh-CN" altLang="en-US"/>
          </a:p>
        </p:txBody>
      </p:sp>
      <p:sp>
        <p:nvSpPr>
          <p:cNvPr id="7" name="Rectangle 6"/>
          <p:cNvSpPr/>
          <p:nvPr/>
        </p:nvSpPr>
        <p:spPr>
          <a:xfrm>
            <a:off x="2051720" y="1988840"/>
            <a:ext cx="3528392" cy="1368152"/>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4340" name="Picture 4" descr="http://himg2.huanqiu.com/attachment/100806/52e082d4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62" y="3696361"/>
            <a:ext cx="4133106" cy="2755404"/>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www.go-gddq.com/upload/2010-11/1011151007444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2992" y="3696361"/>
            <a:ext cx="4762500" cy="267652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3815916" y="2996952"/>
            <a:ext cx="9001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85767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2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14340"/>
                                        </p:tgtEl>
                                        <p:attrNameLst>
                                          <p:attrName>style.visibility</p:attrName>
                                        </p:attrNameLst>
                                      </p:cBhvr>
                                      <p:to>
                                        <p:strVal val="visible"/>
                                      </p:to>
                                    </p:set>
                                    <p:animEffect transition="in" filter="barn(outHorizontal)">
                                      <p:cBhvr>
                                        <p:cTn id="17" dur="500"/>
                                        <p:tgtEl>
                                          <p:spTgt spid="14340"/>
                                        </p:tgtEl>
                                      </p:cBhvr>
                                    </p:animEffect>
                                  </p:childTnLst>
                                </p:cTn>
                              </p:par>
                              <p:par>
                                <p:cTn id="18" presetID="16" presetClass="entr" presetSubtype="42" fill="hold" nodeType="withEffect">
                                  <p:stCondLst>
                                    <p:cond delay="0"/>
                                  </p:stCondLst>
                                  <p:childTnLst>
                                    <p:set>
                                      <p:cBhvr>
                                        <p:cTn id="19" dur="1" fill="hold">
                                          <p:stCondLst>
                                            <p:cond delay="0"/>
                                          </p:stCondLst>
                                        </p:cTn>
                                        <p:tgtEl>
                                          <p:spTgt spid="14344"/>
                                        </p:tgtEl>
                                        <p:attrNameLst>
                                          <p:attrName>style.visibility</p:attrName>
                                        </p:attrNameLst>
                                      </p:cBhvr>
                                      <p:to>
                                        <p:strVal val="visible"/>
                                      </p:to>
                                    </p:set>
                                    <p:animEffect transition="in" filter="barn(outHorizontal)">
                                      <p:cBhvr>
                                        <p:cTn id="20" dur="500"/>
                                        <p:tgtEl>
                                          <p:spTgt spid="14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8B2E01-4A38-4CE2-937D-B92BDC061850}" type="datetime1">
              <a:rPr lang="zh-CN" altLang="en-US" smtClean="0"/>
              <a:t>2013/10/29</a:t>
            </a:fld>
            <a:endParaRPr lang="zh-CN" altLang="en-US"/>
          </a:p>
        </p:txBody>
      </p:sp>
      <p:sp>
        <p:nvSpPr>
          <p:cNvPr id="3" name="页脚占位符 2"/>
          <p:cNvSpPr>
            <a:spLocks noGrp="1"/>
          </p:cNvSpPr>
          <p:nvPr>
            <p:ph type="ftr" sz="quarter" idx="11"/>
          </p:nvPr>
        </p:nvSpPr>
        <p:spPr/>
        <p:txBody>
          <a:bodyPr/>
          <a:lstStyle/>
          <a:p>
            <a:r>
              <a:rPr lang="en-US" altLang="zh-CN" smtClean="0"/>
              <a:t>PKU·  Beijing · Fall. 2013</a:t>
            </a:r>
            <a:endParaRPr lang="zh-CN" altLang="en-US" dirty="0"/>
          </a:p>
        </p:txBody>
      </p:sp>
      <p:sp>
        <p:nvSpPr>
          <p:cNvPr id="4" name="灯片编号占位符 3"/>
          <p:cNvSpPr>
            <a:spLocks noGrp="1"/>
          </p:cNvSpPr>
          <p:nvPr>
            <p:ph type="sldNum" sz="quarter" idx="12"/>
          </p:nvPr>
        </p:nvSpPr>
        <p:spPr/>
        <p:txBody>
          <a:bodyPr>
            <a:normAutofit fontScale="92500" lnSpcReduction="20000"/>
          </a:bodyPr>
          <a:lstStyle/>
          <a:p>
            <a:fld id="{8107F3BD-EFC9-4D92-BB9D-312409088D4E}" type="slidenum">
              <a:rPr lang="zh-CN" altLang="en-US" smtClean="0"/>
              <a:pPr/>
              <a:t>83</a:t>
            </a:fld>
            <a:endParaRPr lang="zh-CN" altLang="en-US"/>
          </a:p>
        </p:txBody>
      </p:sp>
      <p:pic>
        <p:nvPicPr>
          <p:cNvPr id="7" name="内容占位符 6"/>
          <p:cNvPicPr>
            <a:picLocks noGrp="1" noChangeAspect="1"/>
          </p:cNvPicPr>
          <p:nvPr>
            <p:ph sz="quarter" idx="13"/>
          </p:nvPr>
        </p:nvPicPr>
        <p:blipFill rotWithShape="1">
          <a:blip r:embed="rId2"/>
          <a:srcRect r="2051" b="2405"/>
          <a:stretch/>
        </p:blipFill>
        <p:spPr>
          <a:xfrm>
            <a:off x="508745" y="184829"/>
            <a:ext cx="7920880" cy="6237312"/>
          </a:xfrm>
          <a:prstGeom prst="rect">
            <a:avLst/>
          </a:prstGeom>
        </p:spPr>
      </p:pic>
      <p:sp>
        <p:nvSpPr>
          <p:cNvPr id="8" name="Rectangle 6"/>
          <p:cNvSpPr/>
          <p:nvPr/>
        </p:nvSpPr>
        <p:spPr>
          <a:xfrm>
            <a:off x="683568" y="1988840"/>
            <a:ext cx="3888432" cy="144016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cxnSp>
        <p:nvCxnSpPr>
          <p:cNvPr id="9" name="Straight Connector 8"/>
          <p:cNvCxnSpPr/>
          <p:nvPr/>
        </p:nvCxnSpPr>
        <p:spPr>
          <a:xfrm>
            <a:off x="1835696" y="2492896"/>
            <a:ext cx="1800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865681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9" name="Picture 9" descr="http://www.cma.gov.cn/ztbd/2010zt/2010030501/2010030513/201003/W0201003177373829600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82" y="1519968"/>
            <a:ext cx="2773427" cy="1853529"/>
          </a:xfrm>
          <a:prstGeom prst="rect">
            <a:avLst/>
          </a:prstGeom>
          <a:noFill/>
          <a:extLst>
            <a:ext uri="{909E8E84-426E-40DD-AFC4-6F175D3DCCD1}">
              <a14:hiddenFill xmlns:a14="http://schemas.microsoft.com/office/drawing/2010/main">
                <a:solidFill>
                  <a:srgbClr val="FFFFFF"/>
                </a:solidFill>
              </a14:hiddenFill>
            </a:ext>
          </a:extLst>
        </p:spPr>
      </p:pic>
      <p:pic>
        <p:nvPicPr>
          <p:cNvPr id="35847" name="Picture 7" descr="http://t1.gstatic.com/images?q=tbn:ANd9GcRF1YOzJFyzM2kzccViaVoyAQ92kAH5Uvn9iM_OsKmstl1DRcR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009" y="4322787"/>
            <a:ext cx="2390775" cy="191452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276225" y="228601"/>
            <a:ext cx="8591550" cy="752128"/>
          </a:xfrm>
        </p:spPr>
        <p:txBody>
          <a:bodyPr>
            <a:normAutofit/>
          </a:bodyPr>
          <a:lstStyle/>
          <a:p>
            <a:r>
              <a:rPr lang="zh-CN" altLang="en-US" dirty="0" smtClean="0">
                <a:latin typeface="黑体" pitchFamily="49" charset="-122"/>
                <a:ea typeface="黑体" pitchFamily="49" charset="-122"/>
              </a:rPr>
              <a:t>并行计算机的发展</a:t>
            </a:r>
            <a:endParaRPr lang="zh-CN" altLang="en-US" dirty="0"/>
          </a:p>
        </p:txBody>
      </p:sp>
      <p:sp>
        <p:nvSpPr>
          <p:cNvPr id="2" name="Date Placeholder 1"/>
          <p:cNvSpPr>
            <a:spLocks noGrp="1"/>
          </p:cNvSpPr>
          <p:nvPr>
            <p:ph type="dt" sz="half" idx="10"/>
          </p:nvPr>
        </p:nvSpPr>
        <p:spPr/>
        <p:txBody>
          <a:bodyPr/>
          <a:lstStyle/>
          <a:p>
            <a:fld id="{EF39CD58-D020-4E02-BA45-A71B9C8DD890}" type="datetime1">
              <a:rPr lang="zh-CN" altLang="en-US" smtClean="0"/>
              <a:t>2013/10/29</a:t>
            </a:fld>
            <a:endParaRPr lang="zh-CN" altLang="en-US" dirty="0"/>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84</a:t>
            </a:fld>
            <a:endParaRPr lang="zh-CN" altLang="en-US"/>
          </a:p>
        </p:txBody>
      </p:sp>
      <p:sp>
        <p:nvSpPr>
          <p:cNvPr id="8" name="Rectangle 7"/>
          <p:cNvSpPr/>
          <p:nvPr/>
        </p:nvSpPr>
        <p:spPr>
          <a:xfrm>
            <a:off x="22017" y="1089081"/>
            <a:ext cx="3556743" cy="430887"/>
          </a:xfrm>
          <a:prstGeom prst="rect">
            <a:avLst/>
          </a:prstGeom>
        </p:spPr>
        <p:txBody>
          <a:bodyPr wrap="none">
            <a:spAutoFit/>
          </a:bodyPr>
          <a:lstStyle/>
          <a:p>
            <a:pPr lvl="0" fontAlgn="auto">
              <a:spcBef>
                <a:spcPts val="600"/>
              </a:spcBef>
              <a:spcAft>
                <a:spcPts val="0"/>
              </a:spcAft>
              <a:buClr>
                <a:srgbClr val="4F81BD"/>
              </a:buClr>
            </a:pPr>
            <a:r>
              <a:rPr lang="zh-CN" altLang="en-US" sz="2200" b="1" spc="30" dirty="0">
                <a:solidFill>
                  <a:srgbClr val="1F497D"/>
                </a:solidFill>
                <a:latin typeface="Candara"/>
                <a:cs typeface="Tahoma" pitchFamily="34" charset="0"/>
              </a:rPr>
              <a:t>大型</a:t>
            </a:r>
            <a:r>
              <a:rPr lang="zh-CN" altLang="en-US" sz="2200" b="1" spc="30" dirty="0" smtClean="0">
                <a:solidFill>
                  <a:srgbClr val="1F497D"/>
                </a:solidFill>
                <a:latin typeface="Candara"/>
                <a:cs typeface="Tahoma" pitchFamily="34" charset="0"/>
              </a:rPr>
              <a:t>机：</a:t>
            </a:r>
            <a:r>
              <a:rPr lang="en-US" altLang="zh-CN" sz="2200" b="1" spc="30" dirty="0" smtClean="0">
                <a:solidFill>
                  <a:srgbClr val="1F497D"/>
                </a:solidFill>
                <a:latin typeface="Candara"/>
                <a:cs typeface="Tahoma" pitchFamily="34" charset="0"/>
              </a:rPr>
              <a:t>SMP (</a:t>
            </a:r>
            <a:r>
              <a:rPr lang="zh-CN" altLang="en-US" sz="2200" b="1" spc="30" dirty="0" smtClean="0">
                <a:solidFill>
                  <a:srgbClr val="1F497D"/>
                </a:solidFill>
                <a:latin typeface="Candara"/>
                <a:cs typeface="Tahoma" pitchFamily="34" charset="0"/>
              </a:rPr>
              <a:t>如</a:t>
            </a:r>
            <a:r>
              <a:rPr lang="en-US" altLang="zh-CN" sz="2200" b="1" spc="30" dirty="0" smtClean="0">
                <a:solidFill>
                  <a:srgbClr val="1F497D"/>
                </a:solidFill>
                <a:latin typeface="Candara"/>
                <a:cs typeface="Tahoma" pitchFamily="34" charset="0"/>
              </a:rPr>
              <a:t>IBM rs6k)</a:t>
            </a:r>
            <a:endParaRPr lang="en-US" altLang="zh-CN" sz="2200" b="1" spc="30" dirty="0">
              <a:solidFill>
                <a:srgbClr val="1F497D"/>
              </a:solidFill>
              <a:latin typeface="Candara"/>
              <a:cs typeface="Tahoma" pitchFamily="34" charset="0"/>
            </a:endParaRPr>
          </a:p>
        </p:txBody>
      </p:sp>
      <p:sp>
        <p:nvSpPr>
          <p:cNvPr id="9" name="Rectangle 8"/>
          <p:cNvSpPr/>
          <p:nvPr/>
        </p:nvSpPr>
        <p:spPr>
          <a:xfrm>
            <a:off x="237009" y="3837315"/>
            <a:ext cx="2601353" cy="430887"/>
          </a:xfrm>
          <a:prstGeom prst="rect">
            <a:avLst/>
          </a:prstGeom>
        </p:spPr>
        <p:txBody>
          <a:bodyPr wrap="none">
            <a:spAutoFit/>
          </a:bodyPr>
          <a:lstStyle/>
          <a:p>
            <a:pPr lvl="0" fontAlgn="auto">
              <a:spcBef>
                <a:spcPts val="600"/>
              </a:spcBef>
              <a:spcAft>
                <a:spcPts val="0"/>
              </a:spcAft>
              <a:buClr>
                <a:srgbClr val="4F81BD"/>
              </a:buClr>
            </a:pPr>
            <a:r>
              <a:rPr lang="en-US" altLang="zh-CN" sz="2200" b="1" spc="30" dirty="0" smtClean="0">
                <a:solidFill>
                  <a:srgbClr val="1F497D"/>
                </a:solidFill>
                <a:latin typeface="Candara"/>
                <a:cs typeface="Tahoma" pitchFamily="34" charset="0"/>
              </a:rPr>
              <a:t>PC</a:t>
            </a:r>
            <a:r>
              <a:rPr lang="zh-CN" altLang="en-US" sz="2200" b="1" spc="30" dirty="0" smtClean="0">
                <a:solidFill>
                  <a:srgbClr val="1F497D"/>
                </a:solidFill>
                <a:latin typeface="Candara"/>
                <a:cs typeface="Tahoma" pitchFamily="34" charset="0"/>
              </a:rPr>
              <a:t> </a:t>
            </a:r>
            <a:r>
              <a:rPr lang="en-US" altLang="zh-CN" sz="2200" b="1" spc="30" dirty="0" smtClean="0">
                <a:solidFill>
                  <a:srgbClr val="1F497D"/>
                </a:solidFill>
                <a:latin typeface="Candara"/>
                <a:cs typeface="Tahoma" pitchFamily="34" charset="0"/>
              </a:rPr>
              <a:t>Cluster</a:t>
            </a:r>
            <a:r>
              <a:rPr lang="zh-CN" altLang="en-US" sz="2200" b="1" spc="30" dirty="0" smtClean="0">
                <a:solidFill>
                  <a:srgbClr val="1F497D"/>
                </a:solidFill>
                <a:latin typeface="Candara"/>
                <a:cs typeface="Tahoma" pitchFamily="34" charset="0"/>
              </a:rPr>
              <a:t>：多节点</a:t>
            </a:r>
            <a:endParaRPr lang="en-US" altLang="zh-CN" sz="2200" b="1" spc="30" dirty="0">
              <a:solidFill>
                <a:srgbClr val="1F497D"/>
              </a:solidFill>
              <a:latin typeface="Candara"/>
              <a:cs typeface="Tahoma" pitchFamily="34" charset="0"/>
            </a:endParaRPr>
          </a:p>
        </p:txBody>
      </p:sp>
      <p:pic>
        <p:nvPicPr>
          <p:cNvPr id="35842" name="Picture 2" descr="http://net.csai.cn/server_news/images/200707300039.jpg"/>
          <p:cNvPicPr>
            <a:picLocks noChangeAspect="1" noChangeArrowheads="1"/>
          </p:cNvPicPr>
          <p:nvPr/>
        </p:nvPicPr>
        <p:blipFill rotWithShape="1">
          <a:blip r:embed="rId4">
            <a:extLst>
              <a:ext uri="{28A0092B-C50C-407E-A947-70E740481C1C}">
                <a14:useLocalDpi xmlns:a14="http://schemas.microsoft.com/office/drawing/2010/main" val="0"/>
              </a:ext>
            </a:extLst>
          </a:blip>
          <a:srcRect l="10857" t="11116" r="11032" b="8310"/>
          <a:stretch/>
        </p:blipFill>
        <p:spPr bwMode="auto">
          <a:xfrm>
            <a:off x="3131840" y="4293096"/>
            <a:ext cx="2555204" cy="199974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759942" y="3825684"/>
            <a:ext cx="890950" cy="430887"/>
          </a:xfrm>
          <a:prstGeom prst="rect">
            <a:avLst/>
          </a:prstGeom>
        </p:spPr>
        <p:txBody>
          <a:bodyPr wrap="none">
            <a:spAutoFit/>
          </a:bodyPr>
          <a:lstStyle/>
          <a:p>
            <a:pPr lvl="0" fontAlgn="auto">
              <a:spcBef>
                <a:spcPts val="600"/>
              </a:spcBef>
              <a:spcAft>
                <a:spcPts val="0"/>
              </a:spcAft>
              <a:buClr>
                <a:srgbClr val="4F81BD"/>
              </a:buClr>
            </a:pPr>
            <a:r>
              <a:rPr lang="en-US" altLang="zh-CN" sz="2200" b="1" spc="30" dirty="0" smtClean="0">
                <a:solidFill>
                  <a:srgbClr val="1F497D"/>
                </a:solidFill>
                <a:latin typeface="Candara"/>
                <a:cs typeface="Tahoma" pitchFamily="34" charset="0"/>
              </a:rPr>
              <a:t>+SMP</a:t>
            </a:r>
            <a:endParaRPr lang="en-US" altLang="zh-CN" sz="2200" b="1" spc="30" dirty="0">
              <a:solidFill>
                <a:srgbClr val="1F497D"/>
              </a:solidFill>
              <a:latin typeface="Candara"/>
              <a:cs typeface="Tahoma" pitchFamily="34" charset="0"/>
            </a:endParaRPr>
          </a:p>
        </p:txBody>
      </p:sp>
      <p:sp>
        <p:nvSpPr>
          <p:cNvPr id="14" name="Rectangle 13"/>
          <p:cNvSpPr/>
          <p:nvPr/>
        </p:nvSpPr>
        <p:spPr>
          <a:xfrm>
            <a:off x="7020272" y="3872210"/>
            <a:ext cx="1189108" cy="430887"/>
          </a:xfrm>
          <a:prstGeom prst="rect">
            <a:avLst/>
          </a:prstGeom>
        </p:spPr>
        <p:txBody>
          <a:bodyPr wrap="none">
            <a:spAutoFit/>
          </a:bodyPr>
          <a:lstStyle/>
          <a:p>
            <a:pPr lvl="0" fontAlgn="auto">
              <a:spcBef>
                <a:spcPts val="600"/>
              </a:spcBef>
              <a:spcAft>
                <a:spcPts val="0"/>
              </a:spcAft>
              <a:buClr>
                <a:srgbClr val="4F81BD"/>
              </a:buClr>
            </a:pPr>
            <a:r>
              <a:rPr lang="en-US" altLang="zh-CN" sz="2200" b="1" spc="30" dirty="0" smtClean="0">
                <a:solidFill>
                  <a:srgbClr val="1F497D"/>
                </a:solidFill>
                <a:latin typeface="Candara"/>
                <a:cs typeface="Tahoma" pitchFamily="34" charset="0"/>
              </a:rPr>
              <a:t>+</a:t>
            </a:r>
            <a:r>
              <a:rPr lang="zh-CN" altLang="en-US" sz="2200" b="1" spc="30" dirty="0" smtClean="0">
                <a:solidFill>
                  <a:srgbClr val="1F497D"/>
                </a:solidFill>
                <a:latin typeface="Candara"/>
                <a:cs typeface="Tahoma" pitchFamily="34" charset="0"/>
              </a:rPr>
              <a:t>多核心</a:t>
            </a:r>
            <a:endParaRPr lang="en-US" altLang="zh-CN" sz="2200" b="1" spc="30" dirty="0">
              <a:solidFill>
                <a:srgbClr val="1F497D"/>
              </a:solidFill>
              <a:latin typeface="Candara"/>
              <a:cs typeface="Tahoma" pitchFamily="34" charset="0"/>
            </a:endParaRPr>
          </a:p>
        </p:txBody>
      </p:sp>
      <p:cxnSp>
        <p:nvCxnSpPr>
          <p:cNvPr id="17" name="Straight Arrow Connector 16"/>
          <p:cNvCxnSpPr>
            <a:stCxn id="9" idx="3"/>
            <a:endCxn id="11" idx="1"/>
          </p:cNvCxnSpPr>
          <p:nvPr/>
        </p:nvCxnSpPr>
        <p:spPr>
          <a:xfrm flipV="1">
            <a:off x="2838362" y="4041128"/>
            <a:ext cx="921580" cy="1163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1" idx="3"/>
            <a:endCxn id="14" idx="1"/>
          </p:cNvCxnSpPr>
          <p:nvPr/>
        </p:nvCxnSpPr>
        <p:spPr>
          <a:xfrm>
            <a:off x="4650892" y="4041128"/>
            <a:ext cx="2369380" cy="4652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6750730" y="258084"/>
            <a:ext cx="2333011" cy="1261884"/>
          </a:xfrm>
          <a:prstGeom prst="rect">
            <a:avLst/>
          </a:prstGeom>
        </p:spPr>
        <p:txBody>
          <a:bodyPr wrap="none">
            <a:spAutoFit/>
          </a:bodyPr>
          <a:lstStyle/>
          <a:p>
            <a:pPr lvl="0" fontAlgn="auto">
              <a:spcBef>
                <a:spcPts val="600"/>
              </a:spcBef>
              <a:spcAft>
                <a:spcPts val="0"/>
              </a:spcAft>
              <a:buClr>
                <a:srgbClr val="4F81BD"/>
              </a:buClr>
            </a:pPr>
            <a:r>
              <a:rPr lang="zh-CN" altLang="en-US" sz="2200" b="1" spc="30" dirty="0" smtClean="0">
                <a:solidFill>
                  <a:srgbClr val="1F497D"/>
                </a:solidFill>
                <a:latin typeface="Candara"/>
                <a:cs typeface="Tahoma" pitchFamily="34" charset="0"/>
              </a:rPr>
              <a:t>刀片服务器</a:t>
            </a:r>
            <a:endParaRPr lang="en-US" altLang="zh-CN" sz="2200" b="1" spc="30" dirty="0" smtClean="0">
              <a:solidFill>
                <a:srgbClr val="1F497D"/>
              </a:solidFill>
              <a:latin typeface="Candara"/>
              <a:cs typeface="Tahoma" pitchFamily="34" charset="0"/>
            </a:endParaRPr>
          </a:p>
          <a:p>
            <a:pPr lvl="0" fontAlgn="auto">
              <a:spcBef>
                <a:spcPts val="600"/>
              </a:spcBef>
              <a:spcAft>
                <a:spcPts val="0"/>
              </a:spcAft>
              <a:buClr>
                <a:srgbClr val="4F81BD"/>
              </a:buClr>
            </a:pPr>
            <a:r>
              <a:rPr lang="zh-CN" altLang="en-US" sz="2200" b="1" spc="30" dirty="0">
                <a:solidFill>
                  <a:srgbClr val="1F497D"/>
                </a:solidFill>
                <a:latin typeface="Candara"/>
                <a:cs typeface="Tahoma" pitchFamily="34" charset="0"/>
              </a:rPr>
              <a:t>多节</a:t>
            </a:r>
            <a:r>
              <a:rPr lang="zh-CN" altLang="en-US" sz="2200" b="1" spc="30" dirty="0" smtClean="0">
                <a:solidFill>
                  <a:srgbClr val="1F497D"/>
                </a:solidFill>
                <a:latin typeface="Candara"/>
                <a:cs typeface="Tahoma" pitchFamily="34" charset="0"/>
              </a:rPr>
              <a:t>点</a:t>
            </a:r>
            <a:r>
              <a:rPr lang="en-US" altLang="zh-CN" sz="2200" b="1" spc="30" dirty="0" smtClean="0">
                <a:solidFill>
                  <a:srgbClr val="1F497D"/>
                </a:solidFill>
                <a:latin typeface="Candara"/>
                <a:cs typeface="Tahoma" pitchFamily="34" charset="0"/>
              </a:rPr>
              <a:t>+</a:t>
            </a:r>
            <a:r>
              <a:rPr lang="zh-CN" altLang="en-US" sz="2200" b="1" spc="30" dirty="0" smtClean="0">
                <a:solidFill>
                  <a:srgbClr val="1F497D"/>
                </a:solidFill>
                <a:latin typeface="Candara"/>
                <a:cs typeface="Tahoma" pitchFamily="34" charset="0"/>
              </a:rPr>
              <a:t>多处理器</a:t>
            </a:r>
            <a:endParaRPr lang="en-US" altLang="zh-CN" sz="2200" b="1" spc="30" dirty="0" smtClean="0">
              <a:solidFill>
                <a:srgbClr val="1F497D"/>
              </a:solidFill>
              <a:latin typeface="Candara"/>
              <a:cs typeface="Tahoma" pitchFamily="34" charset="0"/>
            </a:endParaRPr>
          </a:p>
          <a:p>
            <a:pPr lvl="0" fontAlgn="auto">
              <a:spcBef>
                <a:spcPts val="600"/>
              </a:spcBef>
              <a:spcAft>
                <a:spcPts val="0"/>
              </a:spcAft>
              <a:buClr>
                <a:srgbClr val="4F81BD"/>
              </a:buClr>
            </a:pPr>
            <a:r>
              <a:rPr lang="en-US" altLang="zh-CN" sz="2200" b="1" spc="30" dirty="0" smtClean="0">
                <a:solidFill>
                  <a:srgbClr val="1F497D"/>
                </a:solidFill>
                <a:latin typeface="Candara"/>
                <a:cs typeface="Tahoma" pitchFamily="34" charset="0"/>
              </a:rPr>
              <a:t>+</a:t>
            </a:r>
            <a:r>
              <a:rPr lang="zh-CN" altLang="en-US" sz="2200" b="1" spc="30" dirty="0" smtClean="0">
                <a:solidFill>
                  <a:srgbClr val="1F497D"/>
                </a:solidFill>
                <a:latin typeface="Candara"/>
                <a:cs typeface="Tahoma" pitchFamily="34" charset="0"/>
              </a:rPr>
              <a:t>多核心</a:t>
            </a:r>
            <a:r>
              <a:rPr lang="en-US" altLang="zh-CN" sz="2200" b="1" spc="30" dirty="0" smtClean="0">
                <a:solidFill>
                  <a:srgbClr val="1F497D"/>
                </a:solidFill>
                <a:latin typeface="Candara"/>
                <a:cs typeface="Tahoma" pitchFamily="34" charset="0"/>
              </a:rPr>
              <a:t>+GPU</a:t>
            </a:r>
            <a:endParaRPr lang="en-US" altLang="zh-CN" sz="2200" b="1" spc="30" dirty="0">
              <a:solidFill>
                <a:srgbClr val="1F497D"/>
              </a:solidFill>
              <a:latin typeface="Candara"/>
              <a:cs typeface="Tahoma" pitchFamily="34" charset="0"/>
            </a:endParaRPr>
          </a:p>
        </p:txBody>
      </p:sp>
      <p:pic>
        <p:nvPicPr>
          <p:cNvPr id="35844" name="Picture 4" descr="http://t3.gstatic.com/images?q=tbn:ANd9GcQrdHmx-62DTo0d86ZdSzKsLq3X_6SyqQKqxsDu200ydNfQAML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4303097"/>
            <a:ext cx="2582553" cy="1934423"/>
          </a:xfrm>
          <a:prstGeom prst="rect">
            <a:avLst/>
          </a:prstGeom>
          <a:noFill/>
          <a:extLst>
            <a:ext uri="{909E8E84-426E-40DD-AFC4-6F175D3DCCD1}">
              <a14:hiddenFill xmlns:a14="http://schemas.microsoft.com/office/drawing/2010/main">
                <a:solidFill>
                  <a:srgbClr val="FFFFFF"/>
                </a:solidFill>
              </a14:hiddenFill>
            </a:ext>
          </a:extLst>
        </p:spPr>
      </p:pic>
      <p:pic>
        <p:nvPicPr>
          <p:cNvPr id="35853" name="Picture 13" descr="http://t3.gstatic.com/images?q=tbn:ANd9GcTTSgcx5jQxNEjSqsdBEgFI33WTCwyybW3fkAuwhrBHIGt3OawN"/>
          <p:cNvPicPr>
            <a:picLocks noChangeAspect="1" noChangeArrowheads="1"/>
          </p:cNvPicPr>
          <p:nvPr/>
        </p:nvPicPr>
        <p:blipFill rotWithShape="1">
          <a:blip r:embed="rId6">
            <a:extLst>
              <a:ext uri="{28A0092B-C50C-407E-A947-70E740481C1C}">
                <a14:useLocalDpi xmlns:a14="http://schemas.microsoft.com/office/drawing/2010/main" val="0"/>
              </a:ext>
            </a:extLst>
          </a:blip>
          <a:srcRect l="6355" t="6689" r="7602"/>
          <a:stretch/>
        </p:blipFill>
        <p:spPr bwMode="auto">
          <a:xfrm>
            <a:off x="6750730" y="1905064"/>
            <a:ext cx="2327564" cy="1582049"/>
          </a:xfrm>
          <a:prstGeom prst="rect">
            <a:avLst/>
          </a:prstGeom>
          <a:noFill/>
          <a:extLst>
            <a:ext uri="{909E8E84-426E-40DD-AFC4-6F175D3DCCD1}">
              <a14:hiddenFill xmlns:a14="http://schemas.microsoft.com/office/drawing/2010/main">
                <a:solidFill>
                  <a:srgbClr val="FFFFFF"/>
                </a:solidFill>
              </a14:hiddenFill>
            </a:ext>
          </a:extLst>
        </p:spPr>
      </p:pic>
      <p:pic>
        <p:nvPicPr>
          <p:cNvPr id="35855" name="Picture 15" descr="http://t0.gstatic.com/images?q=tbn:ANd9GcTr0ZNsuIjEKGlRtQEVI_13XRpVm2X7BPsAb7XNtzsOg2SSMWoP5Q"/>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7881" y="-6863"/>
            <a:ext cx="1838325" cy="2486026"/>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p:cNvCxnSpPr>
            <a:stCxn id="14" idx="0"/>
            <a:endCxn id="27" idx="2"/>
          </p:cNvCxnSpPr>
          <p:nvPr/>
        </p:nvCxnSpPr>
        <p:spPr>
          <a:xfrm flipV="1">
            <a:off x="7614826" y="1519968"/>
            <a:ext cx="302410" cy="235224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8" idx="3"/>
            <a:endCxn id="27" idx="1"/>
          </p:cNvCxnSpPr>
          <p:nvPr/>
        </p:nvCxnSpPr>
        <p:spPr>
          <a:xfrm flipV="1">
            <a:off x="3578760" y="889026"/>
            <a:ext cx="3171970" cy="415499"/>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35857" name="Picture 17" descr="http://t3.gstatic.com/images?q=tbn:ANd9GcSspK3XneWTfywh35_qvkFDHlAz1V9HBGTQ8DWiyhoHDq0pqu4HF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2095" y="2453922"/>
            <a:ext cx="2103648" cy="1399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67931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5849"/>
                                        </p:tgtEl>
                                        <p:attrNameLst>
                                          <p:attrName>style.visibility</p:attrName>
                                        </p:attrNameLst>
                                      </p:cBhvr>
                                      <p:to>
                                        <p:strVal val="visible"/>
                                      </p:to>
                                    </p:set>
                                    <p:animEffect transition="in" filter="fade">
                                      <p:cBhvr>
                                        <p:cTn id="10" dur="250"/>
                                        <p:tgtEl>
                                          <p:spTgt spid="358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50"/>
                                        <p:tgtEl>
                                          <p:spTgt spid="9"/>
                                        </p:tgtEl>
                                      </p:cBhvr>
                                    </p:animEffect>
                                  </p:childTnLst>
                                </p:cTn>
                              </p:par>
                            </p:childTnLst>
                          </p:cTn>
                        </p:par>
                        <p:par>
                          <p:cTn id="16" fill="hold">
                            <p:stCondLst>
                              <p:cond delay="250"/>
                            </p:stCondLst>
                            <p:childTnLst>
                              <p:par>
                                <p:cTn id="17" presetID="10" presetClass="entr" presetSubtype="0" fill="hold" nodeType="afterEffect">
                                  <p:stCondLst>
                                    <p:cond delay="0"/>
                                  </p:stCondLst>
                                  <p:childTnLst>
                                    <p:set>
                                      <p:cBhvr>
                                        <p:cTn id="18" dur="1" fill="hold">
                                          <p:stCondLst>
                                            <p:cond delay="0"/>
                                          </p:stCondLst>
                                        </p:cTn>
                                        <p:tgtEl>
                                          <p:spTgt spid="35847"/>
                                        </p:tgtEl>
                                        <p:attrNameLst>
                                          <p:attrName>style.visibility</p:attrName>
                                        </p:attrNameLst>
                                      </p:cBhvr>
                                      <p:to>
                                        <p:strVal val="visible"/>
                                      </p:to>
                                    </p:set>
                                    <p:animEffect transition="in" filter="fade">
                                      <p:cBhvr>
                                        <p:cTn id="19" dur="250"/>
                                        <p:tgtEl>
                                          <p:spTgt spid="3584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25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50"/>
                                        <p:tgtEl>
                                          <p:spTgt spid="11"/>
                                        </p:tgtEl>
                                      </p:cBhvr>
                                    </p:animEffect>
                                  </p:childTnLst>
                                </p:cTn>
                              </p:par>
                            </p:childTnLst>
                          </p:cTn>
                        </p:par>
                        <p:par>
                          <p:cTn id="28" fill="hold">
                            <p:stCondLst>
                              <p:cond delay="250"/>
                            </p:stCondLst>
                            <p:childTnLst>
                              <p:par>
                                <p:cTn id="29" presetID="10" presetClass="entr" presetSubtype="0" fill="hold" nodeType="afterEffect">
                                  <p:stCondLst>
                                    <p:cond delay="0"/>
                                  </p:stCondLst>
                                  <p:childTnLst>
                                    <p:set>
                                      <p:cBhvr>
                                        <p:cTn id="30" dur="1" fill="hold">
                                          <p:stCondLst>
                                            <p:cond delay="0"/>
                                          </p:stCondLst>
                                        </p:cTn>
                                        <p:tgtEl>
                                          <p:spTgt spid="35842"/>
                                        </p:tgtEl>
                                        <p:attrNameLst>
                                          <p:attrName>style.visibility</p:attrName>
                                        </p:attrNameLst>
                                      </p:cBhvr>
                                      <p:to>
                                        <p:strVal val="visible"/>
                                      </p:to>
                                    </p:set>
                                    <p:animEffect transition="in" filter="fade">
                                      <p:cBhvr>
                                        <p:cTn id="31" dur="250"/>
                                        <p:tgtEl>
                                          <p:spTgt spid="3584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250"/>
                                        <p:tgtEl>
                                          <p:spTgt spid="14"/>
                                        </p:tgtEl>
                                      </p:cBhvr>
                                    </p:animEffect>
                                  </p:childTnLst>
                                </p:cTn>
                              </p:par>
                              <p:par>
                                <p:cTn id="37" presetID="10"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p:stCondLst>
                              <p:cond delay="250"/>
                            </p:stCondLst>
                            <p:childTnLst>
                              <p:par>
                                <p:cTn id="41" presetID="10" presetClass="entr" presetSubtype="0" fill="hold" nodeType="afterEffect">
                                  <p:stCondLst>
                                    <p:cond delay="0"/>
                                  </p:stCondLst>
                                  <p:childTnLst>
                                    <p:set>
                                      <p:cBhvr>
                                        <p:cTn id="42" dur="1" fill="hold">
                                          <p:stCondLst>
                                            <p:cond delay="0"/>
                                          </p:stCondLst>
                                        </p:cTn>
                                        <p:tgtEl>
                                          <p:spTgt spid="35844"/>
                                        </p:tgtEl>
                                        <p:attrNameLst>
                                          <p:attrName>style.visibility</p:attrName>
                                        </p:attrNameLst>
                                      </p:cBhvr>
                                      <p:to>
                                        <p:strVal val="visible"/>
                                      </p:to>
                                    </p:set>
                                    <p:animEffect transition="in" filter="fade">
                                      <p:cBhvr>
                                        <p:cTn id="43" dur="250"/>
                                        <p:tgtEl>
                                          <p:spTgt spid="3584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250"/>
                                        <p:tgtEl>
                                          <p:spTgt spid="28"/>
                                        </p:tgtEl>
                                      </p:cBhvr>
                                    </p:animEffect>
                                  </p:childTnLst>
                                </p:cTn>
                              </p:par>
                              <p:par>
                                <p:cTn id="49" presetID="10" presetClass="entr" presetSubtype="0" fill="hold" nodeType="with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250"/>
                                        <p:tgtEl>
                                          <p:spTgt spid="46"/>
                                        </p:tgtEl>
                                      </p:cBhvr>
                                    </p:animEffect>
                                  </p:childTnLst>
                                </p:cTn>
                              </p:par>
                            </p:childTnLst>
                          </p:cTn>
                        </p:par>
                        <p:par>
                          <p:cTn id="52" fill="hold">
                            <p:stCondLst>
                              <p:cond delay="250"/>
                            </p:stCondLst>
                            <p:childTnLst>
                              <p:par>
                                <p:cTn id="53" presetID="10" presetClass="entr" presetSubtype="0" fill="hold" grpId="0"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25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5857"/>
                                        </p:tgtEl>
                                        <p:attrNameLst>
                                          <p:attrName>style.visibility</p:attrName>
                                        </p:attrNameLst>
                                      </p:cBhvr>
                                      <p:to>
                                        <p:strVal val="visible"/>
                                      </p:to>
                                    </p:set>
                                    <p:animEffect transition="in" filter="fade">
                                      <p:cBhvr>
                                        <p:cTn id="60" dur="250"/>
                                        <p:tgtEl>
                                          <p:spTgt spid="3585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5853"/>
                                        </p:tgtEl>
                                        <p:attrNameLst>
                                          <p:attrName>style.visibility</p:attrName>
                                        </p:attrNameLst>
                                      </p:cBhvr>
                                      <p:to>
                                        <p:strVal val="visible"/>
                                      </p:to>
                                    </p:set>
                                    <p:animEffect transition="in" filter="fade">
                                      <p:cBhvr>
                                        <p:cTn id="65" dur="250"/>
                                        <p:tgtEl>
                                          <p:spTgt spid="3585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5855"/>
                                        </p:tgtEl>
                                        <p:attrNameLst>
                                          <p:attrName>style.visibility</p:attrName>
                                        </p:attrNameLst>
                                      </p:cBhvr>
                                      <p:to>
                                        <p:strVal val="visible"/>
                                      </p:to>
                                    </p:set>
                                    <p:animEffect transition="in" filter="fade">
                                      <p:cBhvr>
                                        <p:cTn id="70" dur="250"/>
                                        <p:tgtEl>
                                          <p:spTgt spid="35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4" grpId="0"/>
      <p:bldP spid="2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p:cNvSpPr>
            <a:spLocks noGrp="1" noChangeArrowheads="1"/>
          </p:cNvSpPr>
          <p:nvPr>
            <p:ph type="title"/>
          </p:nvPr>
        </p:nvSpPr>
        <p:spPr>
          <a:xfrm>
            <a:off x="684213" y="198438"/>
            <a:ext cx="7772400" cy="1143000"/>
          </a:xfrm>
        </p:spPr>
        <p:txBody>
          <a:bodyPr/>
          <a:lstStyle/>
          <a:p>
            <a:r>
              <a:rPr lang="zh-CN" altLang="en-US" sz="4000">
                <a:solidFill>
                  <a:srgbClr val="A50021"/>
                </a:solidFill>
                <a:ea typeface="隶书" pitchFamily="49" charset="-122"/>
              </a:rPr>
              <a:t>未来信息技术发展的预测</a:t>
            </a:r>
            <a:r>
              <a:rPr lang="zh-CN" altLang="en-US">
                <a:solidFill>
                  <a:srgbClr val="000066"/>
                </a:solidFill>
                <a:ea typeface="隶书" pitchFamily="49" charset="-122"/>
              </a:rPr>
              <a:t/>
            </a:r>
            <a:br>
              <a:rPr lang="zh-CN" altLang="en-US">
                <a:solidFill>
                  <a:srgbClr val="000066"/>
                </a:solidFill>
                <a:ea typeface="隶书" pitchFamily="49" charset="-122"/>
              </a:rPr>
            </a:br>
            <a:r>
              <a:rPr lang="zh-CN" altLang="en-US" sz="2400">
                <a:solidFill>
                  <a:srgbClr val="000066"/>
                </a:solidFill>
                <a:ea typeface="隶书" pitchFamily="49" charset="-122"/>
              </a:rPr>
              <a:t>（微软研究院吉姆</a:t>
            </a:r>
            <a:r>
              <a:rPr lang="en-US" altLang="zh-CN" sz="2400">
                <a:solidFill>
                  <a:srgbClr val="000066"/>
                </a:solidFill>
                <a:ea typeface="隶书" pitchFamily="49" charset="-122"/>
              </a:rPr>
              <a:t>.</a:t>
            </a:r>
            <a:r>
              <a:rPr lang="zh-CN" altLang="en-US" sz="2400">
                <a:solidFill>
                  <a:srgbClr val="000066"/>
                </a:solidFill>
                <a:ea typeface="隶书" pitchFamily="49" charset="-122"/>
              </a:rPr>
              <a:t>格瑞）</a:t>
            </a:r>
            <a:endParaRPr lang="zh-CN" altLang="en-US">
              <a:solidFill>
                <a:srgbClr val="000066"/>
              </a:solidFill>
            </a:endParaRPr>
          </a:p>
        </p:txBody>
      </p:sp>
      <p:sp>
        <p:nvSpPr>
          <p:cNvPr id="721923" name="Rectangle 3"/>
          <p:cNvSpPr>
            <a:spLocks noGrp="1" noChangeArrowheads="1"/>
          </p:cNvSpPr>
          <p:nvPr>
            <p:ph idx="4294967295"/>
          </p:nvPr>
        </p:nvSpPr>
        <p:spPr>
          <a:xfrm>
            <a:off x="304800" y="1066800"/>
            <a:ext cx="8458200" cy="5410200"/>
          </a:xfrm>
          <a:prstGeom prst="rect">
            <a:avLst/>
          </a:prstGeom>
        </p:spPr>
        <p:txBody>
          <a:bodyPr/>
          <a:lstStyle/>
          <a:p>
            <a:pPr marL="609600" indent="-609600">
              <a:spcBef>
                <a:spcPct val="35000"/>
              </a:spcBef>
              <a:buFont typeface="Wingdings" pitchFamily="2" charset="2"/>
              <a:buNone/>
            </a:pPr>
            <a:endParaRPr lang="zh-CN" altLang="en-US" sz="2800" b="1">
              <a:solidFill>
                <a:schemeClr val="tx2"/>
              </a:solidFill>
              <a:ea typeface="楷体_GB2312" pitchFamily="49" charset="-122"/>
            </a:endParaRPr>
          </a:p>
          <a:p>
            <a:pPr marL="609600" indent="-609600">
              <a:spcBef>
                <a:spcPct val="35000"/>
              </a:spcBef>
            </a:pPr>
            <a:r>
              <a:rPr lang="zh-CN" altLang="en-US" sz="2400" b="1">
                <a:latin typeface="黑体" pitchFamily="49" charset="-122"/>
                <a:ea typeface="黑体" pitchFamily="49" charset="-122"/>
              </a:rPr>
              <a:t>可伸缩性：软件</a:t>
            </a:r>
            <a:r>
              <a:rPr lang="en-US" altLang="zh-CN" sz="2400" b="1">
                <a:latin typeface="黑体" pitchFamily="49" charset="-122"/>
                <a:ea typeface="黑体" pitchFamily="49" charset="-122"/>
              </a:rPr>
              <a:t>/</a:t>
            </a:r>
            <a:r>
              <a:rPr lang="zh-CN" altLang="en-US" sz="2400" b="1">
                <a:latin typeface="黑体" pitchFamily="49" charset="-122"/>
                <a:ea typeface="黑体" pitchFamily="49" charset="-122"/>
              </a:rPr>
              <a:t>硬件能扩展一百万倍；</a:t>
            </a:r>
          </a:p>
          <a:p>
            <a:pPr marL="609600" indent="-609600">
              <a:spcBef>
                <a:spcPct val="35000"/>
              </a:spcBef>
            </a:pPr>
            <a:r>
              <a:rPr lang="zh-CN" altLang="en-US" sz="2400" b="1">
                <a:latin typeface="黑体" pitchFamily="49" charset="-122"/>
                <a:ea typeface="黑体" pitchFamily="49" charset="-122"/>
              </a:rPr>
              <a:t>具有人一样的目标识别、记忆和自动应答能力；</a:t>
            </a:r>
          </a:p>
          <a:p>
            <a:pPr marL="609600" indent="-609600">
              <a:spcBef>
                <a:spcPct val="35000"/>
              </a:spcBef>
            </a:pPr>
            <a:r>
              <a:rPr lang="zh-CN" altLang="en-US" sz="2400" b="1">
                <a:latin typeface="黑体" pitchFamily="49" charset="-122"/>
                <a:ea typeface="黑体" pitchFamily="49" charset="-122"/>
              </a:rPr>
              <a:t>远程临场感；</a:t>
            </a:r>
          </a:p>
          <a:p>
            <a:pPr marL="609600" indent="-609600">
              <a:spcBef>
                <a:spcPct val="35000"/>
              </a:spcBef>
            </a:pPr>
            <a:r>
              <a:rPr lang="zh-CN" altLang="en-US" sz="2400" b="1">
                <a:latin typeface="黑体" pitchFamily="49" charset="-122"/>
                <a:ea typeface="黑体" pitchFamily="49" charset="-122"/>
              </a:rPr>
              <a:t>无故障系统：一百万台计算机，一个人管理；</a:t>
            </a:r>
          </a:p>
          <a:p>
            <a:pPr marL="609600" indent="-609600">
              <a:spcBef>
                <a:spcPct val="35000"/>
              </a:spcBef>
            </a:pPr>
            <a:r>
              <a:rPr lang="zh-CN" altLang="en-US" sz="2400" b="1">
                <a:latin typeface="黑体" pitchFamily="49" charset="-122"/>
                <a:ea typeface="黑体" pitchFamily="49" charset="-122"/>
              </a:rPr>
              <a:t>高安全性；</a:t>
            </a:r>
          </a:p>
          <a:p>
            <a:pPr marL="609600" indent="-609600">
              <a:spcBef>
                <a:spcPct val="35000"/>
              </a:spcBef>
            </a:pPr>
            <a:r>
              <a:rPr lang="zh-CN" altLang="en-US" sz="2400" b="1">
                <a:latin typeface="黑体" pitchFamily="49" charset="-122"/>
                <a:ea typeface="黑体" pitchFamily="49" charset="-122"/>
              </a:rPr>
              <a:t>随时可用：一百年内中断时间 </a:t>
            </a:r>
            <a:r>
              <a:rPr lang="en-US" altLang="zh-CN" sz="2400" b="1">
                <a:latin typeface="黑体" pitchFamily="49" charset="-122"/>
                <a:ea typeface="黑体" pitchFamily="49" charset="-122"/>
              </a:rPr>
              <a:t>&lt; 1</a:t>
            </a:r>
            <a:r>
              <a:rPr lang="zh-CN" altLang="en-US" sz="2400" b="1">
                <a:latin typeface="黑体" pitchFamily="49" charset="-122"/>
                <a:ea typeface="黑体" pitchFamily="49" charset="-122"/>
              </a:rPr>
              <a:t>秒；</a:t>
            </a:r>
          </a:p>
          <a:p>
            <a:pPr marL="609600" indent="-609600">
              <a:spcBef>
                <a:spcPct val="35000"/>
              </a:spcBef>
            </a:pPr>
            <a:r>
              <a:rPr lang="zh-CN" altLang="en-US" sz="2400" b="1">
                <a:latin typeface="黑体" pitchFamily="49" charset="-122"/>
                <a:ea typeface="黑体" pitchFamily="49" charset="-122"/>
              </a:rPr>
              <a:t>自动编程功能；</a:t>
            </a:r>
          </a:p>
          <a:p>
            <a:pPr marL="609600" indent="-609600">
              <a:spcBef>
                <a:spcPct val="35000"/>
              </a:spcBef>
              <a:buFontTx/>
              <a:buNone/>
            </a:pPr>
            <a:r>
              <a:rPr lang="zh-CN" altLang="en-US" sz="2400" b="1">
                <a:latin typeface="黑体" pitchFamily="49" charset="-122"/>
                <a:ea typeface="黑体" pitchFamily="49" charset="-122"/>
              </a:rPr>
              <a:t>     </a:t>
            </a:r>
            <a:r>
              <a:rPr lang="en-US" altLang="zh-CN" sz="2400" b="1">
                <a:latin typeface="Times New Roman"/>
                <a:ea typeface="黑体" pitchFamily="49" charset="-122"/>
              </a:rPr>
              <a:t>…</a:t>
            </a:r>
            <a:r>
              <a:rPr lang="en-US" altLang="zh-CN" sz="2400" b="1">
                <a:latin typeface="黑体" pitchFamily="49" charset="-122"/>
                <a:ea typeface="黑体" pitchFamily="49" charset="-122"/>
              </a:rPr>
              <a:t> </a:t>
            </a:r>
            <a:r>
              <a:rPr lang="en-US" altLang="zh-CN" sz="2400" b="1">
                <a:latin typeface="Times New Roman"/>
                <a:ea typeface="黑体" pitchFamily="49" charset="-122"/>
              </a:rPr>
              <a:t>…</a:t>
            </a:r>
            <a:r>
              <a:rPr lang="en-US" altLang="zh-CN" sz="2400" b="1">
                <a:latin typeface="黑体" pitchFamily="49" charset="-122"/>
                <a:ea typeface="黑体" pitchFamily="49" charset="-122"/>
              </a:rPr>
              <a:t> </a:t>
            </a:r>
          </a:p>
        </p:txBody>
      </p:sp>
      <p:sp>
        <p:nvSpPr>
          <p:cNvPr id="2" name="Date Placeholder 1"/>
          <p:cNvSpPr>
            <a:spLocks noGrp="1"/>
          </p:cNvSpPr>
          <p:nvPr>
            <p:ph type="dt" sz="half" idx="10"/>
          </p:nvPr>
        </p:nvSpPr>
        <p:spPr/>
        <p:txBody>
          <a:bodyPr/>
          <a:lstStyle/>
          <a:p>
            <a:fld id="{7E106ABF-C8D0-4445-A94D-F0D4B58DA5B3}"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85</a:t>
            </a:fld>
            <a:endParaRPr lang="zh-CN" altLang="en-US"/>
          </a:p>
        </p:txBody>
      </p:sp>
    </p:spTree>
    <p:extLst>
      <p:ext uri="{BB962C8B-B14F-4D97-AF65-F5344CB8AC3E}">
        <p14:creationId xmlns:p14="http://schemas.microsoft.com/office/powerpoint/2010/main" val="113263851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42C2B2-0AFE-43CE-836C-3866D84FF5DC}"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dirty="0"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86</a:t>
            </a:fld>
            <a:endParaRPr lang="zh-CN" altLang="en-US"/>
          </a:p>
        </p:txBody>
      </p:sp>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3741" y="147234"/>
            <a:ext cx="2095500"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16632"/>
            <a:ext cx="4981575"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848" y="2518959"/>
            <a:ext cx="5800725" cy="379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144223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2" name="Rectangle 2"/>
          <p:cNvSpPr>
            <a:spLocks noChangeArrowheads="1"/>
          </p:cNvSpPr>
          <p:nvPr/>
        </p:nvSpPr>
        <p:spPr bwMode="auto">
          <a:xfrm>
            <a:off x="0" y="0"/>
            <a:ext cx="9144000" cy="6858000"/>
          </a:xfrm>
          <a:prstGeom prst="rect">
            <a:avLst/>
          </a:prstGeom>
          <a:noFill/>
          <a:ln w="76200">
            <a:solidFill>
              <a:srgbClr val="660066"/>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zh-CN" altLang="en-US"/>
          </a:p>
        </p:txBody>
      </p:sp>
      <p:sp>
        <p:nvSpPr>
          <p:cNvPr id="701443" name="Rectangle 3"/>
          <p:cNvSpPr>
            <a:spLocks noChangeArrowheads="1"/>
          </p:cNvSpPr>
          <p:nvPr/>
        </p:nvSpPr>
        <p:spPr bwMode="auto">
          <a:xfrm>
            <a:off x="152400" y="381000"/>
            <a:ext cx="2362200" cy="1811338"/>
          </a:xfrm>
          <a:prstGeom prst="rect">
            <a:avLst/>
          </a:prstGeom>
          <a:solidFill>
            <a:srgbClr val="A5002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kumimoji="0" lang="zh-CN" altLang="en-US" sz="2800" b="1">
                <a:solidFill>
                  <a:schemeClr val="bg1"/>
                </a:solidFill>
                <a:latin typeface="宋体" pitchFamily="2" charset="-122"/>
                <a:sym typeface="Symbol" pitchFamily="18" charset="2"/>
              </a:rPr>
              <a:t>目前的计算机</a:t>
            </a:r>
          </a:p>
          <a:p>
            <a:pPr algn="l">
              <a:spcBef>
                <a:spcPct val="50000"/>
              </a:spcBef>
            </a:pPr>
            <a:r>
              <a:rPr kumimoji="0" lang="en-US" altLang="zh-CN" sz="2800" b="1">
                <a:solidFill>
                  <a:schemeClr val="bg1"/>
                </a:solidFill>
                <a:latin typeface="宋体" pitchFamily="2" charset="-122"/>
                <a:sym typeface="Symbol" pitchFamily="18" charset="2"/>
              </a:rPr>
              <a:t>10</a:t>
            </a:r>
            <a:r>
              <a:rPr kumimoji="0" lang="en-US" altLang="zh-CN" sz="2800" b="1" baseline="30000">
                <a:solidFill>
                  <a:schemeClr val="bg1"/>
                </a:solidFill>
                <a:latin typeface="宋体" pitchFamily="2" charset="-122"/>
                <a:sym typeface="Symbol" pitchFamily="18" charset="2"/>
              </a:rPr>
              <a:t>12</a:t>
            </a:r>
            <a:r>
              <a:rPr kumimoji="0" lang="en-US" altLang="zh-CN" sz="2800" b="1">
                <a:solidFill>
                  <a:schemeClr val="bg1"/>
                </a:solidFill>
                <a:latin typeface="宋体" pitchFamily="2" charset="-122"/>
                <a:sym typeface="Symbol" pitchFamily="18" charset="2"/>
              </a:rPr>
              <a:t> </a:t>
            </a:r>
            <a:r>
              <a:rPr kumimoji="0" lang="zh-CN" altLang="en-US" sz="2800" b="1">
                <a:solidFill>
                  <a:schemeClr val="bg1"/>
                </a:solidFill>
                <a:latin typeface="宋体" pitchFamily="2" charset="-122"/>
                <a:sym typeface="Symbol" pitchFamily="18" charset="2"/>
              </a:rPr>
              <a:t>次</a:t>
            </a:r>
            <a:r>
              <a:rPr kumimoji="0" lang="en-US" altLang="zh-CN" sz="2800" b="1">
                <a:solidFill>
                  <a:schemeClr val="bg1"/>
                </a:solidFill>
                <a:latin typeface="宋体" pitchFamily="2" charset="-122"/>
                <a:sym typeface="Symbol" pitchFamily="18" charset="2"/>
              </a:rPr>
              <a:t>/</a:t>
            </a:r>
            <a:r>
              <a:rPr kumimoji="0" lang="zh-CN" altLang="en-US" sz="2800" b="1">
                <a:solidFill>
                  <a:schemeClr val="bg1"/>
                </a:solidFill>
                <a:latin typeface="宋体" pitchFamily="2" charset="-122"/>
                <a:sym typeface="Symbol" pitchFamily="18" charset="2"/>
              </a:rPr>
              <a:t>秒</a:t>
            </a:r>
          </a:p>
          <a:p>
            <a:pPr algn="l">
              <a:spcBef>
                <a:spcPct val="50000"/>
              </a:spcBef>
            </a:pPr>
            <a:r>
              <a:rPr kumimoji="0" lang="en-US" altLang="zh-CN" sz="2800" b="1">
                <a:solidFill>
                  <a:schemeClr val="bg1"/>
                </a:solidFill>
                <a:latin typeface="宋体" pitchFamily="2" charset="-122"/>
                <a:sym typeface="Symbol" pitchFamily="18" charset="2"/>
              </a:rPr>
              <a:t>10</a:t>
            </a:r>
            <a:r>
              <a:rPr kumimoji="0" lang="en-US" altLang="zh-CN" sz="2800" b="1" baseline="30000">
                <a:solidFill>
                  <a:schemeClr val="bg1"/>
                </a:solidFill>
                <a:latin typeface="宋体" pitchFamily="2" charset="-122"/>
                <a:sym typeface="Symbol" pitchFamily="18" charset="2"/>
              </a:rPr>
              <a:t>10</a:t>
            </a:r>
            <a:r>
              <a:rPr kumimoji="0" lang="en-US" altLang="zh-CN" sz="2800" b="1">
                <a:solidFill>
                  <a:schemeClr val="bg1"/>
                </a:solidFill>
                <a:latin typeface="宋体" pitchFamily="2" charset="-122"/>
                <a:sym typeface="Symbol" pitchFamily="18" charset="2"/>
              </a:rPr>
              <a:t> </a:t>
            </a:r>
            <a:r>
              <a:rPr kumimoji="0" lang="zh-CN" altLang="en-US" sz="2800" b="1">
                <a:solidFill>
                  <a:schemeClr val="bg1"/>
                </a:solidFill>
                <a:latin typeface="宋体" pitchFamily="2" charset="-122"/>
                <a:sym typeface="Symbol" pitchFamily="18" charset="2"/>
              </a:rPr>
              <a:t>比特</a:t>
            </a:r>
            <a:endParaRPr kumimoji="0" lang="zh-CN" altLang="en-US" sz="2800" b="1">
              <a:solidFill>
                <a:srgbClr val="FFFF00"/>
              </a:solidFill>
              <a:latin typeface="宋体" pitchFamily="2" charset="-122"/>
              <a:sym typeface="Symbol" pitchFamily="18" charset="2"/>
            </a:endParaRPr>
          </a:p>
        </p:txBody>
      </p:sp>
      <p:sp>
        <p:nvSpPr>
          <p:cNvPr id="701444" name="Rectangle 4"/>
          <p:cNvSpPr>
            <a:spLocks noChangeArrowheads="1"/>
          </p:cNvSpPr>
          <p:nvPr/>
        </p:nvSpPr>
        <p:spPr bwMode="auto">
          <a:xfrm>
            <a:off x="6019800" y="381000"/>
            <a:ext cx="2819400" cy="1811338"/>
          </a:xfrm>
          <a:prstGeom prst="rect">
            <a:avLst/>
          </a:prstGeom>
          <a:solidFill>
            <a:srgbClr val="A5002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kumimoji="0" lang="en-US" altLang="zh-CN" sz="2800" b="1">
                <a:solidFill>
                  <a:schemeClr val="bg1"/>
                </a:solidFill>
                <a:latin typeface="宋体" pitchFamily="2" charset="-122"/>
                <a:sym typeface="Symbol" pitchFamily="18" charset="2"/>
              </a:rPr>
              <a:t>ultimate</a:t>
            </a:r>
            <a:r>
              <a:rPr kumimoji="0" lang="zh-CN" altLang="en-US" sz="2800" b="1">
                <a:solidFill>
                  <a:schemeClr val="bg1"/>
                </a:solidFill>
                <a:latin typeface="宋体" pitchFamily="2" charset="-122"/>
                <a:sym typeface="Symbol" pitchFamily="18" charset="2"/>
              </a:rPr>
              <a:t>计算机</a:t>
            </a:r>
          </a:p>
          <a:p>
            <a:pPr algn="l">
              <a:spcBef>
                <a:spcPct val="50000"/>
              </a:spcBef>
            </a:pPr>
            <a:r>
              <a:rPr kumimoji="0" lang="en-US" altLang="zh-CN" sz="2800" b="1">
                <a:solidFill>
                  <a:schemeClr val="bg1"/>
                </a:solidFill>
                <a:latin typeface="宋体" pitchFamily="2" charset="-122"/>
                <a:sym typeface="Symbol" pitchFamily="18" charset="2"/>
              </a:rPr>
              <a:t>10</a:t>
            </a:r>
            <a:r>
              <a:rPr kumimoji="0" lang="en-US" altLang="zh-CN" sz="2800" b="1" baseline="30000">
                <a:solidFill>
                  <a:schemeClr val="bg1"/>
                </a:solidFill>
                <a:latin typeface="宋体" pitchFamily="2" charset="-122"/>
                <a:sym typeface="Symbol" pitchFamily="18" charset="2"/>
              </a:rPr>
              <a:t>51</a:t>
            </a:r>
            <a:r>
              <a:rPr kumimoji="0" lang="en-US" altLang="zh-CN" sz="2800" b="1">
                <a:solidFill>
                  <a:schemeClr val="bg1"/>
                </a:solidFill>
                <a:latin typeface="宋体" pitchFamily="2" charset="-122"/>
                <a:sym typeface="Symbol" pitchFamily="18" charset="2"/>
              </a:rPr>
              <a:t> </a:t>
            </a:r>
            <a:r>
              <a:rPr kumimoji="0" lang="zh-CN" altLang="en-US" sz="2800" b="1">
                <a:solidFill>
                  <a:schemeClr val="bg1"/>
                </a:solidFill>
                <a:latin typeface="宋体" pitchFamily="2" charset="-122"/>
                <a:sym typeface="Symbol" pitchFamily="18" charset="2"/>
              </a:rPr>
              <a:t>次</a:t>
            </a:r>
            <a:r>
              <a:rPr kumimoji="0" lang="en-US" altLang="zh-CN" sz="2800" b="1">
                <a:solidFill>
                  <a:schemeClr val="bg1"/>
                </a:solidFill>
                <a:latin typeface="宋体" pitchFamily="2" charset="-122"/>
                <a:sym typeface="Symbol" pitchFamily="18" charset="2"/>
              </a:rPr>
              <a:t>/</a:t>
            </a:r>
            <a:r>
              <a:rPr kumimoji="0" lang="zh-CN" altLang="en-US" sz="2800" b="1">
                <a:solidFill>
                  <a:schemeClr val="bg1"/>
                </a:solidFill>
                <a:latin typeface="宋体" pitchFamily="2" charset="-122"/>
                <a:sym typeface="Symbol" pitchFamily="18" charset="2"/>
              </a:rPr>
              <a:t>秒</a:t>
            </a:r>
          </a:p>
          <a:p>
            <a:pPr algn="l">
              <a:spcBef>
                <a:spcPct val="50000"/>
              </a:spcBef>
            </a:pPr>
            <a:r>
              <a:rPr kumimoji="0" lang="en-US" altLang="zh-CN" sz="2800" b="1">
                <a:solidFill>
                  <a:schemeClr val="bg1"/>
                </a:solidFill>
                <a:latin typeface="宋体" pitchFamily="2" charset="-122"/>
                <a:sym typeface="Symbol" pitchFamily="18" charset="2"/>
              </a:rPr>
              <a:t>10</a:t>
            </a:r>
            <a:r>
              <a:rPr kumimoji="0" lang="en-US" altLang="zh-CN" sz="2800" b="1" baseline="30000">
                <a:solidFill>
                  <a:schemeClr val="bg1"/>
                </a:solidFill>
                <a:latin typeface="宋体" pitchFamily="2" charset="-122"/>
                <a:sym typeface="Symbol" pitchFamily="18" charset="2"/>
              </a:rPr>
              <a:t>31</a:t>
            </a:r>
            <a:r>
              <a:rPr kumimoji="0" lang="en-US" altLang="zh-CN" sz="2800" b="1">
                <a:solidFill>
                  <a:schemeClr val="bg1"/>
                </a:solidFill>
                <a:latin typeface="宋体" pitchFamily="2" charset="-122"/>
                <a:sym typeface="Symbol" pitchFamily="18" charset="2"/>
              </a:rPr>
              <a:t> </a:t>
            </a:r>
            <a:r>
              <a:rPr kumimoji="0" lang="zh-CN" altLang="en-US" sz="2800" b="1">
                <a:solidFill>
                  <a:schemeClr val="bg1"/>
                </a:solidFill>
                <a:latin typeface="宋体" pitchFamily="2" charset="-122"/>
                <a:sym typeface="Symbol" pitchFamily="18" charset="2"/>
              </a:rPr>
              <a:t>比特</a:t>
            </a:r>
            <a:endParaRPr kumimoji="0" lang="zh-CN" altLang="en-US" sz="2800" b="1">
              <a:solidFill>
                <a:srgbClr val="FFFF00"/>
              </a:solidFill>
              <a:latin typeface="宋体" pitchFamily="2" charset="-122"/>
              <a:sym typeface="Symbol" pitchFamily="18" charset="2"/>
            </a:endParaRPr>
          </a:p>
        </p:txBody>
      </p:sp>
      <p:pic>
        <p:nvPicPr>
          <p:cNvPr id="7014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309813"/>
            <a:ext cx="2971800" cy="454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1446" name="Rectangle 6"/>
          <p:cNvSpPr>
            <a:spLocks noChangeArrowheads="1"/>
          </p:cNvSpPr>
          <p:nvPr/>
        </p:nvSpPr>
        <p:spPr bwMode="auto">
          <a:xfrm>
            <a:off x="304800" y="2971800"/>
            <a:ext cx="4267200" cy="246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kumimoji="0" lang="zh-CN" altLang="en-US" sz="3200" b="1">
                <a:latin typeface="宋体" pitchFamily="2" charset="-122"/>
                <a:sym typeface="Symbol" pitchFamily="18" charset="2"/>
              </a:rPr>
              <a:t>按照量子力学的原理</a:t>
            </a:r>
          </a:p>
          <a:p>
            <a:pPr algn="l"/>
            <a:r>
              <a:rPr kumimoji="0" lang="zh-CN" altLang="en-US" sz="3200" b="1">
                <a:latin typeface="宋体" pitchFamily="2" charset="-122"/>
                <a:sym typeface="Symbol" pitchFamily="18" charset="2"/>
              </a:rPr>
              <a:t>运算速度：</a:t>
            </a:r>
            <a:r>
              <a:rPr kumimoji="0" lang="en-US" altLang="zh-CN" sz="3200" b="1">
                <a:latin typeface="宋体" pitchFamily="2" charset="-122"/>
                <a:sym typeface="Symbol" pitchFamily="18" charset="2"/>
              </a:rPr>
              <a:t>2E/</a:t>
            </a:r>
            <a:r>
              <a:rPr kumimoji="0" lang="en-US" altLang="zh-CN" sz="3200" b="1">
                <a:latin typeface="宋体" pitchFamily="2" charset="-122"/>
                <a:sym typeface="UniversalMath1 BT" pitchFamily="18" charset="2"/>
              </a:rPr>
              <a:t>h </a:t>
            </a:r>
          </a:p>
          <a:p>
            <a:pPr algn="l"/>
            <a:r>
              <a:rPr kumimoji="0" lang="zh-CN" altLang="en-US" b="1">
                <a:latin typeface="宋体" pitchFamily="2" charset="-122"/>
                <a:sym typeface="UniversalMath1 BT" pitchFamily="18" charset="2"/>
              </a:rPr>
              <a:t>（</a:t>
            </a:r>
            <a:r>
              <a:rPr kumimoji="0" lang="en-US" altLang="zh-CN" b="1">
                <a:latin typeface="宋体" pitchFamily="2" charset="-122"/>
                <a:sym typeface="UniversalMath1 BT" pitchFamily="18" charset="2"/>
              </a:rPr>
              <a:t>E</a:t>
            </a:r>
            <a:r>
              <a:rPr kumimoji="0" lang="zh-CN" altLang="en-US" b="1">
                <a:latin typeface="宋体" pitchFamily="2" charset="-122"/>
                <a:sym typeface="UniversalMath1 BT" pitchFamily="18" charset="2"/>
              </a:rPr>
              <a:t>是每个逻辑运算所需的能量，</a:t>
            </a:r>
            <a:r>
              <a:rPr kumimoji="0" lang="en-US" altLang="zh-CN" b="1">
                <a:latin typeface="宋体" pitchFamily="2" charset="-122"/>
                <a:sym typeface="UniversalMath1 BT" pitchFamily="18" charset="2"/>
              </a:rPr>
              <a:t>h</a:t>
            </a:r>
            <a:r>
              <a:rPr kumimoji="0" lang="zh-CN" altLang="en-US" b="1">
                <a:latin typeface="宋体" pitchFamily="2" charset="-122"/>
                <a:sym typeface="UniversalMath1 BT" pitchFamily="18" charset="2"/>
              </a:rPr>
              <a:t>为普朗克常数）</a:t>
            </a:r>
          </a:p>
          <a:p>
            <a:pPr algn="l"/>
            <a:r>
              <a:rPr kumimoji="0" lang="zh-CN" altLang="en-US" sz="3200" b="1">
                <a:latin typeface="宋体" pitchFamily="2" charset="-122"/>
                <a:sym typeface="Symbol" pitchFamily="18" charset="2"/>
              </a:rPr>
              <a:t>内存量：</a:t>
            </a:r>
            <a:r>
              <a:rPr kumimoji="0" lang="en-US" altLang="zh-CN" sz="3200" b="1">
                <a:latin typeface="宋体" pitchFamily="2" charset="-122"/>
                <a:sym typeface="Symbol" pitchFamily="18" charset="2"/>
              </a:rPr>
              <a:t>S/K</a:t>
            </a:r>
            <a:r>
              <a:rPr kumimoji="0" lang="en-US" altLang="zh-CN" sz="3200" b="1" baseline="-25000">
                <a:latin typeface="宋体" pitchFamily="2" charset="-122"/>
                <a:sym typeface="Symbol" pitchFamily="18" charset="2"/>
              </a:rPr>
              <a:t>B</a:t>
            </a:r>
            <a:r>
              <a:rPr kumimoji="0" lang="en-US" altLang="zh-CN" sz="3200" b="1">
                <a:latin typeface="宋体" pitchFamily="2" charset="-122"/>
                <a:sym typeface="Symbol" pitchFamily="18" charset="2"/>
              </a:rPr>
              <a:t>ln2</a:t>
            </a:r>
          </a:p>
          <a:p>
            <a:pPr algn="l"/>
            <a:r>
              <a:rPr kumimoji="0" lang="zh-CN" altLang="en-US" b="1">
                <a:latin typeface="宋体" pitchFamily="2" charset="-122"/>
                <a:sym typeface="Symbol" pitchFamily="18" charset="2"/>
              </a:rPr>
              <a:t>（</a:t>
            </a:r>
            <a:r>
              <a:rPr kumimoji="0" lang="en-US" altLang="zh-CN" b="1">
                <a:latin typeface="宋体" pitchFamily="2" charset="-122"/>
                <a:sym typeface="Symbol" pitchFamily="18" charset="2"/>
              </a:rPr>
              <a:t>S</a:t>
            </a:r>
            <a:r>
              <a:rPr kumimoji="0" lang="zh-CN" altLang="en-US" b="1">
                <a:latin typeface="宋体" pitchFamily="2" charset="-122"/>
                <a:sym typeface="Symbol" pitchFamily="18" charset="2"/>
              </a:rPr>
              <a:t>是系统的熵，为玻尔兹曼常数）</a:t>
            </a:r>
          </a:p>
        </p:txBody>
      </p:sp>
      <p:grpSp>
        <p:nvGrpSpPr>
          <p:cNvPr id="701450" name="Group 10"/>
          <p:cNvGrpSpPr>
            <a:grpSpLocks/>
          </p:cNvGrpSpPr>
          <p:nvPr/>
        </p:nvGrpSpPr>
        <p:grpSpPr bwMode="auto">
          <a:xfrm>
            <a:off x="2667000" y="990600"/>
            <a:ext cx="3200400" cy="762000"/>
            <a:chOff x="1680" y="624"/>
            <a:chExt cx="2016" cy="480"/>
          </a:xfrm>
        </p:grpSpPr>
        <p:sp>
          <p:nvSpPr>
            <p:cNvPr id="701448" name="Rectangle 8"/>
            <p:cNvSpPr>
              <a:spLocks noChangeArrowheads="1"/>
            </p:cNvSpPr>
            <p:nvPr/>
          </p:nvSpPr>
          <p:spPr bwMode="auto">
            <a:xfrm>
              <a:off x="1729" y="624"/>
              <a:ext cx="1691" cy="327"/>
            </a:xfrm>
            <a:prstGeom prst="rect">
              <a:avLst/>
            </a:prstGeom>
            <a:solidFill>
              <a:srgbClr val="66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kumimoji="0" lang="zh-CN" altLang="en-US" sz="2800" b="1">
                  <a:solidFill>
                    <a:srgbClr val="FFFF00"/>
                  </a:solidFill>
                  <a:latin typeface="宋体" pitchFamily="2" charset="-122"/>
                  <a:sym typeface="Symbol" pitchFamily="18" charset="2"/>
                </a:rPr>
                <a:t>发展的空间无限</a:t>
              </a:r>
            </a:p>
          </p:txBody>
        </p:sp>
        <p:sp>
          <p:nvSpPr>
            <p:cNvPr id="701449" name="Line 9"/>
            <p:cNvSpPr>
              <a:spLocks noChangeShapeType="1"/>
            </p:cNvSpPr>
            <p:nvPr/>
          </p:nvSpPr>
          <p:spPr bwMode="auto">
            <a:xfrm>
              <a:off x="1680" y="1104"/>
              <a:ext cx="2016"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2" name="Date Placeholder 1"/>
          <p:cNvSpPr>
            <a:spLocks noGrp="1"/>
          </p:cNvSpPr>
          <p:nvPr>
            <p:ph type="dt" sz="half" idx="10"/>
          </p:nvPr>
        </p:nvSpPr>
        <p:spPr/>
        <p:txBody>
          <a:bodyPr/>
          <a:lstStyle/>
          <a:p>
            <a:fld id="{F3BDB111-058F-41A5-B325-05B2FD861E99}"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87</a:t>
            </a:fld>
            <a:endParaRPr lang="zh-CN" altLang="en-US"/>
          </a:p>
        </p:txBody>
      </p:sp>
    </p:spTree>
    <p:extLst>
      <p:ext uri="{BB962C8B-B14F-4D97-AF65-F5344CB8AC3E}">
        <p14:creationId xmlns:p14="http://schemas.microsoft.com/office/powerpoint/2010/main" val="224299725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701445"/>
                                        </p:tgtEl>
                                        <p:attrNameLst>
                                          <p:attrName>style.visibility</p:attrName>
                                        </p:attrNameLst>
                                      </p:cBhvr>
                                      <p:to>
                                        <p:strVal val="visible"/>
                                      </p:to>
                                    </p:set>
                                    <p:anim calcmode="lin" valueType="num">
                                      <p:cBhvr>
                                        <p:cTn id="7" dur="500" fill="hold"/>
                                        <p:tgtEl>
                                          <p:spTgt spid="701445"/>
                                        </p:tgtEl>
                                        <p:attrNameLst>
                                          <p:attrName>ppt_w</p:attrName>
                                        </p:attrNameLst>
                                      </p:cBhvr>
                                      <p:tavLst>
                                        <p:tav tm="0">
                                          <p:val>
                                            <p:fltVal val="0"/>
                                          </p:val>
                                        </p:tav>
                                        <p:tav tm="100000">
                                          <p:val>
                                            <p:strVal val="#ppt_w"/>
                                          </p:val>
                                        </p:tav>
                                      </p:tavLst>
                                    </p:anim>
                                    <p:anim calcmode="lin" valueType="num">
                                      <p:cBhvr>
                                        <p:cTn id="8" dur="500" fill="hold"/>
                                        <p:tgtEl>
                                          <p:spTgt spid="701445"/>
                                        </p:tgtEl>
                                        <p:attrNameLst>
                                          <p:attrName>ppt_h</p:attrName>
                                        </p:attrNameLst>
                                      </p:cBhvr>
                                      <p:tavLst>
                                        <p:tav tm="0">
                                          <p:val>
                                            <p:fltVal val="0"/>
                                          </p:val>
                                        </p:tav>
                                        <p:tav tm="100000">
                                          <p:val>
                                            <p:strVal val="#ppt_h"/>
                                          </p:val>
                                        </p:tav>
                                      </p:tavLst>
                                    </p:anim>
                                    <p:anim calcmode="lin" valueType="num">
                                      <p:cBhvr>
                                        <p:cTn id="9" dur="500" fill="hold"/>
                                        <p:tgtEl>
                                          <p:spTgt spid="701445"/>
                                        </p:tgtEl>
                                        <p:attrNameLst>
                                          <p:attrName>ppt_x</p:attrName>
                                        </p:attrNameLst>
                                      </p:cBhvr>
                                      <p:tavLst>
                                        <p:tav tm="0">
                                          <p:val>
                                            <p:fltVal val="0.5"/>
                                          </p:val>
                                        </p:tav>
                                        <p:tav tm="100000">
                                          <p:val>
                                            <p:strVal val="#ppt_x"/>
                                          </p:val>
                                        </p:tav>
                                      </p:tavLst>
                                    </p:anim>
                                    <p:anim calcmode="lin" valueType="num">
                                      <p:cBhvr>
                                        <p:cTn id="10" dur="500" fill="hold"/>
                                        <p:tgtEl>
                                          <p:spTgt spid="70144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701450"/>
                                        </p:tgtEl>
                                        <p:attrNameLst>
                                          <p:attrName>style.visibility</p:attrName>
                                        </p:attrNameLst>
                                      </p:cBhvr>
                                      <p:to>
                                        <p:strVal val="visible"/>
                                      </p:to>
                                    </p:set>
                                    <p:animEffect transition="in" filter="dissolve">
                                      <p:cBhvr>
                                        <p:cTn id="15" dur="500"/>
                                        <p:tgtEl>
                                          <p:spTgt spid="701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Grp="1" noChangeArrowheads="1"/>
          </p:cNvSpPr>
          <p:nvPr>
            <p:ph type="title" idx="4294967295"/>
          </p:nvPr>
        </p:nvSpPr>
        <p:spPr>
          <a:xfrm>
            <a:off x="0" y="630238"/>
            <a:ext cx="4681538" cy="1143000"/>
          </a:xfrm>
        </p:spPr>
        <p:txBody>
          <a:bodyPr anchor="t"/>
          <a:lstStyle/>
          <a:p>
            <a:r>
              <a:rPr lang="zh-CN" altLang="en-US" sz="3800">
                <a:solidFill>
                  <a:srgbClr val="852B2D"/>
                </a:solidFill>
                <a:ea typeface="黑体" pitchFamily="49" charset="-122"/>
              </a:rPr>
              <a:t>计算物理的方向</a:t>
            </a:r>
            <a:endParaRPr lang="en-US" altLang="zh-CN" sz="3800">
              <a:solidFill>
                <a:srgbClr val="852B2D"/>
              </a:solidFill>
              <a:ea typeface="黑体" pitchFamily="49" charset="-122"/>
            </a:endParaRPr>
          </a:p>
        </p:txBody>
      </p:sp>
      <p:sp>
        <p:nvSpPr>
          <p:cNvPr id="755715" name="Rectangle 3"/>
          <p:cNvSpPr>
            <a:spLocks noGrp="1" noChangeArrowheads="1"/>
          </p:cNvSpPr>
          <p:nvPr>
            <p:ph type="body" idx="4294967295"/>
          </p:nvPr>
        </p:nvSpPr>
        <p:spPr>
          <a:xfrm>
            <a:off x="0" y="1557338"/>
            <a:ext cx="5329238" cy="4530725"/>
          </a:xfrm>
        </p:spPr>
        <p:txBody>
          <a:bodyPr/>
          <a:lstStyle/>
          <a:p>
            <a:r>
              <a:rPr lang="zh-CN" altLang="en-US" sz="2600"/>
              <a:t>发展更大、更快的计算机</a:t>
            </a:r>
            <a:endParaRPr lang="en-US" altLang="zh-CN" sz="2600"/>
          </a:p>
          <a:p>
            <a:endParaRPr lang="zh-CN" altLang="en-US" sz="2600"/>
          </a:p>
          <a:p>
            <a:r>
              <a:rPr lang="zh-CN" altLang="en-US" sz="2600"/>
              <a:t>发展更强的计算程序</a:t>
            </a:r>
            <a:endParaRPr lang="en-US" altLang="zh-CN" sz="2600"/>
          </a:p>
          <a:p>
            <a:endParaRPr lang="zh-CN" altLang="en-US" sz="2600"/>
          </a:p>
          <a:p>
            <a:r>
              <a:rPr lang="zh-CN" altLang="en-US" sz="2600"/>
              <a:t>人</a:t>
            </a:r>
            <a:r>
              <a:rPr lang="en-US" altLang="zh-CN" sz="2600"/>
              <a:t>+</a:t>
            </a:r>
            <a:r>
              <a:rPr lang="zh-CN" altLang="en-US" sz="2600"/>
              <a:t>更清楚、准确的物理图像</a:t>
            </a:r>
            <a:endParaRPr lang="en-US" altLang="zh-CN" sz="2600"/>
          </a:p>
          <a:p>
            <a:endParaRPr lang="zh-CN" altLang="en-US" sz="2600"/>
          </a:p>
          <a:p>
            <a:endParaRPr lang="en-US" altLang="zh-CN" sz="2600"/>
          </a:p>
        </p:txBody>
      </p:sp>
      <p:sp>
        <p:nvSpPr>
          <p:cNvPr id="2" name="Date Placeholder 1"/>
          <p:cNvSpPr>
            <a:spLocks noGrp="1"/>
          </p:cNvSpPr>
          <p:nvPr>
            <p:ph type="dt" sz="half" idx="10"/>
          </p:nvPr>
        </p:nvSpPr>
        <p:spPr/>
        <p:txBody>
          <a:bodyPr/>
          <a:lstStyle/>
          <a:p>
            <a:fld id="{06E69849-2A4B-4C90-8AB0-620B3D947B02}"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AE714C8C-1F9C-404C-BB65-1EC320AFAFFE}" type="slidenum">
              <a:rPr lang="zh-CN" altLang="en-US" smtClean="0"/>
              <a:pPr/>
              <a:t>88</a:t>
            </a:fld>
            <a:endParaRPr lang="zh-CN" altLang="en-US"/>
          </a:p>
        </p:txBody>
      </p:sp>
    </p:spTree>
    <p:extLst>
      <p:ext uri="{BB962C8B-B14F-4D97-AF65-F5344CB8AC3E}">
        <p14:creationId xmlns:p14="http://schemas.microsoft.com/office/powerpoint/2010/main" val="131021841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520" y="0"/>
            <a:ext cx="8591550" cy="764704"/>
          </a:xfrm>
        </p:spPr>
        <p:txBody>
          <a:bodyPr/>
          <a:lstStyle/>
          <a:p>
            <a:r>
              <a:rPr lang="en-US" altLang="zh-CN" dirty="0" smtClean="0"/>
              <a:t>Slab Model– </a:t>
            </a:r>
            <a:r>
              <a:rPr lang="zh-CN" altLang="en-US" dirty="0" smtClean="0"/>
              <a:t>薄片模型</a:t>
            </a:r>
            <a:endParaRPr lang="zh-CN" altLang="en-US" dirty="0"/>
          </a:p>
        </p:txBody>
      </p:sp>
      <p:pic>
        <p:nvPicPr>
          <p:cNvPr id="1026"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467544" y="1013817"/>
            <a:ext cx="4419600" cy="414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DE2F76F8-F44A-44FF-A93F-72E49E2B5E46}"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89</a:t>
            </a:fld>
            <a:endParaRPr lang="zh-CN" altLang="en-US"/>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9232" b="-1"/>
          <a:stretch/>
        </p:blipFill>
        <p:spPr bwMode="auto">
          <a:xfrm>
            <a:off x="5212863" y="1923803"/>
            <a:ext cx="3448050" cy="3208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26092" y="5342424"/>
            <a:ext cx="8820472" cy="461665"/>
          </a:xfrm>
          <a:prstGeom prst="rect">
            <a:avLst/>
          </a:prstGeom>
        </p:spPr>
        <p:txBody>
          <a:bodyPr wrap="square">
            <a:spAutoFit/>
          </a:bodyPr>
          <a:lstStyle/>
          <a:p>
            <a:r>
              <a:rPr lang="zh-CN" altLang="en-US" sz="2400" dirty="0" smtClean="0">
                <a:solidFill>
                  <a:schemeClr val="tx2"/>
                </a:solidFill>
                <a:latin typeface="+mn-lt"/>
                <a:ea typeface="+mn-ea"/>
                <a:cs typeface="Tahoma" pitchFamily="34" charset="0"/>
              </a:rPr>
              <a:t>基矢选取：表面内两个，对应二维周期性，第三个垂直与表面</a:t>
            </a:r>
            <a:endParaRPr lang="zh-CN" altLang="en-US" sz="2400" dirty="0">
              <a:solidFill>
                <a:schemeClr val="tx2"/>
              </a:solidFill>
              <a:latin typeface="+mn-lt"/>
              <a:ea typeface="+mn-ea"/>
              <a:cs typeface="Tahoma" pitchFamily="34" charset="0"/>
            </a:endParaRPr>
          </a:p>
        </p:txBody>
      </p:sp>
    </p:spTree>
    <p:extLst>
      <p:ext uri="{BB962C8B-B14F-4D97-AF65-F5344CB8AC3E}">
        <p14:creationId xmlns:p14="http://schemas.microsoft.com/office/powerpoint/2010/main" val="93062843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5"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10385"/>
          <a:stretch/>
        </p:blipFill>
        <p:spPr bwMode="auto">
          <a:xfrm>
            <a:off x="1391419" y="2190750"/>
            <a:ext cx="6330640" cy="2985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77" y="4864286"/>
            <a:ext cx="1369542" cy="130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5" descr="tornado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22059" y="2866320"/>
            <a:ext cx="1421941" cy="86528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276225" y="228601"/>
            <a:ext cx="8591550" cy="824136"/>
          </a:xfrm>
        </p:spPr>
        <p:txBody>
          <a:bodyPr/>
          <a:lstStyle/>
          <a:p>
            <a:r>
              <a:rPr lang="zh-CN" altLang="en-US" dirty="0">
                <a:latin typeface="黑体" pitchFamily="49" charset="-122"/>
                <a:ea typeface="黑体" pitchFamily="49" charset="-122"/>
              </a:rPr>
              <a:t>计算物理</a:t>
            </a:r>
            <a:r>
              <a:rPr lang="zh-CN" altLang="en-US" dirty="0" smtClean="0">
                <a:latin typeface="黑体" pitchFamily="49" charset="-122"/>
                <a:ea typeface="黑体" pitchFamily="49" charset="-122"/>
              </a:rPr>
              <a:t>的研究尺度</a:t>
            </a:r>
            <a:endParaRPr lang="zh-CN" altLang="en-US" dirty="0"/>
          </a:p>
        </p:txBody>
      </p:sp>
      <p:sp>
        <p:nvSpPr>
          <p:cNvPr id="2" name="Date Placeholder 1"/>
          <p:cNvSpPr>
            <a:spLocks noGrp="1"/>
          </p:cNvSpPr>
          <p:nvPr>
            <p:ph type="dt" sz="half" idx="10"/>
          </p:nvPr>
        </p:nvSpPr>
        <p:spPr/>
        <p:txBody>
          <a:bodyPr/>
          <a:lstStyle/>
          <a:p>
            <a:fld id="{FF7B429E-71B7-484C-852E-20BE41B2A22C}"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9</a:t>
            </a:fld>
            <a:endParaRPr lang="zh-CN" altLang="en-US"/>
          </a:p>
        </p:txBody>
      </p:sp>
      <p:sp>
        <p:nvSpPr>
          <p:cNvPr id="34" name="Rectangle 33"/>
          <p:cNvSpPr/>
          <p:nvPr/>
        </p:nvSpPr>
        <p:spPr>
          <a:xfrm>
            <a:off x="3073607" y="3366107"/>
            <a:ext cx="1007968" cy="307777"/>
          </a:xfrm>
          <a:prstGeom prst="rect">
            <a:avLst/>
          </a:prstGeom>
          <a:solidFill>
            <a:schemeClr val="bg1"/>
          </a:solidFill>
        </p:spPr>
        <p:txBody>
          <a:bodyPr wrap="none">
            <a:spAutoFit/>
          </a:bodyPr>
          <a:lstStyle/>
          <a:p>
            <a:r>
              <a:rPr lang="en-US" altLang="zh-CN" sz="1400" b="1" spc="30" dirty="0" err="1" smtClean="0">
                <a:solidFill>
                  <a:srgbClr val="1F497D"/>
                </a:solidFill>
                <a:latin typeface="Candara"/>
                <a:cs typeface="Tahoma" pitchFamily="34" charset="0"/>
              </a:rPr>
              <a:t>Nanoscale</a:t>
            </a:r>
            <a:endParaRPr lang="en-US" altLang="zh-CN" sz="1400" b="1" spc="30" dirty="0">
              <a:solidFill>
                <a:srgbClr val="1F497D"/>
              </a:solidFill>
              <a:latin typeface="Candara"/>
              <a:cs typeface="Tahoma" pitchFamily="34" charset="0"/>
            </a:endParaRPr>
          </a:p>
        </p:txBody>
      </p:sp>
      <p:sp>
        <p:nvSpPr>
          <p:cNvPr id="12" name="Down Arrow 11"/>
          <p:cNvSpPr/>
          <p:nvPr/>
        </p:nvSpPr>
        <p:spPr>
          <a:xfrm rot="3428748">
            <a:off x="1687148" y="4651222"/>
            <a:ext cx="504056" cy="864096"/>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sp>
        <p:nvSpPr>
          <p:cNvPr id="7" name="Down Arrow 6"/>
          <p:cNvSpPr/>
          <p:nvPr/>
        </p:nvSpPr>
        <p:spPr>
          <a:xfrm rot="14108453">
            <a:off x="7141182" y="1826451"/>
            <a:ext cx="504056" cy="864096"/>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sp>
        <p:nvSpPr>
          <p:cNvPr id="8" name="TextBox 7"/>
          <p:cNvSpPr txBox="1"/>
          <p:nvPr/>
        </p:nvSpPr>
        <p:spPr>
          <a:xfrm>
            <a:off x="2411760" y="3460358"/>
            <a:ext cx="622606" cy="400110"/>
          </a:xfrm>
          <a:prstGeom prst="rect">
            <a:avLst/>
          </a:prstGeom>
          <a:noFill/>
        </p:spPr>
        <p:txBody>
          <a:bodyPr wrap="none" rtlCol="0">
            <a:spAutoFit/>
          </a:bodyPr>
          <a:lstStyle/>
          <a:p>
            <a:r>
              <a:rPr lang="en-US" altLang="zh-CN" sz="2000" b="1" spc="30" dirty="0">
                <a:solidFill>
                  <a:srgbClr val="1F497D"/>
                </a:solidFill>
                <a:latin typeface="Candara"/>
                <a:cs typeface="Tahoma" pitchFamily="34" charset="0"/>
              </a:rPr>
              <a:t>DFT</a:t>
            </a:r>
            <a:endParaRPr lang="zh-CN" altLang="en-US" sz="2000" b="1" spc="30" dirty="0">
              <a:solidFill>
                <a:srgbClr val="1F497D"/>
              </a:solidFill>
              <a:latin typeface="Candara"/>
              <a:cs typeface="Tahoma" pitchFamily="34" charset="0"/>
            </a:endParaRPr>
          </a:p>
        </p:txBody>
      </p:sp>
      <p:sp>
        <p:nvSpPr>
          <p:cNvPr id="14" name="TextBox 13"/>
          <p:cNvSpPr txBox="1"/>
          <p:nvPr/>
        </p:nvSpPr>
        <p:spPr>
          <a:xfrm>
            <a:off x="3421182" y="2924944"/>
            <a:ext cx="578685" cy="400110"/>
          </a:xfrm>
          <a:prstGeom prst="rect">
            <a:avLst/>
          </a:prstGeom>
          <a:noFill/>
        </p:spPr>
        <p:txBody>
          <a:bodyPr wrap="none" rtlCol="0">
            <a:spAutoFit/>
          </a:bodyPr>
          <a:lstStyle/>
          <a:p>
            <a:r>
              <a:rPr lang="en-US" altLang="zh-CN" sz="2000" b="1" spc="30" dirty="0" smtClean="0">
                <a:solidFill>
                  <a:srgbClr val="1F497D"/>
                </a:solidFill>
                <a:latin typeface="Candara"/>
                <a:cs typeface="Tahoma" pitchFamily="34" charset="0"/>
              </a:rPr>
              <a:t>MD</a:t>
            </a:r>
            <a:endParaRPr lang="zh-CN" altLang="en-US" sz="2000" b="1" spc="30" dirty="0">
              <a:solidFill>
                <a:srgbClr val="1F497D"/>
              </a:solidFill>
              <a:latin typeface="Candara"/>
              <a:cs typeface="Tahoma" pitchFamily="34" charset="0"/>
            </a:endParaRPr>
          </a:p>
        </p:txBody>
      </p:sp>
      <p:sp>
        <p:nvSpPr>
          <p:cNvPr id="15" name="TextBox 14"/>
          <p:cNvSpPr txBox="1"/>
          <p:nvPr/>
        </p:nvSpPr>
        <p:spPr>
          <a:xfrm>
            <a:off x="4573507" y="2420888"/>
            <a:ext cx="554639" cy="400110"/>
          </a:xfrm>
          <a:prstGeom prst="rect">
            <a:avLst/>
          </a:prstGeom>
          <a:noFill/>
        </p:spPr>
        <p:txBody>
          <a:bodyPr wrap="none" rtlCol="0">
            <a:spAutoFit/>
          </a:bodyPr>
          <a:lstStyle/>
          <a:p>
            <a:r>
              <a:rPr lang="en-US" altLang="zh-CN" sz="2000" b="1" spc="30" dirty="0" smtClean="0">
                <a:solidFill>
                  <a:srgbClr val="1F497D"/>
                </a:solidFill>
                <a:latin typeface="Candara"/>
                <a:cs typeface="Tahoma" pitchFamily="34" charset="0"/>
              </a:rPr>
              <a:t>MC</a:t>
            </a:r>
            <a:endParaRPr lang="zh-CN" altLang="en-US" sz="2000" b="1" spc="30" dirty="0">
              <a:solidFill>
                <a:srgbClr val="1F497D"/>
              </a:solidFill>
              <a:latin typeface="Candara"/>
              <a:cs typeface="Tahoma" pitchFamily="34" charset="0"/>
            </a:endParaRPr>
          </a:p>
        </p:txBody>
      </p:sp>
      <p:sp>
        <p:nvSpPr>
          <p:cNvPr id="23" name="TextBox 22"/>
          <p:cNvSpPr txBox="1"/>
          <p:nvPr/>
        </p:nvSpPr>
        <p:spPr>
          <a:xfrm>
            <a:off x="5668172" y="2039782"/>
            <a:ext cx="1424108" cy="400110"/>
          </a:xfrm>
          <a:prstGeom prst="rect">
            <a:avLst/>
          </a:prstGeom>
          <a:noFill/>
        </p:spPr>
        <p:txBody>
          <a:bodyPr wrap="none" rtlCol="0">
            <a:spAutoFit/>
          </a:bodyPr>
          <a:lstStyle/>
          <a:p>
            <a:r>
              <a:rPr lang="en-US" altLang="zh-CN" sz="2000" b="1" spc="30" dirty="0" smtClean="0">
                <a:solidFill>
                  <a:srgbClr val="1F497D"/>
                </a:solidFill>
                <a:latin typeface="Candara"/>
                <a:cs typeface="Tahoma" pitchFamily="34" charset="0"/>
              </a:rPr>
              <a:t>O/PDE</a:t>
            </a:r>
            <a:r>
              <a:rPr lang="zh-CN" altLang="en-US" sz="2000" b="1" spc="30" dirty="0" smtClean="0">
                <a:solidFill>
                  <a:srgbClr val="1F497D"/>
                </a:solidFill>
                <a:latin typeface="Candara"/>
                <a:cs typeface="Tahoma" pitchFamily="34" charset="0"/>
              </a:rPr>
              <a:t>、</a:t>
            </a:r>
            <a:r>
              <a:rPr lang="en-US" altLang="zh-CN" sz="2000" b="1" spc="30" dirty="0" smtClean="0">
                <a:solidFill>
                  <a:srgbClr val="1F497D"/>
                </a:solidFill>
                <a:latin typeface="Candara"/>
                <a:cs typeface="Tahoma" pitchFamily="34" charset="0"/>
              </a:rPr>
              <a:t>FE</a:t>
            </a:r>
            <a:endParaRPr lang="zh-CN" altLang="en-US" sz="2000" b="1" spc="30" dirty="0">
              <a:solidFill>
                <a:srgbClr val="1F497D"/>
              </a:solidFill>
              <a:latin typeface="Candara"/>
              <a:cs typeface="Tahoma" pitchFamily="34" charset="0"/>
            </a:endParaRPr>
          </a:p>
        </p:txBody>
      </p:sp>
      <p:pic>
        <p:nvPicPr>
          <p:cNvPr id="5632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22059" y="3731607"/>
            <a:ext cx="1421941" cy="1137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554733" y="4464176"/>
            <a:ext cx="682816" cy="400110"/>
          </a:xfrm>
          <a:prstGeom prst="rect">
            <a:avLst/>
          </a:prstGeom>
          <a:noFill/>
        </p:spPr>
        <p:txBody>
          <a:bodyPr wrap="none" rtlCol="0">
            <a:spAutoFit/>
          </a:bodyPr>
          <a:lstStyle/>
          <a:p>
            <a:r>
              <a:rPr lang="en-US" altLang="zh-CN" sz="2000" b="1" spc="30" dirty="0" smtClean="0">
                <a:solidFill>
                  <a:srgbClr val="1F497D"/>
                </a:solidFill>
                <a:latin typeface="Candara"/>
                <a:cs typeface="Tahoma" pitchFamily="34" charset="0"/>
              </a:rPr>
              <a:t>QCD</a:t>
            </a:r>
            <a:endParaRPr lang="zh-CN" altLang="en-US" sz="2000" b="1" spc="30" dirty="0">
              <a:solidFill>
                <a:srgbClr val="1F497D"/>
              </a:solidFill>
              <a:latin typeface="Candara"/>
              <a:cs typeface="Tahoma" pitchFamily="34" charset="0"/>
            </a:endParaRPr>
          </a:p>
        </p:txBody>
      </p:sp>
      <p:pic>
        <p:nvPicPr>
          <p:cNvPr id="56328" name="Picture 8"/>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663" t="25976" r="30528" b="8842"/>
          <a:stretch/>
        </p:blipFill>
        <p:spPr bwMode="auto">
          <a:xfrm>
            <a:off x="7722059" y="1446237"/>
            <a:ext cx="1421941" cy="1445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descr="Orion_still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22059" y="716240"/>
            <a:ext cx="1421941" cy="72999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835279" y="4283192"/>
            <a:ext cx="683520" cy="369332"/>
          </a:xfrm>
          <a:prstGeom prst="rect">
            <a:avLst/>
          </a:prstGeom>
        </p:spPr>
        <p:txBody>
          <a:bodyPr wrap="none">
            <a:spAutoFit/>
          </a:bodyPr>
          <a:lstStyle/>
          <a:p>
            <a:r>
              <a:rPr lang="en-US" altLang="zh-CN" b="1" spc="30" dirty="0">
                <a:solidFill>
                  <a:srgbClr val="1F497D"/>
                </a:solidFill>
                <a:latin typeface="Candara"/>
                <a:cs typeface="Tahoma" pitchFamily="34" charset="0"/>
              </a:rPr>
              <a:t>QMC</a:t>
            </a:r>
          </a:p>
        </p:txBody>
      </p:sp>
      <p:sp>
        <p:nvSpPr>
          <p:cNvPr id="22" name="Oval 21"/>
          <p:cNvSpPr/>
          <p:nvPr/>
        </p:nvSpPr>
        <p:spPr>
          <a:xfrm rot="20612987">
            <a:off x="1830320" y="4216755"/>
            <a:ext cx="693437" cy="502205"/>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31" name="Rectangle 30"/>
          <p:cNvSpPr/>
          <p:nvPr/>
        </p:nvSpPr>
        <p:spPr>
          <a:xfrm>
            <a:off x="5148064" y="2340498"/>
            <a:ext cx="1098378" cy="307777"/>
          </a:xfrm>
          <a:prstGeom prst="rect">
            <a:avLst/>
          </a:prstGeom>
          <a:solidFill>
            <a:schemeClr val="bg1"/>
          </a:solidFill>
        </p:spPr>
        <p:txBody>
          <a:bodyPr wrap="none">
            <a:spAutoFit/>
          </a:bodyPr>
          <a:lstStyle/>
          <a:p>
            <a:r>
              <a:rPr lang="en-US" altLang="zh-CN" sz="1400" b="1" spc="30" dirty="0" err="1" smtClean="0">
                <a:solidFill>
                  <a:srgbClr val="1F497D"/>
                </a:solidFill>
                <a:latin typeface="Candara"/>
                <a:cs typeface="Tahoma" pitchFamily="34" charset="0"/>
              </a:rPr>
              <a:t>Macroscale</a:t>
            </a:r>
            <a:endParaRPr lang="en-US" altLang="zh-CN" sz="1400" b="1" spc="30" dirty="0">
              <a:solidFill>
                <a:srgbClr val="1F497D"/>
              </a:solidFill>
              <a:latin typeface="Candara"/>
              <a:cs typeface="Tahoma" pitchFamily="34" charset="0"/>
            </a:endParaRPr>
          </a:p>
        </p:txBody>
      </p:sp>
      <p:sp>
        <p:nvSpPr>
          <p:cNvPr id="33" name="Rectangle 32"/>
          <p:cNvSpPr/>
          <p:nvPr/>
        </p:nvSpPr>
        <p:spPr>
          <a:xfrm>
            <a:off x="3996419" y="2792748"/>
            <a:ext cx="1023998" cy="307777"/>
          </a:xfrm>
          <a:prstGeom prst="rect">
            <a:avLst/>
          </a:prstGeom>
          <a:solidFill>
            <a:schemeClr val="bg1"/>
          </a:solidFill>
        </p:spPr>
        <p:txBody>
          <a:bodyPr wrap="none">
            <a:spAutoFit/>
          </a:bodyPr>
          <a:lstStyle/>
          <a:p>
            <a:r>
              <a:rPr lang="en-US" altLang="zh-CN" sz="1400" b="1" spc="30" dirty="0" err="1" smtClean="0">
                <a:solidFill>
                  <a:srgbClr val="1F497D"/>
                </a:solidFill>
                <a:latin typeface="Candara"/>
                <a:cs typeface="Tahoma" pitchFamily="34" charset="0"/>
              </a:rPr>
              <a:t>Mesoscale</a:t>
            </a:r>
            <a:endParaRPr lang="en-US" altLang="zh-CN" sz="1400" b="1" spc="30" dirty="0">
              <a:solidFill>
                <a:srgbClr val="1F497D"/>
              </a:solidFill>
              <a:latin typeface="Candara"/>
              <a:cs typeface="Tahoma" pitchFamily="34" charset="0"/>
            </a:endParaRPr>
          </a:p>
        </p:txBody>
      </p:sp>
      <p:sp>
        <p:nvSpPr>
          <p:cNvPr id="35" name="Rectangle 34"/>
          <p:cNvSpPr/>
          <p:nvPr/>
        </p:nvSpPr>
        <p:spPr>
          <a:xfrm>
            <a:off x="2258363" y="3891855"/>
            <a:ext cx="1028487" cy="276999"/>
          </a:xfrm>
          <a:prstGeom prst="rect">
            <a:avLst/>
          </a:prstGeom>
          <a:solidFill>
            <a:schemeClr val="bg1"/>
          </a:solidFill>
        </p:spPr>
        <p:txBody>
          <a:bodyPr wrap="none">
            <a:spAutoFit/>
          </a:bodyPr>
          <a:lstStyle/>
          <a:p>
            <a:r>
              <a:rPr lang="en-US" altLang="zh-CN" sz="1200" b="1" spc="30" dirty="0" err="1" smtClean="0">
                <a:solidFill>
                  <a:srgbClr val="1F497D"/>
                </a:solidFill>
                <a:latin typeface="Candara"/>
                <a:cs typeface="Tahoma" pitchFamily="34" charset="0"/>
              </a:rPr>
              <a:t>Atomicscale</a:t>
            </a:r>
            <a:endParaRPr lang="en-US" altLang="zh-CN" sz="1200" b="1" spc="30" dirty="0">
              <a:solidFill>
                <a:srgbClr val="1F497D"/>
              </a:solidFill>
              <a:latin typeface="Candara"/>
              <a:cs typeface="Tahoma" pitchFamily="34" charset="0"/>
            </a:endParaRPr>
          </a:p>
        </p:txBody>
      </p:sp>
      <p:sp>
        <p:nvSpPr>
          <p:cNvPr id="21" name="Oval 20"/>
          <p:cNvSpPr/>
          <p:nvPr/>
        </p:nvSpPr>
        <p:spPr>
          <a:xfrm>
            <a:off x="5697253" y="1966419"/>
            <a:ext cx="1330144" cy="546835"/>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6" name="TextBox 5"/>
          <p:cNvSpPr txBox="1"/>
          <p:nvPr/>
        </p:nvSpPr>
        <p:spPr>
          <a:xfrm>
            <a:off x="2134050" y="5641004"/>
            <a:ext cx="6417141" cy="369332"/>
          </a:xfrm>
          <a:prstGeom prst="rect">
            <a:avLst/>
          </a:prstGeom>
          <a:noFill/>
        </p:spPr>
        <p:txBody>
          <a:bodyPr wrap="none" rtlCol="0">
            <a:spAutoFit/>
          </a:bodyPr>
          <a:lstStyle/>
          <a:p>
            <a:r>
              <a:rPr lang="zh-CN" altLang="en-US" b="1" dirty="0">
                <a:solidFill>
                  <a:srgbClr val="FF0000"/>
                </a:solidFill>
                <a:latin typeface="微软雅黑" pitchFamily="34" charset="-122"/>
                <a:ea typeface="微软雅黑" pitchFamily="34" charset="-122"/>
              </a:rPr>
              <a:t>具</a:t>
            </a:r>
            <a:r>
              <a:rPr lang="zh-CN" altLang="en-US" b="1" dirty="0" smtClean="0">
                <a:solidFill>
                  <a:srgbClr val="FF0000"/>
                </a:solidFill>
                <a:latin typeface="微软雅黑" pitchFamily="34" charset="-122"/>
                <a:ea typeface="微软雅黑" pitchFamily="34" charset="-122"/>
              </a:rPr>
              <a:t>体的界限并不严格，且可能随着计算机技术的发展而改变！</a:t>
            </a:r>
            <a:endParaRPr lang="zh-CN" altLang="en-US" b="1" dirty="0">
              <a:solidFill>
                <a:srgbClr val="FF0000"/>
              </a:solidFill>
              <a:latin typeface="微软雅黑" pitchFamily="34" charset="-122"/>
              <a:ea typeface="微软雅黑" pitchFamily="34" charset="-122"/>
            </a:endParaRPr>
          </a:p>
        </p:txBody>
      </p:sp>
      <p:sp>
        <p:nvSpPr>
          <p:cNvPr id="10" name="Oval 9"/>
          <p:cNvSpPr/>
          <p:nvPr/>
        </p:nvSpPr>
        <p:spPr>
          <a:xfrm rot="20166946">
            <a:off x="1777001" y="2853186"/>
            <a:ext cx="3851633" cy="868429"/>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197227916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6328"/>
                                        </p:tgtEl>
                                        <p:attrNameLst>
                                          <p:attrName>style.visibility</p:attrName>
                                        </p:attrNameLst>
                                      </p:cBhvr>
                                      <p:to>
                                        <p:strVal val="visible"/>
                                      </p:to>
                                    </p:set>
                                    <p:animEffect transition="in" filter="fade">
                                      <p:cBhvr>
                                        <p:cTn id="10" dur="250"/>
                                        <p:tgtEl>
                                          <p:spTgt spid="56328"/>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25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56326"/>
                                        </p:tgtEl>
                                        <p:attrNameLst>
                                          <p:attrName>style.visibility</p:attrName>
                                        </p:attrNameLst>
                                      </p:cBhvr>
                                      <p:to>
                                        <p:strVal val="visible"/>
                                      </p:to>
                                    </p:set>
                                    <p:animEffect transition="in" filter="fade">
                                      <p:cBhvr>
                                        <p:cTn id="16" dur="250"/>
                                        <p:tgtEl>
                                          <p:spTgt spid="56326"/>
                                        </p:tgtEl>
                                      </p:cBhvr>
                                    </p:animEffect>
                                  </p:childTnLst>
                                </p:cTn>
                              </p:par>
                              <p:par>
                                <p:cTn id="17" presetID="10"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25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right)">
                                      <p:cBhvr>
                                        <p:cTn id="24" dur="250"/>
                                        <p:tgtEl>
                                          <p:spTgt spid="12"/>
                                        </p:tgtEl>
                                      </p:cBhvr>
                                    </p:animEffect>
                                  </p:childTnLst>
                                </p:cTn>
                              </p:par>
                              <p:par>
                                <p:cTn id="25" presetID="22" presetClass="entr" presetSubtype="2" fill="hold" nodeType="withEffect">
                                  <p:stCondLst>
                                    <p:cond delay="0"/>
                                  </p:stCondLst>
                                  <p:childTnLst>
                                    <p:set>
                                      <p:cBhvr>
                                        <p:cTn id="26" dur="1" fill="hold">
                                          <p:stCondLst>
                                            <p:cond delay="0"/>
                                          </p:stCondLst>
                                        </p:cTn>
                                        <p:tgtEl>
                                          <p:spTgt spid="56327"/>
                                        </p:tgtEl>
                                        <p:attrNameLst>
                                          <p:attrName>style.visibility</p:attrName>
                                        </p:attrNameLst>
                                      </p:cBhvr>
                                      <p:to>
                                        <p:strVal val="visible"/>
                                      </p:to>
                                    </p:set>
                                    <p:animEffect transition="in" filter="wipe(right)">
                                      <p:cBhvr>
                                        <p:cTn id="27" dur="250"/>
                                        <p:tgtEl>
                                          <p:spTgt spid="563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25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25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25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25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5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25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heel(1)">
                                      <p:cBhvr>
                                        <p:cTn id="62" dur="10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heel(1)">
                                      <p:cBhvr>
                                        <p:cTn id="67" dur="10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heel(1)">
                                      <p:cBhvr>
                                        <p:cTn id="72" dur="10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5" fill="hold" grpId="0" nodeType="click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randombar(vertical)">
                                      <p:cBhvr>
                                        <p:cTn id="7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P spid="8" grpId="0"/>
      <p:bldP spid="14" grpId="0"/>
      <p:bldP spid="15" grpId="0"/>
      <p:bldP spid="23" grpId="0"/>
      <p:bldP spid="30" grpId="0"/>
      <p:bldP spid="13" grpId="0"/>
      <p:bldP spid="22" grpId="0" animBg="1"/>
      <p:bldP spid="21" grpId="0" animBg="1"/>
      <p:bldP spid="6" grpId="0"/>
      <p:bldP spid="10"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6225" y="228601"/>
            <a:ext cx="8591550" cy="896144"/>
          </a:xfrm>
        </p:spPr>
        <p:txBody>
          <a:bodyPr/>
          <a:lstStyle/>
          <a:p>
            <a:r>
              <a:rPr lang="zh-CN" altLang="en-US" dirty="0"/>
              <a:t>五</a:t>
            </a:r>
            <a:r>
              <a:rPr lang="zh-CN" altLang="en-US" dirty="0" smtClean="0"/>
              <a:t>层原子和半无限表面</a:t>
            </a:r>
            <a:endParaRPr lang="zh-CN" altLang="en-US" dirty="0"/>
          </a:p>
        </p:txBody>
      </p:sp>
      <p:sp>
        <p:nvSpPr>
          <p:cNvPr id="6" name="Content Placeholder 5"/>
          <p:cNvSpPr>
            <a:spLocks noGrp="1"/>
          </p:cNvSpPr>
          <p:nvPr>
            <p:ph idx="4294967295"/>
          </p:nvPr>
        </p:nvSpPr>
        <p:spPr>
          <a:xfrm>
            <a:off x="179512" y="1268760"/>
            <a:ext cx="8820472" cy="5184576"/>
          </a:xfrm>
          <a:prstGeom prst="rect">
            <a:avLst/>
          </a:prstGeom>
        </p:spPr>
        <p:txBody>
          <a:bodyPr>
            <a:normAutofit/>
          </a:bodyPr>
          <a:lstStyle/>
          <a:p>
            <a:r>
              <a:rPr lang="zh-CN" altLang="en-US" sz="2400" dirty="0" smtClean="0"/>
              <a:t>用五层模拟半无限表面，可行吗？</a:t>
            </a:r>
            <a:endParaRPr lang="en-US" altLang="zh-CN" sz="2400" dirty="0"/>
          </a:p>
          <a:p>
            <a:pPr marL="0" indent="0">
              <a:buNone/>
            </a:pPr>
            <a:r>
              <a:rPr lang="zh-CN" altLang="en-US" dirty="0" smtClean="0"/>
              <a:t>表面性质的体现在表面的三层中比较显著</a:t>
            </a:r>
            <a:endParaRPr lang="en-US" altLang="zh-CN" dirty="0" smtClean="0"/>
          </a:p>
          <a:p>
            <a:pPr>
              <a:spcBef>
                <a:spcPts val="1800"/>
              </a:spcBef>
            </a:pPr>
            <a:r>
              <a:rPr lang="zh-CN" altLang="en-US" sz="2400" dirty="0"/>
              <a:t>为什</a:t>
            </a:r>
            <a:r>
              <a:rPr lang="zh-CN" altLang="en-US" sz="2400" dirty="0" smtClean="0"/>
              <a:t>么不用三层呢？</a:t>
            </a:r>
            <a:endParaRPr lang="en-US" altLang="zh-CN" sz="2400" dirty="0"/>
          </a:p>
          <a:p>
            <a:pPr marL="0" indent="0">
              <a:buNone/>
            </a:pPr>
            <a:r>
              <a:rPr lang="en-US" altLang="zh-CN" dirty="0" smtClean="0"/>
              <a:t>Slab model</a:t>
            </a:r>
            <a:r>
              <a:rPr lang="zh-CN" altLang="en-US" dirty="0" smtClean="0"/>
              <a:t>里其实是两个表面：</a:t>
            </a:r>
            <a:r>
              <a:rPr lang="en-US" altLang="zh-CN" dirty="0" smtClean="0"/>
              <a:t/>
            </a:r>
            <a:br>
              <a:rPr lang="en-US" altLang="zh-CN" dirty="0" smtClean="0"/>
            </a:br>
            <a:r>
              <a:rPr lang="zh-CN" altLang="en-US" dirty="0" smtClean="0"/>
              <a:t>共用最里层，其实就是五层；一般六层更常见</a:t>
            </a:r>
            <a:endParaRPr lang="en-US" altLang="zh-CN" dirty="0" smtClean="0"/>
          </a:p>
          <a:p>
            <a:pPr>
              <a:spcBef>
                <a:spcPts val="1800"/>
              </a:spcBef>
            </a:pPr>
            <a:r>
              <a:rPr lang="zh-CN" altLang="en-US" sz="2400" dirty="0"/>
              <a:t>最</a:t>
            </a:r>
            <a:r>
              <a:rPr lang="zh-CN" altLang="en-US" sz="2400" dirty="0" smtClean="0"/>
              <a:t>少层数？</a:t>
            </a:r>
            <a:r>
              <a:rPr lang="en-US" altLang="zh-CN" sz="2400" dirty="0" smtClean="0"/>
              <a:t>2</a:t>
            </a:r>
            <a:r>
              <a:rPr lang="zh-CN" altLang="en-US" sz="2400" dirty="0" smtClean="0"/>
              <a:t>？</a:t>
            </a:r>
            <a:r>
              <a:rPr lang="en-US" altLang="zh-CN" sz="2400" dirty="0" smtClean="0"/>
              <a:t>3</a:t>
            </a:r>
            <a:r>
              <a:rPr lang="zh-CN" altLang="en-US" sz="2400" dirty="0" smtClean="0"/>
              <a:t>？</a:t>
            </a:r>
            <a:r>
              <a:rPr lang="en-US" altLang="zh-CN" sz="2400" dirty="0" smtClean="0"/>
              <a:t>4</a:t>
            </a:r>
            <a:r>
              <a:rPr lang="zh-CN" altLang="en-US" sz="2400" dirty="0" smtClean="0"/>
              <a:t>？</a:t>
            </a:r>
            <a:endParaRPr lang="en-US" altLang="zh-CN" sz="2400" dirty="0"/>
          </a:p>
          <a:p>
            <a:pPr marL="0" indent="0">
              <a:buNone/>
            </a:pPr>
            <a:r>
              <a:rPr lang="en-US" altLang="zh-CN" sz="2400" dirty="0" smtClean="0"/>
              <a:t>4</a:t>
            </a:r>
            <a:r>
              <a:rPr lang="zh-CN" altLang="en-US" sz="2400" dirty="0" smtClean="0"/>
              <a:t>层是最少最少的层数，很多性质在</a:t>
            </a:r>
            <a:r>
              <a:rPr lang="en-US" altLang="zh-CN" sz="2400" dirty="0" smtClean="0"/>
              <a:t>4</a:t>
            </a:r>
            <a:r>
              <a:rPr lang="zh-CN" altLang="en-US" sz="2400" dirty="0" smtClean="0"/>
              <a:t>层表面上已 “面目全非”</a:t>
            </a:r>
            <a:endParaRPr lang="en-US" altLang="zh-CN" sz="2400" dirty="0" smtClean="0"/>
          </a:p>
          <a:p>
            <a:pPr>
              <a:spcBef>
                <a:spcPts val="1800"/>
              </a:spcBef>
            </a:pPr>
            <a:r>
              <a:rPr lang="zh-CN" altLang="en-US" sz="2400" dirty="0"/>
              <a:t>为什</a:t>
            </a:r>
            <a:r>
              <a:rPr lang="zh-CN" altLang="en-US" sz="2400" dirty="0" smtClean="0"/>
              <a:t>么不用更多层？</a:t>
            </a:r>
            <a:endParaRPr lang="en-US" altLang="zh-CN" sz="2400" dirty="0"/>
          </a:p>
          <a:p>
            <a:pPr marL="0" indent="0">
              <a:buNone/>
            </a:pPr>
            <a:r>
              <a:rPr lang="zh-CN" altLang="en-US" sz="2400" dirty="0" smtClean="0"/>
              <a:t>计算机伤不起；</a:t>
            </a:r>
            <a:endParaRPr lang="en-US" altLang="zh-CN" sz="2400" dirty="0"/>
          </a:p>
          <a:p>
            <a:pPr marL="0" indent="0">
              <a:buNone/>
            </a:pPr>
            <a:r>
              <a:rPr lang="zh-CN" altLang="en-US" sz="2400" dirty="0" smtClean="0"/>
              <a:t>计算中任绝大多数选择都是精度和计算量的权衡结果</a:t>
            </a:r>
            <a:r>
              <a:rPr lang="en-US" altLang="zh-CN" sz="2400" dirty="0" smtClean="0"/>
              <a:t>——</a:t>
            </a:r>
            <a:r>
              <a:rPr lang="zh-CN" altLang="en-US" sz="2400" dirty="0" smtClean="0"/>
              <a:t>可接受的计算精度的前提下，尽量减少计算量。</a:t>
            </a:r>
            <a:endParaRPr lang="en-US" altLang="zh-CN" sz="2400" dirty="0" smtClean="0"/>
          </a:p>
          <a:p>
            <a:endParaRPr lang="en-US" altLang="zh-CN" dirty="0" smtClean="0"/>
          </a:p>
        </p:txBody>
      </p:sp>
      <p:sp>
        <p:nvSpPr>
          <p:cNvPr id="2" name="Date Placeholder 1"/>
          <p:cNvSpPr>
            <a:spLocks noGrp="1"/>
          </p:cNvSpPr>
          <p:nvPr>
            <p:ph type="dt" sz="half" idx="10"/>
          </p:nvPr>
        </p:nvSpPr>
        <p:spPr/>
        <p:txBody>
          <a:bodyPr/>
          <a:lstStyle/>
          <a:p>
            <a:fld id="{6AA0D1AA-97CE-49FE-B499-094E4820DC09}"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90</a:t>
            </a:fld>
            <a:endParaRPr lang="zh-CN" altLang="en-US"/>
          </a:p>
        </p:txBody>
      </p:sp>
    </p:spTree>
    <p:extLst>
      <p:ext uri="{BB962C8B-B14F-4D97-AF65-F5344CB8AC3E}">
        <p14:creationId xmlns:p14="http://schemas.microsoft.com/office/powerpoint/2010/main" val="1422502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FC7131-4F0E-47B9-9CCF-94D1C8B980FD}"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nn-NO"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AE714C8C-1F9C-404C-BB65-1EC320AFAFFE}" type="slidenum">
              <a:rPr lang="zh-CN" altLang="en-US" smtClean="0"/>
              <a:pPr/>
              <a:t>91</a:t>
            </a:fld>
            <a:endParaRPr lang="zh-CN" alt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898" y="836712"/>
            <a:ext cx="5486400"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120" y="2492896"/>
            <a:ext cx="7334250" cy="383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88898" y="116632"/>
            <a:ext cx="8703582" cy="830997"/>
          </a:xfrm>
          <a:prstGeom prst="rect">
            <a:avLst/>
          </a:prstGeom>
        </p:spPr>
        <p:txBody>
          <a:bodyPr wrap="square">
            <a:spAutoFit/>
          </a:bodyPr>
          <a:lstStyle/>
          <a:p>
            <a:pPr algn="ctr"/>
            <a:r>
              <a:rPr lang="en-US" altLang="zh-CN" sz="2400" b="1" dirty="0">
                <a:solidFill>
                  <a:schemeClr val="tx2"/>
                </a:solidFill>
                <a:latin typeface="+mj-lt"/>
                <a:ea typeface="+mj-ea"/>
                <a:cs typeface="Tunga" pitchFamily="2"/>
              </a:rPr>
              <a:t>Selective </a:t>
            </a:r>
            <a:r>
              <a:rPr lang="en-US" altLang="zh-CN" sz="2400" b="1" dirty="0" err="1">
                <a:solidFill>
                  <a:schemeClr val="tx2"/>
                </a:solidFill>
                <a:latin typeface="+mj-lt"/>
                <a:ea typeface="+mj-ea"/>
                <a:cs typeface="Tunga" pitchFamily="2"/>
              </a:rPr>
              <a:t>Nontemplated</a:t>
            </a:r>
            <a:r>
              <a:rPr lang="en-US" altLang="zh-CN" sz="2400" b="1" dirty="0">
                <a:solidFill>
                  <a:schemeClr val="tx2"/>
                </a:solidFill>
                <a:latin typeface="+mj-lt"/>
                <a:ea typeface="+mj-ea"/>
                <a:cs typeface="Tunga" pitchFamily="2"/>
              </a:rPr>
              <a:t> Adsorption of Organic Molecules </a:t>
            </a:r>
            <a:r>
              <a:rPr lang="en-US" altLang="zh-CN" sz="2400" b="1" dirty="0" smtClean="0">
                <a:solidFill>
                  <a:schemeClr val="tx2"/>
                </a:solidFill>
                <a:latin typeface="+mj-lt"/>
                <a:ea typeface="+mj-ea"/>
                <a:cs typeface="Tunga" pitchFamily="2"/>
              </a:rPr>
              <a:t>on </a:t>
            </a:r>
            <a:r>
              <a:rPr lang="en-US" altLang="zh-CN" sz="2400" b="1" dirty="0" err="1" smtClean="0">
                <a:solidFill>
                  <a:schemeClr val="tx2"/>
                </a:solidFill>
                <a:latin typeface="+mj-lt"/>
                <a:ea typeface="+mj-ea"/>
                <a:cs typeface="Tunga" pitchFamily="2"/>
              </a:rPr>
              <a:t>Nanofacets</a:t>
            </a:r>
            <a:r>
              <a:rPr lang="en-US" altLang="zh-CN" sz="2400" b="1" dirty="0" smtClean="0">
                <a:solidFill>
                  <a:schemeClr val="tx2"/>
                </a:solidFill>
                <a:latin typeface="+mj-lt"/>
                <a:ea typeface="+mj-ea"/>
                <a:cs typeface="Tunga" pitchFamily="2"/>
              </a:rPr>
              <a:t> and </a:t>
            </a:r>
            <a:r>
              <a:rPr lang="en-US" altLang="zh-CN" sz="2400" b="1" dirty="0">
                <a:solidFill>
                  <a:schemeClr val="tx2"/>
                </a:solidFill>
                <a:latin typeface="+mj-lt"/>
                <a:ea typeface="+mj-ea"/>
                <a:cs typeface="Tunga" pitchFamily="2"/>
              </a:rPr>
              <a:t>the Role of Bonding Patterns</a:t>
            </a:r>
            <a:endParaRPr lang="zh-CN" altLang="en-US" sz="2400" b="1" dirty="0">
              <a:solidFill>
                <a:schemeClr val="tx2"/>
              </a:solidFill>
              <a:latin typeface="+mj-lt"/>
              <a:ea typeface="+mj-ea"/>
              <a:cs typeface="Tunga" pitchFamily="2"/>
            </a:endParaRPr>
          </a:p>
        </p:txBody>
      </p:sp>
      <p:sp>
        <p:nvSpPr>
          <p:cNvPr id="6" name="Rectangle 5"/>
          <p:cNvSpPr/>
          <p:nvPr/>
        </p:nvSpPr>
        <p:spPr>
          <a:xfrm>
            <a:off x="6408642" y="956235"/>
            <a:ext cx="2499402" cy="353943"/>
          </a:xfrm>
          <a:prstGeom prst="rect">
            <a:avLst/>
          </a:prstGeom>
        </p:spPr>
        <p:txBody>
          <a:bodyPr wrap="none">
            <a:spAutoFit/>
          </a:bodyPr>
          <a:lstStyle/>
          <a:p>
            <a:r>
              <a:rPr lang="en-US" altLang="zh-CN" sz="1700" dirty="0">
                <a:solidFill>
                  <a:srgbClr val="000000"/>
                </a:solidFill>
                <a:latin typeface="Comic Sans MS" pitchFamily="66" charset="0"/>
                <a:ea typeface="宋体" pitchFamily="2" charset="-122"/>
              </a:rPr>
              <a:t>PRL 97, 156105 (2006)</a:t>
            </a:r>
            <a:endParaRPr lang="zh-CN" altLang="en-US" sz="1700" dirty="0">
              <a:solidFill>
                <a:srgbClr val="000000"/>
              </a:solidFill>
              <a:latin typeface="Comic Sans MS" pitchFamily="66" charset="0"/>
              <a:ea typeface="宋体" pitchFamily="2" charset="-122"/>
            </a:endParaRPr>
          </a:p>
        </p:txBody>
      </p:sp>
    </p:spTree>
    <p:extLst>
      <p:ext uri="{BB962C8B-B14F-4D97-AF65-F5344CB8AC3E}">
        <p14:creationId xmlns:p14="http://schemas.microsoft.com/office/powerpoint/2010/main" val="301552835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fade">
                                      <p:cBhvr>
                                        <p:cTn id="7" dur="5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525" y="639131"/>
            <a:ext cx="3360911" cy="540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5298"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2042" y="2879366"/>
            <a:ext cx="2879824" cy="22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5299" name="Rectangle 3"/>
          <p:cNvSpPr>
            <a:spLocks/>
          </p:cNvSpPr>
          <p:nvPr/>
        </p:nvSpPr>
        <p:spPr bwMode="auto">
          <a:xfrm>
            <a:off x="564803" y="6165304"/>
            <a:ext cx="249394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wrap="none" lIns="0" tIns="0" rIns="40636" bIns="0">
            <a:spAutoFit/>
          </a:bodyPr>
          <a:lstStyle/>
          <a:p>
            <a:pPr marL="40182"/>
            <a:r>
              <a:rPr lang="en-US" altLang="zh-CN" sz="1700" dirty="0">
                <a:solidFill>
                  <a:srgbClr val="000000"/>
                </a:solidFill>
                <a:latin typeface="Comic Sans MS" pitchFamily="66" charset="0"/>
                <a:ea typeface="宋体" pitchFamily="2" charset="-122"/>
                <a:sym typeface="Comic Sans MS" pitchFamily="66" charset="0"/>
              </a:rPr>
              <a:t>PRL </a:t>
            </a:r>
            <a:r>
              <a:rPr lang="en-US" altLang="zh-CN" sz="1700" b="1" dirty="0">
                <a:solidFill>
                  <a:srgbClr val="000000"/>
                </a:solidFill>
                <a:latin typeface="Comic Sans MS" pitchFamily="66" charset="0"/>
                <a:ea typeface="宋体" pitchFamily="2" charset="-122"/>
                <a:sym typeface="Comic Sans MS" pitchFamily="66" charset="0"/>
              </a:rPr>
              <a:t>94, </a:t>
            </a:r>
            <a:r>
              <a:rPr lang="en-US" altLang="zh-CN" sz="1700" dirty="0">
                <a:solidFill>
                  <a:srgbClr val="000000"/>
                </a:solidFill>
                <a:latin typeface="Comic Sans MS" pitchFamily="66" charset="0"/>
                <a:ea typeface="宋体" pitchFamily="2" charset="-122"/>
                <a:sym typeface="Comic Sans MS" pitchFamily="66" charset="0"/>
              </a:rPr>
              <a:t>036106 (2005)</a:t>
            </a:r>
          </a:p>
        </p:txBody>
      </p:sp>
      <p:pic>
        <p:nvPicPr>
          <p:cNvPr id="55300"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859" y="586668"/>
            <a:ext cx="3311798" cy="550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5301" name="Rectangle 5"/>
          <p:cNvSpPr>
            <a:spLocks/>
          </p:cNvSpPr>
          <p:nvPr/>
        </p:nvSpPr>
        <p:spPr bwMode="auto">
          <a:xfrm>
            <a:off x="5867921" y="6165304"/>
            <a:ext cx="25292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wrap="none" lIns="0" tIns="0" rIns="40636" bIns="0">
            <a:spAutoFit/>
          </a:bodyPr>
          <a:lstStyle/>
          <a:p>
            <a:pPr marL="40182"/>
            <a:r>
              <a:rPr lang="en-US" altLang="zh-CN" sz="1700">
                <a:solidFill>
                  <a:srgbClr val="000000"/>
                </a:solidFill>
                <a:latin typeface="Comic Sans MS" pitchFamily="66" charset="0"/>
                <a:ea typeface="宋体" pitchFamily="2" charset="-122"/>
                <a:sym typeface="Comic Sans MS" pitchFamily="66" charset="0"/>
              </a:rPr>
              <a:t>PRL </a:t>
            </a:r>
            <a:r>
              <a:rPr lang="en-US" altLang="zh-CN" sz="1700" b="1">
                <a:solidFill>
                  <a:srgbClr val="000000"/>
                </a:solidFill>
                <a:latin typeface="Comic Sans MS" pitchFamily="66" charset="0"/>
                <a:ea typeface="宋体" pitchFamily="2" charset="-122"/>
                <a:sym typeface="Comic Sans MS" pitchFamily="66" charset="0"/>
              </a:rPr>
              <a:t>95, </a:t>
            </a:r>
            <a:r>
              <a:rPr lang="en-US" altLang="zh-CN" sz="1700">
                <a:solidFill>
                  <a:srgbClr val="000000"/>
                </a:solidFill>
                <a:latin typeface="Comic Sans MS" pitchFamily="66" charset="0"/>
                <a:ea typeface="宋体" pitchFamily="2" charset="-122"/>
                <a:sym typeface="Comic Sans MS" pitchFamily="66" charset="0"/>
              </a:rPr>
              <a:t>209602 (2005)</a:t>
            </a:r>
          </a:p>
        </p:txBody>
      </p:sp>
      <p:sp>
        <p:nvSpPr>
          <p:cNvPr id="55302" name="Rectangle 6"/>
          <p:cNvSpPr>
            <a:spLocks/>
          </p:cNvSpPr>
          <p:nvPr/>
        </p:nvSpPr>
        <p:spPr bwMode="auto">
          <a:xfrm>
            <a:off x="3326309" y="6165304"/>
            <a:ext cx="249394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wrap="none" lIns="0" tIns="0" rIns="40636" bIns="0">
            <a:spAutoFit/>
          </a:bodyPr>
          <a:lstStyle/>
          <a:p>
            <a:pPr marL="40182"/>
            <a:r>
              <a:rPr lang="en-US" altLang="zh-CN" sz="1700" dirty="0">
                <a:solidFill>
                  <a:srgbClr val="000000"/>
                </a:solidFill>
                <a:latin typeface="Comic Sans MS" pitchFamily="66" charset="0"/>
                <a:ea typeface="宋体" pitchFamily="2" charset="-122"/>
                <a:sym typeface="Comic Sans MS" pitchFamily="66" charset="0"/>
              </a:rPr>
              <a:t>PRL </a:t>
            </a:r>
            <a:r>
              <a:rPr lang="en-US" altLang="zh-CN" sz="1700" b="1" dirty="0">
                <a:solidFill>
                  <a:srgbClr val="000000"/>
                </a:solidFill>
                <a:latin typeface="Comic Sans MS" pitchFamily="66" charset="0"/>
                <a:ea typeface="宋体" pitchFamily="2" charset="-122"/>
                <a:sym typeface="Comic Sans MS" pitchFamily="66" charset="0"/>
              </a:rPr>
              <a:t>95, </a:t>
            </a:r>
            <a:r>
              <a:rPr lang="en-US" altLang="zh-CN" sz="1700" dirty="0">
                <a:solidFill>
                  <a:srgbClr val="000000"/>
                </a:solidFill>
                <a:latin typeface="Comic Sans MS" pitchFamily="66" charset="0"/>
                <a:ea typeface="宋体" pitchFamily="2" charset="-122"/>
                <a:sym typeface="Comic Sans MS" pitchFamily="66" charset="0"/>
              </a:rPr>
              <a:t>209601 (2005)</a:t>
            </a:r>
          </a:p>
        </p:txBody>
      </p:sp>
      <p:sp>
        <p:nvSpPr>
          <p:cNvPr id="55303" name="Rectangle 7"/>
          <p:cNvSpPr>
            <a:spLocks/>
          </p:cNvSpPr>
          <p:nvPr/>
        </p:nvSpPr>
        <p:spPr bwMode="auto">
          <a:xfrm>
            <a:off x="294680" y="4970029"/>
            <a:ext cx="8548490" cy="477054"/>
          </a:xfrm>
          <a:prstGeom prst="rect">
            <a:avLst/>
          </a:prstGeom>
          <a:solidFill>
            <a:srgbClr val="BBE0E3"/>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wrap="none" lIns="0" tIns="0" rIns="40636" bIns="0">
            <a:spAutoFit/>
          </a:bodyPr>
          <a:lstStyle/>
          <a:p>
            <a:pPr marL="40182"/>
            <a:r>
              <a:rPr lang="en-US" altLang="zh-CN" sz="3100">
                <a:solidFill>
                  <a:srgbClr val="CC3300"/>
                </a:solidFill>
                <a:latin typeface="Comic Sans MS" pitchFamily="66" charset="0"/>
                <a:ea typeface="宋体" pitchFamily="2" charset="-122"/>
                <a:sym typeface="Comic Sans MS" pitchFamily="66" charset="0"/>
              </a:rPr>
              <a:t>Challenge to the state-of-art DFT techniques</a:t>
            </a:r>
          </a:p>
        </p:txBody>
      </p:sp>
      <p:sp>
        <p:nvSpPr>
          <p:cNvPr id="55304" name="Rectangle 8"/>
          <p:cNvSpPr>
            <a:spLocks/>
          </p:cNvSpPr>
          <p:nvPr/>
        </p:nvSpPr>
        <p:spPr bwMode="auto">
          <a:xfrm>
            <a:off x="1722131" y="1631442"/>
            <a:ext cx="6570385" cy="830997"/>
          </a:xfrm>
          <a:prstGeom prst="rect">
            <a:avLst/>
          </a:prstGeom>
          <a:solidFill>
            <a:srgbClr val="D5E9F7"/>
          </a:solidFill>
          <a:ln>
            <a:noFill/>
          </a:ln>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wrap="none" lIns="0" tIns="0" rIns="40636" bIns="0">
            <a:spAutoFit/>
          </a:bodyPr>
          <a:lstStyle/>
          <a:p>
            <a:pPr marL="40182" algn="ctr"/>
            <a:r>
              <a:rPr lang="en-US" altLang="zh-CN" sz="2700">
                <a:solidFill>
                  <a:srgbClr val="FF33CC"/>
                </a:solidFill>
                <a:latin typeface="Comic Sans MS" pitchFamily="66" charset="0"/>
                <a:ea typeface="宋体" pitchFamily="2" charset="-122"/>
                <a:sym typeface="Comic Sans MS" pitchFamily="66" charset="0"/>
              </a:rPr>
              <a:t>The experiment was poorly reproducible</a:t>
            </a:r>
          </a:p>
          <a:p>
            <a:pPr marL="40182" algn="ctr"/>
            <a:r>
              <a:rPr lang="en-US" altLang="zh-CN" sz="2700">
                <a:solidFill>
                  <a:srgbClr val="FF33CC"/>
                </a:solidFill>
                <a:latin typeface="Comic Sans MS" pitchFamily="66" charset="0"/>
                <a:ea typeface="宋体" pitchFamily="2" charset="-122"/>
                <a:sym typeface="Comic Sans MS" pitchFamily="66" charset="0"/>
              </a:rPr>
              <a:t> by ground state calculations</a:t>
            </a:r>
            <a:r>
              <a:rPr lang="en-US" altLang="zh-CN" sz="2700">
                <a:solidFill>
                  <a:srgbClr val="CC3300"/>
                </a:solidFill>
                <a:latin typeface="Comic Sans MS" pitchFamily="66" charset="0"/>
                <a:ea typeface="宋体" pitchFamily="2" charset="-122"/>
                <a:sym typeface="Comic Sans MS" pitchFamily="66" charset="0"/>
              </a:rPr>
              <a:t> </a:t>
            </a:r>
          </a:p>
        </p:txBody>
      </p:sp>
      <p:sp>
        <p:nvSpPr>
          <p:cNvPr id="55305" name="Rectangle 9"/>
          <p:cNvSpPr>
            <a:spLocks/>
          </p:cNvSpPr>
          <p:nvPr/>
        </p:nvSpPr>
        <p:spPr bwMode="auto">
          <a:xfrm>
            <a:off x="-9073" y="-315416"/>
            <a:ext cx="6509742" cy="1044773"/>
          </a:xfrm>
          <a:prstGeom prst="rect">
            <a:avLst/>
          </a:prstGeom>
          <a:noFill/>
          <a:ln>
            <a:noFill/>
          </a:ln>
          <a:effectLst>
            <a:outerShdw blurRad="25400" dist="253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lIns="0" tIns="0" rIns="0" bIns="0" anchor="ctr"/>
          <a:lstStyle/>
          <a:p>
            <a:pPr algn="r"/>
            <a:r>
              <a:rPr lang="en-US" altLang="zh-CN" sz="2300" dirty="0" smtClean="0">
                <a:latin typeface="华文细黑" charset="0"/>
                <a:ea typeface="宋体" pitchFamily="2" charset="-122"/>
                <a:sym typeface="华文细黑" charset="0"/>
              </a:rPr>
              <a:t>PTCDA/Ag(111</a:t>
            </a:r>
            <a:r>
              <a:rPr lang="en-US" altLang="zh-CN" sz="2300" dirty="0">
                <a:latin typeface="华文细黑" charset="0"/>
                <a:ea typeface="宋体" pitchFamily="2" charset="-122"/>
                <a:sym typeface="华文细黑" charset="0"/>
              </a:rPr>
              <a:t>)--NIXSW </a:t>
            </a:r>
            <a:r>
              <a:rPr lang="en-US" altLang="zh-CN" sz="2300" dirty="0" err="1">
                <a:latin typeface="华文细黑" charset="0"/>
                <a:ea typeface="宋体" pitchFamily="2" charset="-122"/>
                <a:sym typeface="华文细黑" charset="0"/>
              </a:rPr>
              <a:t>v.s</a:t>
            </a:r>
            <a:r>
              <a:rPr lang="en-US" altLang="zh-CN" sz="2300" dirty="0">
                <a:latin typeface="华文细黑" charset="0"/>
                <a:ea typeface="宋体" pitchFamily="2" charset="-122"/>
                <a:sym typeface="华文细黑" charset="0"/>
              </a:rPr>
              <a:t>. DFT</a:t>
            </a:r>
          </a:p>
        </p:txBody>
      </p:sp>
      <p:sp>
        <p:nvSpPr>
          <p:cNvPr id="2" name="Date Placeholder 1"/>
          <p:cNvSpPr>
            <a:spLocks noGrp="1"/>
          </p:cNvSpPr>
          <p:nvPr>
            <p:ph type="dt" sz="half" idx="10"/>
          </p:nvPr>
        </p:nvSpPr>
        <p:spPr/>
        <p:txBody>
          <a:bodyPr/>
          <a:lstStyle/>
          <a:p>
            <a:fld id="{83C616A7-7832-4F48-A95F-074AB22B0375}"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nn-NO"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92</a:t>
            </a:fld>
            <a:endParaRPr lang="zh-CN" altLang="en-US"/>
          </a:p>
        </p:txBody>
      </p:sp>
    </p:spTree>
    <p:extLst>
      <p:ext uri="{BB962C8B-B14F-4D97-AF65-F5344CB8AC3E}">
        <p14:creationId xmlns:p14="http://schemas.microsoft.com/office/powerpoint/2010/main" val="1637391689"/>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5297"/>
                                        </p:tgtEl>
                                        <p:attrNameLst>
                                          <p:attrName>style.visibility</p:attrName>
                                        </p:attrNameLst>
                                      </p:cBhvr>
                                      <p:to>
                                        <p:strVal val="visible"/>
                                      </p:to>
                                    </p:set>
                                    <p:animEffect transition="in" filter="wipe(down)">
                                      <p:cBhvr>
                                        <p:cTn id="7" dur="500"/>
                                        <p:tgtEl>
                                          <p:spTgt spid="55297"/>
                                        </p:tgtEl>
                                      </p:cBhvr>
                                    </p:animEffect>
                                  </p:childTnLst>
                                </p:cTn>
                              </p:par>
                            </p:childTnLst>
                          </p:cTn>
                        </p:par>
                        <p:par>
                          <p:cTn id="8" fill="hold" nodeType="afterGroup">
                            <p:stCondLst>
                              <p:cond delay="500"/>
                            </p:stCondLst>
                            <p:childTnLst>
                              <p:par>
                                <p:cTn id="9" presetID="22" presetClass="entr" presetSubtype="4" fill="hold" grpId="0" nodeType="afterEffect">
                                  <p:stCondLst>
                                    <p:cond delay="500"/>
                                  </p:stCondLst>
                                  <p:childTnLst>
                                    <p:set>
                                      <p:cBhvr>
                                        <p:cTn id="10" dur="1" fill="hold">
                                          <p:stCondLst>
                                            <p:cond delay="0"/>
                                          </p:stCondLst>
                                        </p:cTn>
                                        <p:tgtEl>
                                          <p:spTgt spid="55299"/>
                                        </p:tgtEl>
                                        <p:attrNameLst>
                                          <p:attrName>style.visibility</p:attrName>
                                        </p:attrNameLst>
                                      </p:cBhvr>
                                      <p:to>
                                        <p:strVal val="visible"/>
                                      </p:to>
                                    </p:set>
                                    <p:animEffect transition="in" filter="wipe(down)">
                                      <p:cBhvr>
                                        <p:cTn id="11" dur="500"/>
                                        <p:tgtEl>
                                          <p:spTgt spid="5529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499"/>
                                          </p:stCondLst>
                                        </p:cTn>
                                        <p:tgtEl>
                                          <p:spTgt spid="55298"/>
                                        </p:tgtEl>
                                        <p:attrNameLst>
                                          <p:attrName>style.visibility</p:attrName>
                                        </p:attrNameLst>
                                      </p:cBhvr>
                                      <p:to>
                                        <p:strVal val="visible"/>
                                      </p:to>
                                    </p:set>
                                  </p:childTnLst>
                                </p:cTn>
                              </p:par>
                            </p:childTnLst>
                          </p:cTn>
                        </p:par>
                        <p:par>
                          <p:cTn id="16" fill="hold" nodeType="afterGroup">
                            <p:stCondLst>
                              <p:cond delay="500"/>
                            </p:stCondLst>
                            <p:childTnLst>
                              <p:par>
                                <p:cTn id="17" presetID="1" presetClass="entr" presetSubtype="0" fill="hold" grpId="0" nodeType="afterEffect">
                                  <p:stCondLst>
                                    <p:cond delay="500"/>
                                  </p:stCondLst>
                                  <p:childTnLst>
                                    <p:set>
                                      <p:cBhvr>
                                        <p:cTn id="18" dur="1" fill="hold">
                                          <p:stCondLst>
                                            <p:cond delay="499"/>
                                          </p:stCondLst>
                                        </p:cTn>
                                        <p:tgtEl>
                                          <p:spTgt spid="5530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55300"/>
                                        </p:tgtEl>
                                        <p:attrNameLst>
                                          <p:attrName>style.visibility</p:attrName>
                                        </p:attrNameLst>
                                      </p:cBhvr>
                                      <p:to>
                                        <p:strVal val="visible"/>
                                      </p:to>
                                    </p:set>
                                    <p:anim calcmode="lin" valueType="num">
                                      <p:cBhvr additive="base">
                                        <p:cTn id="23" dur="500" fill="hold"/>
                                        <p:tgtEl>
                                          <p:spTgt spid="55300"/>
                                        </p:tgtEl>
                                        <p:attrNameLst>
                                          <p:attrName>ppt_x</p:attrName>
                                        </p:attrNameLst>
                                      </p:cBhvr>
                                      <p:tavLst>
                                        <p:tav tm="0">
                                          <p:val>
                                            <p:strVal val="#ppt_x"/>
                                          </p:val>
                                        </p:tav>
                                        <p:tav tm="100000">
                                          <p:val>
                                            <p:strVal val="#ppt_x"/>
                                          </p:val>
                                        </p:tav>
                                      </p:tavLst>
                                    </p:anim>
                                    <p:anim calcmode="lin" valueType="num">
                                      <p:cBhvr additive="base">
                                        <p:cTn id="24" dur="500" fill="hold"/>
                                        <p:tgtEl>
                                          <p:spTgt spid="55300"/>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500"/>
                            </p:stCondLst>
                            <p:childTnLst>
                              <p:par>
                                <p:cTn id="26" presetID="2" presetClass="entr" presetSubtype="4" fill="hold" grpId="0" nodeType="afterEffect">
                                  <p:stCondLst>
                                    <p:cond delay="500"/>
                                  </p:stCondLst>
                                  <p:childTnLst>
                                    <p:set>
                                      <p:cBhvr>
                                        <p:cTn id="27" dur="1" fill="hold">
                                          <p:stCondLst>
                                            <p:cond delay="0"/>
                                          </p:stCondLst>
                                        </p:cTn>
                                        <p:tgtEl>
                                          <p:spTgt spid="55301"/>
                                        </p:tgtEl>
                                        <p:attrNameLst>
                                          <p:attrName>style.visibility</p:attrName>
                                        </p:attrNameLst>
                                      </p:cBhvr>
                                      <p:to>
                                        <p:strVal val="visible"/>
                                      </p:to>
                                    </p:set>
                                    <p:anim calcmode="lin" valueType="num">
                                      <p:cBhvr additive="base">
                                        <p:cTn id="28" dur="500" fill="hold"/>
                                        <p:tgtEl>
                                          <p:spTgt spid="55301"/>
                                        </p:tgtEl>
                                        <p:attrNameLst>
                                          <p:attrName>ppt_x</p:attrName>
                                        </p:attrNameLst>
                                      </p:cBhvr>
                                      <p:tavLst>
                                        <p:tav tm="0">
                                          <p:val>
                                            <p:strVal val="#ppt_x"/>
                                          </p:val>
                                        </p:tav>
                                        <p:tav tm="100000">
                                          <p:val>
                                            <p:strVal val="#ppt_x"/>
                                          </p:val>
                                        </p:tav>
                                      </p:tavLst>
                                    </p:anim>
                                    <p:anim calcmode="lin" valueType="num">
                                      <p:cBhvr additive="base">
                                        <p:cTn id="29" dur="500" fill="hold"/>
                                        <p:tgtEl>
                                          <p:spTgt spid="55301"/>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55304"/>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55303"/>
                                        </p:tgtEl>
                                        <p:attrNameLst>
                                          <p:attrName>style.visibility</p:attrName>
                                        </p:attrNameLst>
                                      </p:cBhvr>
                                      <p:to>
                                        <p:strVal val="visible"/>
                                      </p:to>
                                    </p:set>
                                    <p:anim calcmode="lin" valueType="num">
                                      <p:cBhvr>
                                        <p:cTn id="38" dur="500" fill="hold"/>
                                        <p:tgtEl>
                                          <p:spTgt spid="55303"/>
                                        </p:tgtEl>
                                        <p:attrNameLst>
                                          <p:attrName>ppt_w</p:attrName>
                                        </p:attrNameLst>
                                      </p:cBhvr>
                                      <p:tavLst>
                                        <p:tav tm="0">
                                          <p:val>
                                            <p:fltVal val="0"/>
                                          </p:val>
                                        </p:tav>
                                        <p:tav tm="100000">
                                          <p:val>
                                            <p:strVal val="#ppt_w"/>
                                          </p:val>
                                        </p:tav>
                                      </p:tavLst>
                                    </p:anim>
                                    <p:anim calcmode="lin" valueType="num">
                                      <p:cBhvr>
                                        <p:cTn id="39" dur="500" fill="hold"/>
                                        <p:tgtEl>
                                          <p:spTgt spid="553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autoUpdateAnimBg="0"/>
      <p:bldP spid="55301" grpId="0" autoUpdateAnimBg="0"/>
      <p:bldP spid="55302" grpId="0" autoUpdateAnimBg="0"/>
      <p:bldP spid="55303" grpId="0" animBg="1" autoUpdateAnimBg="0"/>
      <p:bldP spid="55304" grpId="0" animBg="1"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0AE9FD-BF0B-492E-AFF3-A7781B231A26}"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nn-NO"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93</a:t>
            </a:fld>
            <a:endParaRPr lang="zh-CN" alt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0"/>
            <a:ext cx="8343900" cy="634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603879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6502B2-D87D-4876-AB03-64D20B5F4FF7}"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nn-NO"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94</a:t>
            </a:fld>
            <a:endParaRPr lang="zh-CN" alt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
            <a:ext cx="8676456" cy="6271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150052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AB0DD5-15BC-4414-A5CF-84EC8ED80654}"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nn-NO"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95</a:t>
            </a:fld>
            <a:endParaRPr lang="zh-CN" alt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
            <a:ext cx="8604448" cy="6490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422690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09520-28E9-4BE4-92F6-724F16A5B4F2}"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nn-NO"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96</a:t>
            </a:fld>
            <a:endParaRPr lang="zh-CN" alt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960" y="72008"/>
            <a:ext cx="7999480" cy="63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081741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E06E8D-125E-44B5-AA5C-0A5D0B9E419E}"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nn-NO"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97</a:t>
            </a:fld>
            <a:endParaRPr lang="zh-CN" alt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9" y="209999"/>
            <a:ext cx="8892479" cy="6171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756122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19EC31-3964-4BE5-958C-FFC7257ABB58}"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nn-NO"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98</a:t>
            </a:fld>
            <a:endParaRPr lang="zh-CN" alt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71" y="47500"/>
            <a:ext cx="8774326" cy="63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634861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817F96-FBDB-4A70-9BBF-18A590955A1F}" type="datetime1">
              <a:rPr lang="zh-CN" altLang="en-US" smtClean="0"/>
              <a:t>2013/10/29</a:t>
            </a:fld>
            <a:endParaRPr lang="zh-CN" altLang="en-US"/>
          </a:p>
        </p:txBody>
      </p:sp>
      <p:sp>
        <p:nvSpPr>
          <p:cNvPr id="3" name="Footer Placeholder 2"/>
          <p:cNvSpPr>
            <a:spLocks noGrp="1"/>
          </p:cNvSpPr>
          <p:nvPr>
            <p:ph type="ftr" sz="quarter" idx="11"/>
          </p:nvPr>
        </p:nvSpPr>
        <p:spPr/>
        <p:txBody>
          <a:bodyPr/>
          <a:lstStyle/>
          <a:p>
            <a:r>
              <a:rPr lang="en-US" altLang="zh-CN" smtClean="0"/>
              <a:t>PKU·  Beijing · Fall. 2013</a:t>
            </a:r>
            <a:endParaRPr lang="zh-CN" altLang="en-US" dirty="0"/>
          </a:p>
        </p:txBody>
      </p:sp>
      <p:sp>
        <p:nvSpPr>
          <p:cNvPr id="4" name="Slide Number Placeholder 3"/>
          <p:cNvSpPr>
            <a:spLocks noGrp="1"/>
          </p:cNvSpPr>
          <p:nvPr>
            <p:ph type="sldNum" sz="quarter" idx="12"/>
          </p:nvPr>
        </p:nvSpPr>
        <p:spPr/>
        <p:txBody>
          <a:bodyPr>
            <a:normAutofit fontScale="92500" lnSpcReduction="20000"/>
          </a:bodyPr>
          <a:lstStyle/>
          <a:p>
            <a:fld id="{8107F3BD-EFC9-4D92-BB9D-312409088D4E}" type="slidenum">
              <a:rPr lang="zh-CN" altLang="en-US" smtClean="0"/>
              <a:pPr/>
              <a:t>99</a:t>
            </a:fld>
            <a:endParaRPr lang="zh-CN" altLang="en-US"/>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83" y="45381"/>
            <a:ext cx="8591764" cy="6394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4"/>
          <p:cNvPicPr>
            <a:picLocks noChangeAspect="1"/>
          </p:cNvPicPr>
          <p:nvPr/>
        </p:nvPicPr>
        <p:blipFill rotWithShape="1">
          <a:blip r:embed="rId4"/>
          <a:srcRect l="4498" b="5403"/>
          <a:stretch/>
        </p:blipFill>
        <p:spPr>
          <a:xfrm>
            <a:off x="827584" y="1268760"/>
            <a:ext cx="5724052" cy="4149429"/>
          </a:xfrm>
          <a:prstGeom prst="rect">
            <a:avLst/>
          </a:prstGeom>
        </p:spPr>
      </p:pic>
      <p:sp>
        <p:nvSpPr>
          <p:cNvPr id="7" name="Rectangle 6"/>
          <p:cNvSpPr/>
          <p:nvPr/>
        </p:nvSpPr>
        <p:spPr>
          <a:xfrm>
            <a:off x="1567455" y="3933056"/>
            <a:ext cx="4971233" cy="584775"/>
          </a:xfrm>
          <a:prstGeom prst="rect">
            <a:avLst/>
          </a:prstGeom>
          <a:solidFill>
            <a:schemeClr val="bg1"/>
          </a:solidFill>
        </p:spPr>
        <p:txBody>
          <a:bodyPr wrap="none">
            <a:spAutoFit/>
          </a:bodyPr>
          <a:lstStyle/>
          <a:p>
            <a:r>
              <a:rPr lang="en-US" altLang="zh-CN" sz="3200" b="1" dirty="0">
                <a:solidFill>
                  <a:srgbClr val="FF0000"/>
                </a:solidFill>
                <a:latin typeface="+mn-lt"/>
              </a:rPr>
              <a:t>The distortion feature</a:t>
            </a:r>
            <a:r>
              <a:rPr lang="en-US" altLang="zh-CN" sz="3200" b="1" dirty="0" smtClean="0">
                <a:solidFill>
                  <a:srgbClr val="FF0000"/>
                </a:solidFill>
                <a:latin typeface="+mn-lt"/>
              </a:rPr>
              <a:t>? X </a:t>
            </a:r>
            <a:r>
              <a:rPr lang="en-US" altLang="zh-CN" sz="3200" b="1" dirty="0" smtClean="0">
                <a:solidFill>
                  <a:srgbClr val="FF0000"/>
                </a:solidFill>
                <a:latin typeface="+mn-lt"/>
                <a:sym typeface="Wingdings" pitchFamily="2" charset="2"/>
              </a:rPr>
              <a:t></a:t>
            </a:r>
            <a:endParaRPr lang="zh-CN" altLang="en-US" sz="3200" b="1" dirty="0">
              <a:solidFill>
                <a:srgbClr val="FF0000"/>
              </a:solidFill>
              <a:latin typeface="+mn-lt"/>
            </a:endParaRPr>
          </a:p>
        </p:txBody>
      </p:sp>
      <p:sp>
        <p:nvSpPr>
          <p:cNvPr id="6" name="文本框 5"/>
          <p:cNvSpPr txBox="1"/>
          <p:nvPr/>
        </p:nvSpPr>
        <p:spPr>
          <a:xfrm>
            <a:off x="4355976" y="4598678"/>
            <a:ext cx="1945789" cy="369332"/>
          </a:xfrm>
          <a:prstGeom prst="rect">
            <a:avLst/>
          </a:prstGeom>
          <a:noFill/>
        </p:spPr>
        <p:txBody>
          <a:bodyPr wrap="none" rtlCol="0">
            <a:spAutoFit/>
          </a:bodyPr>
          <a:lstStyle/>
          <a:p>
            <a:r>
              <a:rPr lang="en-US" altLang="zh-CN" i="1" dirty="0" smtClean="0"/>
              <a:t>PRL 2012 by FHI</a:t>
            </a:r>
            <a:endParaRPr lang="zh-CN" altLang="en-US" i="1" dirty="0"/>
          </a:p>
        </p:txBody>
      </p:sp>
    </p:spTree>
    <p:extLst>
      <p:ext uri="{BB962C8B-B14F-4D97-AF65-F5344CB8AC3E}">
        <p14:creationId xmlns:p14="http://schemas.microsoft.com/office/powerpoint/2010/main" val="28324791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9"/>
</p:tagLst>
</file>

<file path=ppt/tags/tag2.xml><?xml version="1.0" encoding="utf-8"?>
<p:tagLst xmlns:a="http://schemas.openxmlformats.org/drawingml/2006/main" xmlns:r="http://schemas.openxmlformats.org/officeDocument/2006/relationships" xmlns:p="http://schemas.openxmlformats.org/presentationml/2006/main">
  <p:tag name="TIMING" val="|31.1|0.3|56.1"/>
</p:tagLst>
</file>

<file path=ppt/tags/tag3.xml><?xml version="1.0" encoding="utf-8"?>
<p:tagLst xmlns:a="http://schemas.openxmlformats.org/drawingml/2006/main" xmlns:r="http://schemas.openxmlformats.org/officeDocument/2006/relationships" xmlns:p="http://schemas.openxmlformats.org/presentationml/2006/main">
  <p:tag name="TIMING" val="|0.7|0.3|3.2|34.1"/>
</p:tagLst>
</file>

<file path=ppt/tags/tag4.xml><?xml version="1.0" encoding="utf-8"?>
<p:tagLst xmlns:a="http://schemas.openxmlformats.org/drawingml/2006/main" xmlns:r="http://schemas.openxmlformats.org/officeDocument/2006/relationships" xmlns:p="http://schemas.openxmlformats.org/presentationml/2006/main">
  <p:tag name="TIMING" val="|0|0.8|3.1|6.4|10.7|0.1|0.1"/>
</p:tagLst>
</file>

<file path=ppt/tags/tag5.xml><?xml version="1.0" encoding="utf-8"?>
<p:tagLst xmlns:a="http://schemas.openxmlformats.org/drawingml/2006/main" xmlns:r="http://schemas.openxmlformats.org/officeDocument/2006/relationships" xmlns:p="http://schemas.openxmlformats.org/presentationml/2006/main">
  <p:tag name="TIMING" val="|0.3|0.4"/>
</p:tagLst>
</file>

<file path=ppt/tags/tag6.xml><?xml version="1.0" encoding="utf-8"?>
<p:tagLst xmlns:a="http://schemas.openxmlformats.org/drawingml/2006/main" xmlns:r="http://schemas.openxmlformats.org/officeDocument/2006/relationships" xmlns:p="http://schemas.openxmlformats.org/presentationml/2006/main">
  <p:tag name="TIMING" val="|0.5|0|0.4|0.2|0.5|0|0|0.1|0.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ho">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26910</TotalTime>
  <Words>9071</Words>
  <Application>Microsoft Office PowerPoint</Application>
  <PresentationFormat>全屏显示(4:3)</PresentationFormat>
  <Paragraphs>1867</Paragraphs>
  <Slides>149</Slides>
  <Notes>31</Notes>
  <HiddenSlides>0</HiddenSlides>
  <MMClips>0</MMClips>
  <ScaleCrop>false</ScaleCrop>
  <HeadingPairs>
    <vt:vector size="8" baseType="variant">
      <vt:variant>
        <vt:lpstr>已用的字体</vt:lpstr>
      </vt:variant>
      <vt:variant>
        <vt:i4>27</vt:i4>
      </vt:variant>
      <vt:variant>
        <vt:lpstr>主题</vt:lpstr>
      </vt:variant>
      <vt:variant>
        <vt:i4>1</vt:i4>
      </vt:variant>
      <vt:variant>
        <vt:lpstr>嵌入 OLE 服务器</vt:lpstr>
      </vt:variant>
      <vt:variant>
        <vt:i4>4</vt:i4>
      </vt:variant>
      <vt:variant>
        <vt:lpstr>幻灯片标题</vt:lpstr>
      </vt:variant>
      <vt:variant>
        <vt:i4>149</vt:i4>
      </vt:variant>
    </vt:vector>
  </HeadingPairs>
  <TitlesOfParts>
    <vt:vector size="181" baseType="lpstr">
      <vt:lpstr>Arial Unicode MS</vt:lpstr>
      <vt:lpstr>ＭＳ Ｐゴシック</vt:lpstr>
      <vt:lpstr>MS UI Gothic</vt:lpstr>
      <vt:lpstr>Optima</vt:lpstr>
      <vt:lpstr>UniversalMath1 BT</vt:lpstr>
      <vt:lpstr>黑体</vt:lpstr>
      <vt:lpstr>华文行楷</vt:lpstr>
      <vt:lpstr>华文楷体</vt:lpstr>
      <vt:lpstr>华文细黑</vt:lpstr>
      <vt:lpstr>华文新魏</vt:lpstr>
      <vt:lpstr>楷体_GB2312</vt:lpstr>
      <vt:lpstr>隶书</vt:lpstr>
      <vt:lpstr>宋体</vt:lpstr>
      <vt:lpstr>微软雅黑</vt:lpstr>
      <vt:lpstr>Arial</vt:lpstr>
      <vt:lpstr>Calibri</vt:lpstr>
      <vt:lpstr>Cambria Math</vt:lpstr>
      <vt:lpstr>Candara</vt:lpstr>
      <vt:lpstr>Comic Sans MS</vt:lpstr>
      <vt:lpstr>Garamond</vt:lpstr>
      <vt:lpstr>Helvetica</vt:lpstr>
      <vt:lpstr>Symbol</vt:lpstr>
      <vt:lpstr>Tahoma</vt:lpstr>
      <vt:lpstr>Times New Roman</vt:lpstr>
      <vt:lpstr>Tunga</vt:lpstr>
      <vt:lpstr>Verdana</vt:lpstr>
      <vt:lpstr>Wingdings</vt:lpstr>
      <vt:lpstr>Soho</vt:lpstr>
      <vt:lpstr>Equation</vt:lpstr>
      <vt:lpstr>公式</vt:lpstr>
      <vt:lpstr>Graph</vt:lpstr>
      <vt:lpstr>Image</vt:lpstr>
      <vt:lpstr>表面和界面的第一性原理模拟   --  理论物理与实验物理的桥梁</vt:lpstr>
      <vt:lpstr>PowerPoint 演示文稿</vt:lpstr>
      <vt:lpstr>PowerPoint 演示文稿</vt:lpstr>
      <vt:lpstr>PowerPoint 演示文稿</vt:lpstr>
      <vt:lpstr>PowerPoint 演示文稿</vt:lpstr>
      <vt:lpstr>How small are transistors now ?</vt:lpstr>
      <vt:lpstr>State-of-art micro-electronics modeling:</vt:lpstr>
      <vt:lpstr>PowerPoint 演示文稿</vt:lpstr>
      <vt:lpstr>计算物理的研究尺度</vt:lpstr>
      <vt:lpstr>材料设计 – DFT/MD/MC/FE 多尺度方法</vt:lpstr>
      <vt:lpstr>第一性原理方法(从头算方法, Ab-initio)</vt:lpstr>
      <vt:lpstr>PowerPoint 演示文稿</vt:lpstr>
      <vt:lpstr>PowerPoint 演示文稿</vt:lpstr>
      <vt:lpstr>PowerPoint 演示文稿</vt:lpstr>
      <vt:lpstr>PowerPoint 演示文稿</vt:lpstr>
      <vt:lpstr>Quantum fluctuation</vt:lpstr>
      <vt:lpstr>Quantum tunneling</vt:lpstr>
      <vt:lpstr>2D nearly free electron systems</vt:lpstr>
      <vt:lpstr>Glycine on Cu(100) – Structure</vt:lpstr>
      <vt:lpstr>Glycine on Cu(100) – Total Energies </vt:lpstr>
      <vt:lpstr>Glycine on Cu(100) – Band Structures</vt:lpstr>
      <vt:lpstr>Glycine on Cu(100) – Str-3</vt:lpstr>
      <vt:lpstr>Glycine on Cu(100) – k-resolved LPDOS</vt:lpstr>
      <vt:lpstr>Glycine on Cu(100) – k-resolved LPDOS</vt:lpstr>
      <vt:lpstr>PowerPoint 演示文稿</vt:lpstr>
      <vt:lpstr>多粒子系统的薛定谔方程</vt:lpstr>
      <vt:lpstr>具体各项的含义</vt:lpstr>
      <vt:lpstr>2.1.2、电子运动与原子运动的分离</vt:lpstr>
      <vt:lpstr>核和电子的响应</vt:lpstr>
      <vt:lpstr>绝热近似</vt:lpstr>
      <vt:lpstr>考虑核运动某一个瞬间的电子行为</vt:lpstr>
      <vt:lpstr>移除R指标后的薛定谔方程</vt:lpstr>
      <vt:lpstr>绝热近似小结</vt:lpstr>
      <vt:lpstr> Hartree近似 </vt:lpstr>
      <vt:lpstr>求解能量</vt:lpstr>
      <vt:lpstr>变分</vt:lpstr>
      <vt:lpstr>更进一步—Fock近似</vt:lpstr>
      <vt:lpstr>Slater行列式求解E</vt:lpstr>
      <vt:lpstr>Hartree v.s. Hartree-Fock</vt:lpstr>
      <vt:lpstr>求解Hartree-Fock方程</vt:lpstr>
      <vt:lpstr>平均处理</vt:lpstr>
      <vt:lpstr>密度泛函的早期尝试</vt:lpstr>
      <vt:lpstr>PowerPoint 演示文稿</vt:lpstr>
      <vt:lpstr>PowerPoint 演示文稿</vt:lpstr>
      <vt:lpstr>H-K定理</vt:lpstr>
      <vt:lpstr>无相互作用的泛函F[ρ]</vt:lpstr>
      <vt:lpstr>悬而未决的问题</vt:lpstr>
      <vt:lpstr>├ T[ρ(r)]的求解</vt:lpstr>
      <vt:lpstr>Kohn-Sham方程 （PR 140 A1133(1965)）</vt:lpstr>
      <vt:lpstr>Kohn-Sham方程特点</vt:lpstr>
      <vt:lpstr>交换关联泛函</vt:lpstr>
      <vt:lpstr>交换关联泛函</vt:lpstr>
      <vt:lpstr>局域密度近似（Local Density Approximation, LDA）</vt:lpstr>
      <vt:lpstr>求解均匀电子气的交换关联能密度</vt:lpstr>
      <vt:lpstr>LDA的计算结果</vt:lpstr>
      <vt:lpstr>广义梯度近似</vt:lpstr>
      <vt:lpstr>GGA以外？</vt:lpstr>
      <vt:lpstr>交换泛函的比较</vt:lpstr>
      <vt:lpstr>不同交换泛函的参数</vt:lpstr>
      <vt:lpstr>PowerPoint 演示文稿</vt:lpstr>
      <vt:lpstr>PowerPoint 演示文稿</vt:lpstr>
      <vt:lpstr>SCF过程</vt:lpstr>
      <vt:lpstr>小结</vt:lpstr>
      <vt:lpstr>PowerPoint 演示文稿</vt:lpstr>
      <vt:lpstr>不同DFT计算方法的特征区别</vt:lpstr>
      <vt:lpstr>PowerPoint 演示文稿</vt:lpstr>
      <vt:lpstr>平面波的特点</vt:lpstr>
      <vt:lpstr>平面波展开的特点</vt:lpstr>
      <vt:lpstr>赝势导出</vt:lpstr>
      <vt:lpstr>速度vs精度</vt:lpstr>
      <vt:lpstr>PAW方法(Projector Augmented Wave)</vt:lpstr>
      <vt:lpstr>程序实现</vt:lpstr>
      <vt:lpstr>飞速发展</vt:lpstr>
      <vt:lpstr>凝聚态物理 – 晶格常数预测</vt:lpstr>
      <vt:lpstr>凝聚态物理 – DFT 方法</vt:lpstr>
      <vt:lpstr>PowerPoint 演示文稿</vt:lpstr>
      <vt:lpstr>PowerPoint 演示文稿</vt:lpstr>
      <vt:lpstr>磁性</vt:lpstr>
      <vt:lpstr>化学反应过程–DFT 方法</vt:lpstr>
      <vt:lpstr>计算物理的方向</vt:lpstr>
      <vt:lpstr>计算能力的发展</vt:lpstr>
      <vt:lpstr>PowerPoint 演示文稿</vt:lpstr>
      <vt:lpstr>PowerPoint 演示文稿</vt:lpstr>
      <vt:lpstr>并行计算机的发展</vt:lpstr>
      <vt:lpstr>未来信息技术发展的预测 （微软研究院吉姆.格瑞）</vt:lpstr>
      <vt:lpstr>PowerPoint 演示文稿</vt:lpstr>
      <vt:lpstr>PowerPoint 演示文稿</vt:lpstr>
      <vt:lpstr>计算物理的方向</vt:lpstr>
      <vt:lpstr>Slab Model– 薄片模型</vt:lpstr>
      <vt:lpstr>五层原子和半无限表面</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预测吸附能 – 各种泛函的表现</vt:lpstr>
      <vt:lpstr>绝缘体表面 – 想象很美好，现实很骨干</vt:lpstr>
      <vt:lpstr>New exchange functional for vdW-DF</vt:lpstr>
      <vt:lpstr>PowerPoint 演示文稿</vt:lpstr>
      <vt:lpstr>电子基态的精确构象 – qplus AFM &amp; DFT</vt:lpstr>
      <vt:lpstr>单分子、分子聚集体的原子力显微镜实验测量与理论模拟</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PTCDA/NaCl(001) – two structures</vt:lpstr>
      <vt:lpstr>Two structures – the model</vt:lpstr>
      <vt:lpstr>Interaction Mechanism –PTCDA</vt:lpstr>
      <vt:lpstr>Interaction Mechanism – Viewing in real space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小结和展望</vt:lpstr>
      <vt:lpstr>致谢</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Anisotropic 2DEG in glycine overlayer on Cu(100)</dc:title>
  <dc:creator>Wei Ji</dc:creator>
  <cp:lastModifiedBy>Wei JI</cp:lastModifiedBy>
  <cp:revision>693</cp:revision>
  <cp:lastPrinted>2011-02-21T09:02:40Z</cp:lastPrinted>
  <dcterms:created xsi:type="dcterms:W3CDTF">2010-03-08T05:43:22Z</dcterms:created>
  <dcterms:modified xsi:type="dcterms:W3CDTF">2013-10-29T13:24:10Z</dcterms:modified>
</cp:coreProperties>
</file>